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Override PartName="/ppt/diagrams/colors8.xml" ContentType="application/vnd.openxmlformats-officedocument.drawingml.diagramColors+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diagrams/drawing3.xml" ContentType="application/vnd.ms-office.drawingml.diagramDrawing+xml"/>
  <Default Extension="png" ContentType="image/png"/>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Default Extension="gif" ContentType="image/gif"/>
  <Override PartName="/ppt/diagrams/layout2.xml" ContentType="application/vnd.openxmlformats-officedocument.drawingml.diagramLayout+xml"/>
  <Override PartName="/ppt/diagrams/drawing8.xml" ContentType="application/vnd.ms-office.drawingml.diagramDrawing+xml"/>
  <Override PartName="/ppt/slides/slide89.xml" ContentType="application/vnd.openxmlformats-officedocument.presentationml.slide+xml"/>
  <Override PartName="/ppt/slides/slide108.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slides/slide79.xml" ContentType="application/vnd.openxmlformats-officedocument.presentationml.slide+xml"/>
  <Override PartName="/ppt/slides/slide109.xml" ContentType="application/vnd.openxmlformats-officedocument.presentationml.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diagrams/drawing5.xml" ContentType="application/vnd.ms-office.drawingml.diagramDrawing+xml"/>
  <Override PartName="/ppt/diagrams/layout11.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diagrams/drawing1.xml" ContentType="application/vnd.ms-office.drawingml.diagramDrawing+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slides/slide20.xml" ContentType="application/vnd.openxmlformats-officedocument.presentationml.slide+xml"/>
  <Override PartName="/ppt/diagrams/layout4.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slides/slide98.xml" ContentType="application/vnd.openxmlformats-officedocument.presentationml.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14" r:id="rId1"/>
  </p:sldMasterIdLst>
  <p:notesMasterIdLst>
    <p:notesMasterId r:id="rId115"/>
  </p:notesMasterIdLst>
  <p:handoutMasterIdLst>
    <p:handoutMasterId r:id="rId116"/>
  </p:handoutMasterIdLst>
  <p:sldIdLst>
    <p:sldId id="916" r:id="rId2"/>
    <p:sldId id="561" r:id="rId3"/>
    <p:sldId id="832" r:id="rId4"/>
    <p:sldId id="563" r:id="rId5"/>
    <p:sldId id="564" r:id="rId6"/>
    <p:sldId id="864" r:id="rId7"/>
    <p:sldId id="892" r:id="rId8"/>
    <p:sldId id="568" r:id="rId9"/>
    <p:sldId id="570" r:id="rId10"/>
    <p:sldId id="851" r:id="rId11"/>
    <p:sldId id="571" r:id="rId12"/>
    <p:sldId id="603" r:id="rId13"/>
    <p:sldId id="572" r:id="rId14"/>
    <p:sldId id="893" r:id="rId15"/>
    <p:sldId id="577" r:id="rId16"/>
    <p:sldId id="886" r:id="rId17"/>
    <p:sldId id="579" r:id="rId18"/>
    <p:sldId id="862" r:id="rId19"/>
    <p:sldId id="879" r:id="rId20"/>
    <p:sldId id="861" r:id="rId21"/>
    <p:sldId id="580" r:id="rId22"/>
    <p:sldId id="894" r:id="rId23"/>
    <p:sldId id="911" r:id="rId24"/>
    <p:sldId id="585" r:id="rId25"/>
    <p:sldId id="587" r:id="rId26"/>
    <p:sldId id="604" r:id="rId27"/>
    <p:sldId id="866" r:id="rId28"/>
    <p:sldId id="870" r:id="rId29"/>
    <p:sldId id="588" r:id="rId30"/>
    <p:sldId id="589" r:id="rId31"/>
    <p:sldId id="590" r:id="rId32"/>
    <p:sldId id="895" r:id="rId33"/>
    <p:sldId id="593" r:id="rId34"/>
    <p:sldId id="595" r:id="rId35"/>
    <p:sldId id="818" r:id="rId36"/>
    <p:sldId id="596" r:id="rId37"/>
    <p:sldId id="605" r:id="rId38"/>
    <p:sldId id="599" r:id="rId39"/>
    <p:sldId id="600" r:id="rId40"/>
    <p:sldId id="880" r:id="rId41"/>
    <p:sldId id="881" r:id="rId42"/>
    <p:sldId id="601" r:id="rId43"/>
    <p:sldId id="882" r:id="rId44"/>
    <p:sldId id="602" r:id="rId45"/>
    <p:sldId id="607" r:id="rId46"/>
    <p:sldId id="608" r:id="rId47"/>
    <p:sldId id="857" r:id="rId48"/>
    <p:sldId id="917" r:id="rId49"/>
    <p:sldId id="610" r:id="rId50"/>
    <p:sldId id="817" r:id="rId51"/>
    <p:sldId id="613" r:id="rId52"/>
    <p:sldId id="614" r:id="rId53"/>
    <p:sldId id="615" r:id="rId54"/>
    <p:sldId id="616" r:id="rId55"/>
    <p:sldId id="617" r:id="rId56"/>
    <p:sldId id="618" r:id="rId57"/>
    <p:sldId id="619" r:id="rId58"/>
    <p:sldId id="784" r:id="rId59"/>
    <p:sldId id="620" r:id="rId60"/>
    <p:sldId id="820" r:id="rId61"/>
    <p:sldId id="785" r:id="rId62"/>
    <p:sldId id="622" r:id="rId63"/>
    <p:sldId id="621" r:id="rId64"/>
    <p:sldId id="923" r:id="rId65"/>
    <p:sldId id="623" r:id="rId66"/>
    <p:sldId id="910" r:id="rId67"/>
    <p:sldId id="912" r:id="rId68"/>
    <p:sldId id="913" r:id="rId69"/>
    <p:sldId id="787" r:id="rId70"/>
    <p:sldId id="624" r:id="rId71"/>
    <p:sldId id="625" r:id="rId72"/>
    <p:sldId id="626" r:id="rId73"/>
    <p:sldId id="627" r:id="rId74"/>
    <p:sldId id="887" r:id="rId75"/>
    <p:sldId id="629" r:id="rId76"/>
    <p:sldId id="630" r:id="rId77"/>
    <p:sldId id="854" r:id="rId78"/>
    <p:sldId id="633" r:id="rId79"/>
    <p:sldId id="632" r:id="rId80"/>
    <p:sldId id="634" r:id="rId81"/>
    <p:sldId id="635" r:id="rId82"/>
    <p:sldId id="636" r:id="rId83"/>
    <p:sldId id="637" r:id="rId84"/>
    <p:sldId id="638" r:id="rId85"/>
    <p:sldId id="922" r:id="rId86"/>
    <p:sldId id="896" r:id="rId87"/>
    <p:sldId id="642" r:id="rId88"/>
    <p:sldId id="644" r:id="rId89"/>
    <p:sldId id="645" r:id="rId90"/>
    <p:sldId id="646" r:id="rId91"/>
    <p:sldId id="647" r:id="rId92"/>
    <p:sldId id="648" r:id="rId93"/>
    <p:sldId id="856" r:id="rId94"/>
    <p:sldId id="649" r:id="rId95"/>
    <p:sldId id="897" r:id="rId96"/>
    <p:sldId id="802" r:id="rId97"/>
    <p:sldId id="804" r:id="rId98"/>
    <p:sldId id="653" r:id="rId99"/>
    <p:sldId id="805" r:id="rId100"/>
    <p:sldId id="655" r:id="rId101"/>
    <p:sldId id="789" r:id="rId102"/>
    <p:sldId id="656" r:id="rId103"/>
    <p:sldId id="657" r:id="rId104"/>
    <p:sldId id="658" r:id="rId105"/>
    <p:sldId id="853" r:id="rId106"/>
    <p:sldId id="659" r:id="rId107"/>
    <p:sldId id="660" r:id="rId108"/>
    <p:sldId id="809" r:id="rId109"/>
    <p:sldId id="661" r:id="rId110"/>
    <p:sldId id="664" r:id="rId111"/>
    <p:sldId id="663" r:id="rId112"/>
    <p:sldId id="924" r:id="rId113"/>
    <p:sldId id="329" r:id="rId114"/>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003399"/>
    <a:srgbClr val="FFFF00"/>
    <a:srgbClr val="FF00FF"/>
    <a:srgbClr val="663300"/>
    <a:srgbClr val="3333CC"/>
    <a:srgbClr val="3366FF"/>
    <a:srgbClr val="FF3300"/>
    <a:srgbClr val="00FF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35" autoAdjust="0"/>
    <p:restoredTop sz="97037" autoAdjust="0"/>
  </p:normalViewPr>
  <p:slideViewPr>
    <p:cSldViewPr snapToGrid="0">
      <p:cViewPr>
        <p:scale>
          <a:sx n="80" d="100"/>
          <a:sy n="80" d="100"/>
        </p:scale>
        <p:origin x="-1848" y="-660"/>
      </p:cViewPr>
      <p:guideLst>
        <p:guide orient="horz" pos="2160"/>
        <p:guide pos="3786"/>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image" Target="../media/image2.gif"/><Relationship Id="rId4" Type="http://schemas.openxmlformats.org/officeDocument/2006/relationships/image" Target="../media/image5.gif"/></Relationships>
</file>

<file path=ppt/diagrams/_rels/data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diagrams/_rels/data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diagrams/_rels/data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diagrams/_rels/data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image" Target="../media/image3.gif"/><Relationship Id="rId5" Type="http://schemas.openxmlformats.org/officeDocument/2006/relationships/image" Target="../media/image5.gif"/><Relationship Id="rId4" Type="http://schemas.openxmlformats.org/officeDocument/2006/relationships/image" Target="../media/image13.gif"/></Relationships>
</file>

<file path=ppt/diagrams/_rels/data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image" Target="../media/image3.gif"/><Relationship Id="rId5" Type="http://schemas.openxmlformats.org/officeDocument/2006/relationships/image" Target="../media/image5.gif"/><Relationship Id="rId4" Type="http://schemas.openxmlformats.org/officeDocument/2006/relationships/image" Target="../media/image13.gif"/></Relationships>
</file>

<file path=ppt/diagrams/_rels/data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image" Target="../media/image3.gif"/><Relationship Id="rId5" Type="http://schemas.openxmlformats.org/officeDocument/2006/relationships/image" Target="../media/image5.gif"/><Relationship Id="rId4" Type="http://schemas.openxmlformats.org/officeDocument/2006/relationships/image" Target="../media/image13.gif"/></Relationships>
</file>

<file path=ppt/diagrams/_rels/data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image" Target="../media/image3.gif"/><Relationship Id="rId5" Type="http://schemas.openxmlformats.org/officeDocument/2006/relationships/image" Target="../media/image5.gif"/><Relationship Id="rId4" Type="http://schemas.openxmlformats.org/officeDocument/2006/relationships/image" Target="../media/image13.gif"/></Relationships>
</file>

<file path=ppt/diagrams/_rels/data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image" Target="../media/image2.gif"/><Relationship Id="rId4" Type="http://schemas.openxmlformats.org/officeDocument/2006/relationships/image" Target="../media/image5.gif"/></Relationships>
</file>

<file path=ppt/diagrams/_rels/data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5" Type="http://schemas.openxmlformats.org/officeDocument/2006/relationships/image" Target="../media/image48.png"/><Relationship Id="rId4"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image" Target="../media/image2.gif"/><Relationship Id="rId4" Type="http://schemas.openxmlformats.org/officeDocument/2006/relationships/image" Target="../media/image5.gif"/></Relationships>
</file>

<file path=ppt/diagrams/_rels/drawing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image" Target="../media/image3.gif"/><Relationship Id="rId5" Type="http://schemas.openxmlformats.org/officeDocument/2006/relationships/image" Target="../media/image5.gif"/><Relationship Id="rId4" Type="http://schemas.openxmlformats.org/officeDocument/2006/relationships/image" Target="../media/image13.gif"/></Relationships>
</file>

<file path=ppt/diagrams/_rels/drawing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image" Target="../media/image3.gif"/><Relationship Id="rId5" Type="http://schemas.openxmlformats.org/officeDocument/2006/relationships/image" Target="../media/image5.gif"/><Relationship Id="rId4" Type="http://schemas.openxmlformats.org/officeDocument/2006/relationships/image" Target="../media/image13.g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0">
            <a:schemeClr val="accent2"/>
          </a:lnRef>
          <a:fillRef idx="3">
            <a:schemeClr val="accent2"/>
          </a:fillRef>
          <a:effectRef idx="3">
            <a:schemeClr val="accent2"/>
          </a:effectRef>
          <a:fontRef idx="minor">
            <a:schemeClr val="lt1"/>
          </a:fontRef>
        </dgm:style>
      </dgm:prSet>
      <dgm:spPr>
        <a:ln/>
      </dgm:spPr>
      <dgm:t>
        <a:bodyPr/>
        <a:lstStyle/>
        <a:p>
          <a:pPr algn="l"/>
          <a:r>
            <a:rPr lang="en-US" altLang="zh-CN"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基本特征</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建模案例</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解题方法</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图灵机与可计算性</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ED571CA-783C-4F48-9BB5-80A4B3313280}" type="sibTrans" cxnId="{D4622492-0E84-4A35-A811-C05D16947FF5}">
      <dgm:prSet/>
      <dgm:spPr/>
      <dgm:t>
        <a:bodyPr/>
        <a:lstStyle/>
        <a:p>
          <a:endParaRPr lang="zh-CN" altLang="en-US"/>
        </a:p>
      </dgm:t>
    </dgm:pt>
    <dgm:pt modelId="{55FBD7F4-0547-4B40-B3AD-460A5EC76BBA}" type="par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custLinFactNeighborX="-44438"/>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4"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custLinFactNeighborX="-46594" custLinFactNeighborY="-649"/>
      <dgm:spPr>
        <a:blipFill>
          <a:blip xmlns:r="http://schemas.openxmlformats.org/officeDocument/2006/relationships" r:embed="rId2">
            <a:extLst>
              <a:ext uri="{28A0092B-C50C-407E-A947-70E740481C1C}">
                <a14:useLocalDpi xmlns:a14="http://schemas.microsoft.com/office/drawing/2010/main" xmlns="" val="0"/>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4"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custLinFactNeighborX="-44438" custLinFactNeighborY="-1307"/>
      <dgm:spPr>
        <a:blipFill>
          <a:blip xmlns:r="http://schemas.openxmlformats.org/officeDocument/2006/relationships" r:embed="rId3">
            <a:extLst>
              <a:ext uri="{28A0092B-C50C-407E-A947-70E740481C1C}">
                <a14:useLocalDpi xmlns:a14="http://schemas.microsoft.com/office/drawing/2010/main" xmlns="" val="0"/>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4" custScaleX="11431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3" presStyleCnt="4" custLinFactNeighborX="-47052" custLinFactNeighborY="8"/>
      <dgm:spPr>
        <a:blipFill>
          <a:blip xmlns:r="http://schemas.openxmlformats.org/officeDocument/2006/relationships" r:embed="rId4">
            <a:extLst>
              <a:ext uri="{28A0092B-C50C-407E-A947-70E740481C1C}">
                <a14:useLocalDpi xmlns:a14="http://schemas.microsoft.com/office/drawing/2010/main" xmlns="" val="0"/>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3" presStyleCnt="4" custScaleX="113946" custLinFactNeighborX="-530">
        <dgm:presLayoutVars>
          <dgm:chMax val="0"/>
          <dgm:chPref val="0"/>
          <dgm:bulletEnabled val="1"/>
        </dgm:presLayoutVars>
      </dgm:prSet>
      <dgm:spPr/>
      <dgm:t>
        <a:bodyPr/>
        <a:lstStyle/>
        <a:p>
          <a:endParaRPr lang="zh-CN" altLang="en-US"/>
        </a:p>
      </dgm:t>
    </dgm:pt>
  </dgm:ptLst>
  <dgm:cxnLst>
    <dgm:cxn modelId="{D4622492-0E84-4A35-A811-C05D16947FF5}" srcId="{0DBA9484-2898-4871-BFB8-08370285DC3F}" destId="{6D733693-6611-417C-AEC7-B7BCE28C4DE5}" srcOrd="3" destOrd="0" parTransId="{55FBD7F4-0547-4B40-B3AD-460A5EC76BBA}" sibTransId="{CED571CA-783C-4F48-9BB5-80A4B3313280}"/>
    <dgm:cxn modelId="{1C2F56E9-4330-4593-9496-56FE10C552BA}" srcId="{0DBA9484-2898-4871-BFB8-08370285DC3F}" destId="{1147FA92-6FB8-4A4D-9D74-BA968EB74278}" srcOrd="2" destOrd="0" parTransId="{5C14C5AE-F423-4BE3-97B5-9C4BED78661E}" sibTransId="{8D8F957E-CC39-4BE0-8B16-4032B37DEEDC}"/>
    <dgm:cxn modelId="{2E7C06B6-9B3F-4858-8CA9-675B82ACA086}" type="presOf" srcId="{A937D6D2-8A27-403A-BD5A-EA8581D5C30D}" destId="{10883069-EFD1-4A9D-BC7D-8CF3D35D3755}" srcOrd="0" destOrd="0" presId="urn:microsoft.com/office/officeart/2008/layout/PictureAccentList"/>
    <dgm:cxn modelId="{67200A19-3E79-444E-BE38-BC891CA31288}" type="presOf" srcId="{6FEABC7B-7461-4411-B35F-6CBC6D45BE27}" destId="{9A09A8EB-8AAA-4526-B8EE-DA01E97BF22F}"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4A0E700-4CCB-4700-AD15-786D18817F25}" type="presOf" srcId="{1147FA92-6FB8-4A4D-9D74-BA968EB74278}" destId="{88CA16B7-4368-493F-96D7-6C59AB4CCC1D}"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9402555A-10DF-4CC3-8A0E-F0F2CFD8EDF5}" srcId="{FEA8FB21-1654-474C-8BC2-DE7CC362ED1B}" destId="{0DBA9484-2898-4871-BFB8-08370285DC3F}" srcOrd="0" destOrd="0" parTransId="{37C1DB79-70C2-4067-9AA2-CC167A68577B}" sibTransId="{9760EFDC-63E6-4A90-AFE4-D4E8415C150D}"/>
    <dgm:cxn modelId="{6C19FE90-688B-4FA2-AE38-1DAE767DC348}" type="presOf" srcId="{FEA8FB21-1654-474C-8BC2-DE7CC362ED1B}" destId="{3B801F41-E973-4D4B-A7C0-6633979DD07E}" srcOrd="0" destOrd="0" presId="urn:microsoft.com/office/officeart/2008/layout/PictureAccentList"/>
    <dgm:cxn modelId="{E3B06038-B5CD-4F68-B9B2-63772781EAE1}" type="presOf" srcId="{0DBA9484-2898-4871-BFB8-08370285DC3F}" destId="{6454A6A0-3FD9-4A0E-A8A2-CC372871039B}" srcOrd="0" destOrd="0" presId="urn:microsoft.com/office/officeart/2008/layout/PictureAccentList"/>
    <dgm:cxn modelId="{D1555621-3330-4958-979C-20180457AECE}" type="presOf" srcId="{6D733693-6611-417C-AEC7-B7BCE28C4DE5}" destId="{52527A74-302C-463F-A232-E3E55AE84750}" srcOrd="0" destOrd="0" presId="urn:microsoft.com/office/officeart/2008/layout/PictureAccentList"/>
    <dgm:cxn modelId="{3D1263C2-5776-47EF-B3F6-AA9AF974DE65}" type="presParOf" srcId="{3B801F41-E973-4D4B-A7C0-6633979DD07E}" destId="{61D10E31-D14D-42E0-8F49-CEE73D7843B1}" srcOrd="0" destOrd="0" presId="urn:microsoft.com/office/officeart/2008/layout/PictureAccentList"/>
    <dgm:cxn modelId="{927A5E23-00FC-4595-9AA7-B18F4BA1FEB2}" type="presParOf" srcId="{61D10E31-D14D-42E0-8F49-CEE73D7843B1}" destId="{4E56F333-E2FD-4424-84C6-A0F0C75D9EBC}" srcOrd="0" destOrd="0" presId="urn:microsoft.com/office/officeart/2008/layout/PictureAccentList"/>
    <dgm:cxn modelId="{896B7457-96E4-4546-8C69-DE0A701C13F6}" type="presParOf" srcId="{4E56F333-E2FD-4424-84C6-A0F0C75D9EBC}" destId="{6454A6A0-3FD9-4A0E-A8A2-CC372871039B}" srcOrd="0" destOrd="0" presId="urn:microsoft.com/office/officeart/2008/layout/PictureAccentList"/>
    <dgm:cxn modelId="{3AD59A3B-B4BC-41D8-AE43-C0610CBDD568}" type="presParOf" srcId="{61D10E31-D14D-42E0-8F49-CEE73D7843B1}" destId="{F68F844C-9180-4690-9F0A-33CD7C89E69B}" srcOrd="1" destOrd="0" presId="urn:microsoft.com/office/officeart/2008/layout/PictureAccentList"/>
    <dgm:cxn modelId="{B37566D2-4509-42F0-93EC-BB4986C60D46}" type="presParOf" srcId="{F68F844C-9180-4690-9F0A-33CD7C89E69B}" destId="{7F5A1510-4064-44FB-A8F4-DB483758B9BF}" srcOrd="0" destOrd="0" presId="urn:microsoft.com/office/officeart/2008/layout/PictureAccentList"/>
    <dgm:cxn modelId="{F050923D-762C-4F79-BC6C-AA5C19EAECCE}" type="presParOf" srcId="{7F5A1510-4064-44FB-A8F4-DB483758B9BF}" destId="{C561AD92-B77D-4D3A-896D-9B4AAD777598}" srcOrd="0" destOrd="0" presId="urn:microsoft.com/office/officeart/2008/layout/PictureAccentList"/>
    <dgm:cxn modelId="{1CC122B9-E355-4151-AE0E-8B8102335A51}" type="presParOf" srcId="{7F5A1510-4064-44FB-A8F4-DB483758B9BF}" destId="{10883069-EFD1-4A9D-BC7D-8CF3D35D3755}" srcOrd="1" destOrd="0" presId="urn:microsoft.com/office/officeart/2008/layout/PictureAccentList"/>
    <dgm:cxn modelId="{D7074CC3-E4D7-438E-A13F-ACD0F525D4CC}" type="presParOf" srcId="{F68F844C-9180-4690-9F0A-33CD7C89E69B}" destId="{C6EF3AF6-B013-4AB6-BBB5-BE1941491B85}" srcOrd="1" destOrd="0" presId="urn:microsoft.com/office/officeart/2008/layout/PictureAccentList"/>
    <dgm:cxn modelId="{6FAC46AE-4DB0-4239-8015-0A822F47201D}" type="presParOf" srcId="{C6EF3AF6-B013-4AB6-BBB5-BE1941491B85}" destId="{8D7004D4-A59C-467F-AF5D-7C4BE97464AC}" srcOrd="0" destOrd="0" presId="urn:microsoft.com/office/officeart/2008/layout/PictureAccentList"/>
    <dgm:cxn modelId="{F48259D2-1415-4525-86AE-BA298D5574FB}" type="presParOf" srcId="{C6EF3AF6-B013-4AB6-BBB5-BE1941491B85}" destId="{9A09A8EB-8AAA-4526-B8EE-DA01E97BF22F}" srcOrd="1" destOrd="0" presId="urn:microsoft.com/office/officeart/2008/layout/PictureAccentList"/>
    <dgm:cxn modelId="{D6713B08-7F7F-41BE-B62E-9633BB211921}" type="presParOf" srcId="{F68F844C-9180-4690-9F0A-33CD7C89E69B}" destId="{DA95FE42-C30F-4574-9094-888B61753E62}" srcOrd="2" destOrd="0" presId="urn:microsoft.com/office/officeart/2008/layout/PictureAccentList"/>
    <dgm:cxn modelId="{E6AA9041-E9CE-40E7-BF24-5A0DB44D05EA}" type="presParOf" srcId="{DA95FE42-C30F-4574-9094-888B61753E62}" destId="{0DC5DF64-AEB9-4034-8B76-56A38D0CBC57}" srcOrd="0" destOrd="0" presId="urn:microsoft.com/office/officeart/2008/layout/PictureAccentList"/>
    <dgm:cxn modelId="{0D6A568E-0E17-46FB-AEDA-BA37449C5193}" type="presParOf" srcId="{DA95FE42-C30F-4574-9094-888B61753E62}" destId="{88CA16B7-4368-493F-96D7-6C59AB4CCC1D}" srcOrd="1" destOrd="0" presId="urn:microsoft.com/office/officeart/2008/layout/PictureAccentList"/>
    <dgm:cxn modelId="{5B32AF06-C85C-456F-8EF2-5F0BC5433A69}" type="presParOf" srcId="{F68F844C-9180-4690-9F0A-33CD7C89E69B}" destId="{44EA768E-E3D9-4D89-9F36-0A1F8E102293}" srcOrd="3" destOrd="0" presId="urn:microsoft.com/office/officeart/2008/layout/PictureAccentList"/>
    <dgm:cxn modelId="{7F2E7CAE-95DD-4FEE-9395-675A9568C99D}" type="presParOf" srcId="{44EA768E-E3D9-4D89-9F36-0A1F8E102293}" destId="{669280C3-772E-41BA-B069-4922C0B23AE2}" srcOrd="0" destOrd="0" presId="urn:microsoft.com/office/officeart/2008/layout/PictureAccentList"/>
    <dgm:cxn modelId="{B31E11DC-0DD6-473F-B078-EEAF4B682875}"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建模案例</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3.2.1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囚徒困境</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博弈策略建模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3.2.2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机器翻译</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统计语言建模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3.2.3  </a:t>
          </a:r>
          <a:r>
            <a:rPr lang="zh-CN"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平均收入</a:t>
          </a:r>
          <a:r>
            <a:rPr lang="en-US"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安全计算建模</a:t>
          </a:r>
          <a:endParaRPr lang="zh-CN" altLang="en-US" sz="2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3.2.4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网页搜索</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布尔检索建模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3.2.5  </a:t>
          </a:r>
          <a:r>
            <a:rPr lang="zh-CN"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生命游戏</a:t>
          </a:r>
          <a:r>
            <a:rPr lang="en-US"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细胞自动机建模</a:t>
          </a:r>
          <a:endParaRPr lang="zh-CN" altLang="en-US" sz="21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5FBD7F4-0547-4B40-B3AD-460A5EC76BBA}" type="parTrans" cxnId="{D4622492-0E84-4A35-A811-C05D16947FF5}">
      <dgm:prSet/>
      <dgm:spPr/>
      <dgm:t>
        <a:bodyPr/>
        <a:lstStyle/>
        <a:p>
          <a:endParaRPr lang="zh-CN" altLang="en-US"/>
        </a:p>
      </dgm:t>
    </dgm:pt>
    <dgm:pt modelId="{CED571CA-783C-4F48-9BB5-80A4B3313280}" type="sib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5" custLinFactNeighborX="-44438"/>
      <dgm:spPr>
        <a:blipFill rotWithShape="1">
          <a:blip xmlns:r="http://schemas.openxmlformats.org/officeDocument/2006/relationships" r:embed="rId1"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5"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5" custLinFactNeighborX="-43131" custLinFactNeighborY="-1307"/>
      <dgm:spPr>
        <a:blipFill rotWithShape="1">
          <a:blip xmlns:r="http://schemas.openxmlformats.org/officeDocument/2006/relationships" r:embed="rId2"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5"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5" custLinFactNeighborX="-44438" custLinFactNeighborY="-1307"/>
      <dgm:spPr>
        <a:blipFill rotWithShape="1">
          <a:blip xmlns:r="http://schemas.openxmlformats.org/officeDocument/2006/relationships" r:embed="rId3"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5" custScaleX="116974" custLinFactNeighborX="1580" custLinFactNeighborY="-261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5" custLinFactNeighborX="-40808" custLinFactNeighborY="-1307"/>
      <dgm:spPr>
        <a:blipFill rotWithShape="1">
          <a:blip xmlns:r="http://schemas.openxmlformats.org/officeDocument/2006/relationships" r:embed="rId4"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3FAB492A-06E8-436C-8EA5-90C81FB16335}" type="pres">
      <dgm:prSet presAssocID="{056B5623-BD86-4EA3-BE50-F8CD183B8474}" presName="childText" presStyleLbl="lnNode1" presStyleIdx="3" presStyleCnt="5" custScaleX="118538" custLinFactNeighborX="2528"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4" presStyleCnt="5" custLinFactNeighborX="-47052" custLinFactNeighborY="8"/>
      <dgm:spPr>
        <a:blipFill rotWithShape="1">
          <a:blip xmlns:r="http://schemas.openxmlformats.org/officeDocument/2006/relationships" r:embed="rId5"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52527A74-302C-463F-A232-E3E55AE84750}" type="pres">
      <dgm:prSet presAssocID="{6D733693-6611-417C-AEC7-B7BCE28C4DE5}" presName="childText" presStyleLbl="lnNode1" presStyleIdx="4" presStyleCnt="5" custScaleX="118258" custLinFactNeighborX="1682" custLinFactNeighborY="-4683">
        <dgm:presLayoutVars>
          <dgm:chMax val="0"/>
          <dgm:chPref val="0"/>
          <dgm:bulletEnabled val="1"/>
        </dgm:presLayoutVars>
      </dgm:prSet>
      <dgm:spPr/>
      <dgm:t>
        <a:bodyPr/>
        <a:lstStyle/>
        <a:p>
          <a:endParaRPr lang="zh-CN" altLang="en-US"/>
        </a:p>
      </dgm:t>
    </dgm:pt>
  </dgm:ptLst>
  <dgm:cxnLst>
    <dgm:cxn modelId="{D4622492-0E84-4A35-A811-C05D16947FF5}" srcId="{0DBA9484-2898-4871-BFB8-08370285DC3F}" destId="{6D733693-6611-417C-AEC7-B7BCE28C4DE5}" srcOrd="4" destOrd="0" parTransId="{55FBD7F4-0547-4B40-B3AD-460A5EC76BBA}" sibTransId="{CED571CA-783C-4F48-9BB5-80A4B3313280}"/>
    <dgm:cxn modelId="{1C2F56E9-4330-4593-9496-56FE10C552BA}" srcId="{0DBA9484-2898-4871-BFB8-08370285DC3F}" destId="{1147FA92-6FB8-4A4D-9D74-BA968EB74278}" srcOrd="2" destOrd="0" parTransId="{5C14C5AE-F423-4BE3-97B5-9C4BED78661E}" sibTransId="{8D8F957E-CC39-4BE0-8B16-4032B37DEEDC}"/>
    <dgm:cxn modelId="{6A633BFA-754C-42BF-BD68-7F8CA30713FA}" srcId="{0DBA9484-2898-4871-BFB8-08370285DC3F}" destId="{6FEABC7B-7461-4411-B35F-6CBC6D45BE27}" srcOrd="1" destOrd="0" parTransId="{7C340055-BEB2-4336-B88D-D098721BFDA5}" sibTransId="{E58BA6AB-1C7B-4F1E-989B-4759CD372812}"/>
    <dgm:cxn modelId="{EC921F41-D5A8-403F-A19B-871AD9332560}" type="presOf" srcId="{1147FA92-6FB8-4A4D-9D74-BA968EB74278}" destId="{88CA16B7-4368-493F-96D7-6C59AB4CCC1D}"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9402555A-10DF-4CC3-8A0E-F0F2CFD8EDF5}" srcId="{FEA8FB21-1654-474C-8BC2-DE7CC362ED1B}" destId="{0DBA9484-2898-4871-BFB8-08370285DC3F}" srcOrd="0" destOrd="0" parTransId="{37C1DB79-70C2-4067-9AA2-CC167A68577B}" sibTransId="{9760EFDC-63E6-4A90-AFE4-D4E8415C150D}"/>
    <dgm:cxn modelId="{850CE781-4A42-41AB-AC1E-53592BC21C69}" type="presOf" srcId="{6FEABC7B-7461-4411-B35F-6CBC6D45BE27}" destId="{9A09A8EB-8AAA-4526-B8EE-DA01E97BF22F}" srcOrd="0" destOrd="0" presId="urn:microsoft.com/office/officeart/2008/layout/PictureAccentList"/>
    <dgm:cxn modelId="{28019BA0-5F79-4E9B-A958-F246F2DB444B}" type="presOf" srcId="{056B5623-BD86-4EA3-BE50-F8CD183B8474}" destId="{3FAB492A-06E8-436C-8EA5-90C81FB16335}" srcOrd="0" destOrd="0" presId="urn:microsoft.com/office/officeart/2008/layout/PictureAccentList"/>
    <dgm:cxn modelId="{9D9B265A-F31C-41C3-B563-2109D8E8FF2F}" type="presOf" srcId="{6D733693-6611-417C-AEC7-B7BCE28C4DE5}" destId="{52527A74-302C-463F-A232-E3E55AE84750}" srcOrd="0" destOrd="0" presId="urn:microsoft.com/office/officeart/2008/layout/PictureAccentList"/>
    <dgm:cxn modelId="{222A3012-7BCE-490A-ACCF-DE923C827F36}" type="presOf" srcId="{A937D6D2-8A27-403A-BD5A-EA8581D5C30D}" destId="{10883069-EFD1-4A9D-BC7D-8CF3D35D3755}" srcOrd="0" destOrd="0" presId="urn:microsoft.com/office/officeart/2008/layout/PictureAccentList"/>
    <dgm:cxn modelId="{0591A7B9-0ACE-4E6E-9440-6940EADCC4D0}" type="presOf" srcId="{FEA8FB21-1654-474C-8BC2-DE7CC362ED1B}" destId="{3B801F41-E973-4D4B-A7C0-6633979DD07E}" srcOrd="0" destOrd="0" presId="urn:microsoft.com/office/officeart/2008/layout/PictureAccentList"/>
    <dgm:cxn modelId="{B32C0FAA-8962-4900-8CAE-D5A115E875CE}" srcId="{0DBA9484-2898-4871-BFB8-08370285DC3F}" destId="{056B5623-BD86-4EA3-BE50-F8CD183B8474}" srcOrd="3" destOrd="0" parTransId="{C5E8E3D1-2DDA-4366-BF8C-14392F731701}" sibTransId="{FC7BD2CA-387E-430B-9634-4035DE6A8EC7}"/>
    <dgm:cxn modelId="{35C37DFE-C70D-46E8-93A7-7B4E2F901AE1}" type="presOf" srcId="{0DBA9484-2898-4871-BFB8-08370285DC3F}" destId="{6454A6A0-3FD9-4A0E-A8A2-CC372871039B}" srcOrd="0" destOrd="0" presId="urn:microsoft.com/office/officeart/2008/layout/PictureAccentList"/>
    <dgm:cxn modelId="{7A59E958-BA54-47CE-B7A2-35626F932475}" type="presParOf" srcId="{3B801F41-E973-4D4B-A7C0-6633979DD07E}" destId="{61D10E31-D14D-42E0-8F49-CEE73D7843B1}" srcOrd="0" destOrd="0" presId="urn:microsoft.com/office/officeart/2008/layout/PictureAccentList"/>
    <dgm:cxn modelId="{76937FE3-F05C-48F2-8058-D3A309060630}" type="presParOf" srcId="{61D10E31-D14D-42E0-8F49-CEE73D7843B1}" destId="{4E56F333-E2FD-4424-84C6-A0F0C75D9EBC}" srcOrd="0" destOrd="0" presId="urn:microsoft.com/office/officeart/2008/layout/PictureAccentList"/>
    <dgm:cxn modelId="{38E3924F-910E-4DF5-8580-B09CFC6A74D3}" type="presParOf" srcId="{4E56F333-E2FD-4424-84C6-A0F0C75D9EBC}" destId="{6454A6A0-3FD9-4A0E-A8A2-CC372871039B}" srcOrd="0" destOrd="0" presId="urn:microsoft.com/office/officeart/2008/layout/PictureAccentList"/>
    <dgm:cxn modelId="{A5E09813-2C9C-433C-A812-F5EF3AD7AD9C}" type="presParOf" srcId="{61D10E31-D14D-42E0-8F49-CEE73D7843B1}" destId="{F68F844C-9180-4690-9F0A-33CD7C89E69B}" srcOrd="1" destOrd="0" presId="urn:microsoft.com/office/officeart/2008/layout/PictureAccentList"/>
    <dgm:cxn modelId="{ACAAC356-0DFD-4DDC-BCB6-05C91F6AE84C}" type="presParOf" srcId="{F68F844C-9180-4690-9F0A-33CD7C89E69B}" destId="{7F5A1510-4064-44FB-A8F4-DB483758B9BF}" srcOrd="0" destOrd="0" presId="urn:microsoft.com/office/officeart/2008/layout/PictureAccentList"/>
    <dgm:cxn modelId="{43AED69F-18EF-42ED-926B-00657F68DD16}" type="presParOf" srcId="{7F5A1510-4064-44FB-A8F4-DB483758B9BF}" destId="{C561AD92-B77D-4D3A-896D-9B4AAD777598}" srcOrd="0" destOrd="0" presId="urn:microsoft.com/office/officeart/2008/layout/PictureAccentList"/>
    <dgm:cxn modelId="{16862E29-AEC5-49BB-991B-63D3F81FD943}" type="presParOf" srcId="{7F5A1510-4064-44FB-A8F4-DB483758B9BF}" destId="{10883069-EFD1-4A9D-BC7D-8CF3D35D3755}" srcOrd="1" destOrd="0" presId="urn:microsoft.com/office/officeart/2008/layout/PictureAccentList"/>
    <dgm:cxn modelId="{62C32C48-6835-4826-9825-A5120C5C4E98}" type="presParOf" srcId="{F68F844C-9180-4690-9F0A-33CD7C89E69B}" destId="{C6EF3AF6-B013-4AB6-BBB5-BE1941491B85}" srcOrd="1" destOrd="0" presId="urn:microsoft.com/office/officeart/2008/layout/PictureAccentList"/>
    <dgm:cxn modelId="{72ECB05D-0AC2-4B8F-9A2C-D776D96BF4E2}" type="presParOf" srcId="{C6EF3AF6-B013-4AB6-BBB5-BE1941491B85}" destId="{8D7004D4-A59C-467F-AF5D-7C4BE97464AC}" srcOrd="0" destOrd="0" presId="urn:microsoft.com/office/officeart/2008/layout/PictureAccentList"/>
    <dgm:cxn modelId="{C1A1401F-8527-48BA-B015-EC7B9DA8E841}" type="presParOf" srcId="{C6EF3AF6-B013-4AB6-BBB5-BE1941491B85}" destId="{9A09A8EB-8AAA-4526-B8EE-DA01E97BF22F}" srcOrd="1" destOrd="0" presId="urn:microsoft.com/office/officeart/2008/layout/PictureAccentList"/>
    <dgm:cxn modelId="{FC5290AE-30BB-4AFD-A870-F37DA5282F3D}" type="presParOf" srcId="{F68F844C-9180-4690-9F0A-33CD7C89E69B}" destId="{DA95FE42-C30F-4574-9094-888B61753E62}" srcOrd="2" destOrd="0" presId="urn:microsoft.com/office/officeart/2008/layout/PictureAccentList"/>
    <dgm:cxn modelId="{D9E43D67-AA43-41A1-A9E9-2A8C1694F540}" type="presParOf" srcId="{DA95FE42-C30F-4574-9094-888B61753E62}" destId="{0DC5DF64-AEB9-4034-8B76-56A38D0CBC57}" srcOrd="0" destOrd="0" presId="urn:microsoft.com/office/officeart/2008/layout/PictureAccentList"/>
    <dgm:cxn modelId="{BBB7C326-9CC6-4BE1-A0F2-E2307B29C556}" type="presParOf" srcId="{DA95FE42-C30F-4574-9094-888B61753E62}" destId="{88CA16B7-4368-493F-96D7-6C59AB4CCC1D}" srcOrd="1" destOrd="0" presId="urn:microsoft.com/office/officeart/2008/layout/PictureAccentList"/>
    <dgm:cxn modelId="{6D8FEF2C-2A0D-4D0C-B8E8-4144A4A6EEBB}" type="presParOf" srcId="{F68F844C-9180-4690-9F0A-33CD7C89E69B}" destId="{89C1BD8C-9103-4481-8B9E-15CDC0518569}" srcOrd="3" destOrd="0" presId="urn:microsoft.com/office/officeart/2008/layout/PictureAccentList"/>
    <dgm:cxn modelId="{078B8250-3583-4DAE-AEFA-0B5763E51E6E}" type="presParOf" srcId="{89C1BD8C-9103-4481-8B9E-15CDC0518569}" destId="{C36D756A-7407-4B06-8DFF-A14B898D015E}" srcOrd="0" destOrd="0" presId="urn:microsoft.com/office/officeart/2008/layout/PictureAccentList"/>
    <dgm:cxn modelId="{2707E18D-2606-48FE-BA53-44B1D3F18715}" type="presParOf" srcId="{89C1BD8C-9103-4481-8B9E-15CDC0518569}" destId="{3FAB492A-06E8-436C-8EA5-90C81FB16335}" srcOrd="1" destOrd="0" presId="urn:microsoft.com/office/officeart/2008/layout/PictureAccentList"/>
    <dgm:cxn modelId="{E083344F-A54C-47E8-868B-837D33A69D8B}" type="presParOf" srcId="{F68F844C-9180-4690-9F0A-33CD7C89E69B}" destId="{44EA768E-E3D9-4D89-9F36-0A1F8E102293}" srcOrd="4" destOrd="0" presId="urn:microsoft.com/office/officeart/2008/layout/PictureAccentList"/>
    <dgm:cxn modelId="{73FE0CA8-FBE9-4DE7-88D0-1F7E240BA7A0}" type="presParOf" srcId="{44EA768E-E3D9-4D89-9F36-0A1F8E102293}" destId="{669280C3-772E-41BA-B069-4922C0B23AE2}" srcOrd="0" destOrd="0" presId="urn:microsoft.com/office/officeart/2008/layout/PictureAccentList"/>
    <dgm:cxn modelId="{42F2666A-06A0-4531-875D-AF7B607FC16C}"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建模案例</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3.2.1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囚徒困境</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博弈策略建模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3.2.2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机器翻译</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统计语言建模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3">
            <a:schemeClr val="lt1"/>
          </a:lnRef>
          <a:fillRef idx="1">
            <a:schemeClr val="accent1"/>
          </a:fillRef>
          <a:effectRef idx="1">
            <a:schemeClr val="accent1"/>
          </a:effectRef>
          <a:fontRef idx="minor">
            <a:schemeClr val="lt1"/>
          </a:fontRef>
        </dgm:style>
      </dgm:prSet>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3.2.3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平均收入</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安全计算建模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3.2.4  </a:t>
          </a:r>
          <a:r>
            <a:rPr lang="zh-CN"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网页搜索</a:t>
          </a:r>
          <a:r>
            <a:rPr lang="en-US"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布尔检索建模</a:t>
          </a:r>
          <a:endParaRPr lang="zh-CN" altLang="en-US" sz="2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3.2.5  </a:t>
          </a:r>
          <a:r>
            <a:rPr lang="zh-CN"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生命游戏</a:t>
          </a:r>
          <a:r>
            <a:rPr lang="en-US"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细胞自动机建模</a:t>
          </a:r>
          <a:endParaRPr lang="zh-CN" altLang="en-US" sz="21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5FBD7F4-0547-4B40-B3AD-460A5EC76BBA}" type="parTrans" cxnId="{D4622492-0E84-4A35-A811-C05D16947FF5}">
      <dgm:prSet/>
      <dgm:spPr/>
      <dgm:t>
        <a:bodyPr/>
        <a:lstStyle/>
        <a:p>
          <a:endParaRPr lang="zh-CN" altLang="en-US"/>
        </a:p>
      </dgm:t>
    </dgm:pt>
    <dgm:pt modelId="{CED571CA-783C-4F48-9BB5-80A4B3313280}" type="sib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5" custLinFactNeighborX="-44438"/>
      <dgm:spPr>
        <a:blipFill rotWithShape="1">
          <a:blip xmlns:r="http://schemas.openxmlformats.org/officeDocument/2006/relationships" r:embed="rId1"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5"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5" custLinFactNeighborX="-43131" custLinFactNeighborY="-1307"/>
      <dgm:spPr>
        <a:blipFill rotWithShape="1">
          <a:blip xmlns:r="http://schemas.openxmlformats.org/officeDocument/2006/relationships" r:embed="rId2"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5"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5" custLinFactNeighborX="-44438" custLinFactNeighborY="-1307"/>
      <dgm:spPr>
        <a:blipFill rotWithShape="1">
          <a:blip xmlns:r="http://schemas.openxmlformats.org/officeDocument/2006/relationships" r:embed="rId3"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5" custScaleX="116974" custLinFactNeighborX="1580" custLinFactNeighborY="-261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5" custLinFactNeighborX="-40808" custLinFactNeighborY="-1307"/>
      <dgm:spPr>
        <a:blipFill rotWithShape="1">
          <a:blip xmlns:r="http://schemas.openxmlformats.org/officeDocument/2006/relationships" r:embed="rId4"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3FAB492A-06E8-436C-8EA5-90C81FB16335}" type="pres">
      <dgm:prSet presAssocID="{056B5623-BD86-4EA3-BE50-F8CD183B8474}" presName="childText" presStyleLbl="lnNode1" presStyleIdx="3" presStyleCnt="5" custScaleX="118538" custLinFactNeighborX="2528"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4" presStyleCnt="5" custLinFactNeighborX="-47052" custLinFactNeighborY="8"/>
      <dgm:spPr>
        <a:blipFill rotWithShape="1">
          <a:blip xmlns:r="http://schemas.openxmlformats.org/officeDocument/2006/relationships" r:embed="rId5"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52527A74-302C-463F-A232-E3E55AE84750}" type="pres">
      <dgm:prSet presAssocID="{6D733693-6611-417C-AEC7-B7BCE28C4DE5}" presName="childText" presStyleLbl="lnNode1" presStyleIdx="4" presStyleCnt="5" custScaleX="118258" custLinFactNeighborX="1682" custLinFactNeighborY="-4683">
        <dgm:presLayoutVars>
          <dgm:chMax val="0"/>
          <dgm:chPref val="0"/>
          <dgm:bulletEnabled val="1"/>
        </dgm:presLayoutVars>
      </dgm:prSet>
      <dgm:spPr/>
      <dgm:t>
        <a:bodyPr/>
        <a:lstStyle/>
        <a:p>
          <a:endParaRPr lang="zh-CN" altLang="en-US"/>
        </a:p>
      </dgm:t>
    </dgm:pt>
  </dgm:ptLst>
  <dgm:cxnLst>
    <dgm:cxn modelId="{580EC702-D4D2-4581-B41A-2A4B92268848}" type="presOf" srcId="{056B5623-BD86-4EA3-BE50-F8CD183B8474}" destId="{3FAB492A-06E8-436C-8EA5-90C81FB16335}" srcOrd="0" destOrd="0" presId="urn:microsoft.com/office/officeart/2008/layout/PictureAccentList"/>
    <dgm:cxn modelId="{D4622492-0E84-4A35-A811-C05D16947FF5}" srcId="{0DBA9484-2898-4871-BFB8-08370285DC3F}" destId="{6D733693-6611-417C-AEC7-B7BCE28C4DE5}" srcOrd="4" destOrd="0" parTransId="{55FBD7F4-0547-4B40-B3AD-460A5EC76BBA}" sibTransId="{CED571CA-783C-4F48-9BB5-80A4B3313280}"/>
    <dgm:cxn modelId="{D678424D-536D-4635-A7A1-18B146459DA5}" type="presOf" srcId="{6FEABC7B-7461-4411-B35F-6CBC6D45BE27}" destId="{9A09A8EB-8AAA-4526-B8EE-DA01E97BF22F}" srcOrd="0" destOrd="0" presId="urn:microsoft.com/office/officeart/2008/layout/PictureAccentList"/>
    <dgm:cxn modelId="{1C2F56E9-4330-4593-9496-56FE10C552BA}" srcId="{0DBA9484-2898-4871-BFB8-08370285DC3F}" destId="{1147FA92-6FB8-4A4D-9D74-BA968EB74278}" srcOrd="2" destOrd="0" parTransId="{5C14C5AE-F423-4BE3-97B5-9C4BED78661E}" sibTransId="{8D8F957E-CC39-4BE0-8B16-4032B37DEEDC}"/>
    <dgm:cxn modelId="{7EBF5B56-EA90-4277-ABFF-43E6582F0642}" type="presOf" srcId="{1147FA92-6FB8-4A4D-9D74-BA968EB74278}" destId="{88CA16B7-4368-493F-96D7-6C59AB4CCC1D}"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ED639319-B36D-4C23-9CEE-CD84CD593940}" type="presOf" srcId="{A937D6D2-8A27-403A-BD5A-EA8581D5C30D}" destId="{10883069-EFD1-4A9D-BC7D-8CF3D35D3755}"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9402555A-10DF-4CC3-8A0E-F0F2CFD8EDF5}" srcId="{FEA8FB21-1654-474C-8BC2-DE7CC362ED1B}" destId="{0DBA9484-2898-4871-BFB8-08370285DC3F}" srcOrd="0" destOrd="0" parTransId="{37C1DB79-70C2-4067-9AA2-CC167A68577B}" sibTransId="{9760EFDC-63E6-4A90-AFE4-D4E8415C150D}"/>
    <dgm:cxn modelId="{6CC1B354-E0EC-4D06-A662-734103A0976F}" type="presOf" srcId="{6D733693-6611-417C-AEC7-B7BCE28C4DE5}" destId="{52527A74-302C-463F-A232-E3E55AE84750}" srcOrd="0" destOrd="0" presId="urn:microsoft.com/office/officeart/2008/layout/PictureAccentList"/>
    <dgm:cxn modelId="{CAFC052A-52C6-47B1-AAF2-0C46A72B3FC1}" type="presOf" srcId="{0DBA9484-2898-4871-BFB8-08370285DC3F}" destId="{6454A6A0-3FD9-4A0E-A8A2-CC372871039B}" srcOrd="0" destOrd="0" presId="urn:microsoft.com/office/officeart/2008/layout/PictureAccentList"/>
    <dgm:cxn modelId="{0F8B7350-B1FE-4223-A93E-7D30C30B94D0}" type="presOf" srcId="{FEA8FB21-1654-474C-8BC2-DE7CC362ED1B}" destId="{3B801F41-E973-4D4B-A7C0-6633979DD07E}" srcOrd="0" destOrd="0" presId="urn:microsoft.com/office/officeart/2008/layout/PictureAccentList"/>
    <dgm:cxn modelId="{B32C0FAA-8962-4900-8CAE-D5A115E875CE}" srcId="{0DBA9484-2898-4871-BFB8-08370285DC3F}" destId="{056B5623-BD86-4EA3-BE50-F8CD183B8474}" srcOrd="3" destOrd="0" parTransId="{C5E8E3D1-2DDA-4366-BF8C-14392F731701}" sibTransId="{FC7BD2CA-387E-430B-9634-4035DE6A8EC7}"/>
    <dgm:cxn modelId="{DFFAD440-217F-44DE-B1C7-880384799B38}" type="presParOf" srcId="{3B801F41-E973-4D4B-A7C0-6633979DD07E}" destId="{61D10E31-D14D-42E0-8F49-CEE73D7843B1}" srcOrd="0" destOrd="0" presId="urn:microsoft.com/office/officeart/2008/layout/PictureAccentList"/>
    <dgm:cxn modelId="{CF659B71-1DEB-40B4-9D0A-D0E66ACB3AA8}" type="presParOf" srcId="{61D10E31-D14D-42E0-8F49-CEE73D7843B1}" destId="{4E56F333-E2FD-4424-84C6-A0F0C75D9EBC}" srcOrd="0" destOrd="0" presId="urn:microsoft.com/office/officeart/2008/layout/PictureAccentList"/>
    <dgm:cxn modelId="{45DAA296-62C6-4D6B-BEE4-0AE867B18515}" type="presParOf" srcId="{4E56F333-E2FD-4424-84C6-A0F0C75D9EBC}" destId="{6454A6A0-3FD9-4A0E-A8A2-CC372871039B}" srcOrd="0" destOrd="0" presId="urn:microsoft.com/office/officeart/2008/layout/PictureAccentList"/>
    <dgm:cxn modelId="{58EBFC1E-A08A-4ABF-83A5-BEDD3FB6A4B8}" type="presParOf" srcId="{61D10E31-D14D-42E0-8F49-CEE73D7843B1}" destId="{F68F844C-9180-4690-9F0A-33CD7C89E69B}" srcOrd="1" destOrd="0" presId="urn:microsoft.com/office/officeart/2008/layout/PictureAccentList"/>
    <dgm:cxn modelId="{261C5556-C4F4-4638-BA81-03C6CCD27FE4}" type="presParOf" srcId="{F68F844C-9180-4690-9F0A-33CD7C89E69B}" destId="{7F5A1510-4064-44FB-A8F4-DB483758B9BF}" srcOrd="0" destOrd="0" presId="urn:microsoft.com/office/officeart/2008/layout/PictureAccentList"/>
    <dgm:cxn modelId="{4E5D48BC-4F68-478D-A83E-D86F534F97CB}" type="presParOf" srcId="{7F5A1510-4064-44FB-A8F4-DB483758B9BF}" destId="{C561AD92-B77D-4D3A-896D-9B4AAD777598}" srcOrd="0" destOrd="0" presId="urn:microsoft.com/office/officeart/2008/layout/PictureAccentList"/>
    <dgm:cxn modelId="{D49AA326-F0EA-4957-8965-2DD09E2320DF}" type="presParOf" srcId="{7F5A1510-4064-44FB-A8F4-DB483758B9BF}" destId="{10883069-EFD1-4A9D-BC7D-8CF3D35D3755}" srcOrd="1" destOrd="0" presId="urn:microsoft.com/office/officeart/2008/layout/PictureAccentList"/>
    <dgm:cxn modelId="{2AD7DFE4-C889-425E-815D-4A45ECFEA1DC}" type="presParOf" srcId="{F68F844C-9180-4690-9F0A-33CD7C89E69B}" destId="{C6EF3AF6-B013-4AB6-BBB5-BE1941491B85}" srcOrd="1" destOrd="0" presId="urn:microsoft.com/office/officeart/2008/layout/PictureAccentList"/>
    <dgm:cxn modelId="{DD9785B6-6954-4EFA-8CFF-CAF424032215}" type="presParOf" srcId="{C6EF3AF6-B013-4AB6-BBB5-BE1941491B85}" destId="{8D7004D4-A59C-467F-AF5D-7C4BE97464AC}" srcOrd="0" destOrd="0" presId="urn:microsoft.com/office/officeart/2008/layout/PictureAccentList"/>
    <dgm:cxn modelId="{4C3BC099-F395-43CC-8598-EE3E83341B92}" type="presParOf" srcId="{C6EF3AF6-B013-4AB6-BBB5-BE1941491B85}" destId="{9A09A8EB-8AAA-4526-B8EE-DA01E97BF22F}" srcOrd="1" destOrd="0" presId="urn:microsoft.com/office/officeart/2008/layout/PictureAccentList"/>
    <dgm:cxn modelId="{91740CCC-591B-4566-83F8-18994B4ED50A}" type="presParOf" srcId="{F68F844C-9180-4690-9F0A-33CD7C89E69B}" destId="{DA95FE42-C30F-4574-9094-888B61753E62}" srcOrd="2" destOrd="0" presId="urn:microsoft.com/office/officeart/2008/layout/PictureAccentList"/>
    <dgm:cxn modelId="{5077766D-A3F0-43EF-96A1-0790678A53B3}" type="presParOf" srcId="{DA95FE42-C30F-4574-9094-888B61753E62}" destId="{0DC5DF64-AEB9-4034-8B76-56A38D0CBC57}" srcOrd="0" destOrd="0" presId="urn:microsoft.com/office/officeart/2008/layout/PictureAccentList"/>
    <dgm:cxn modelId="{728B856F-9588-4D83-9970-A4AED59DCB9C}" type="presParOf" srcId="{DA95FE42-C30F-4574-9094-888B61753E62}" destId="{88CA16B7-4368-493F-96D7-6C59AB4CCC1D}" srcOrd="1" destOrd="0" presId="urn:microsoft.com/office/officeart/2008/layout/PictureAccentList"/>
    <dgm:cxn modelId="{3480622E-9E98-4523-8B4F-B5C6F1C3FE67}" type="presParOf" srcId="{F68F844C-9180-4690-9F0A-33CD7C89E69B}" destId="{89C1BD8C-9103-4481-8B9E-15CDC0518569}" srcOrd="3" destOrd="0" presId="urn:microsoft.com/office/officeart/2008/layout/PictureAccentList"/>
    <dgm:cxn modelId="{5E6B29A8-7395-4725-BEDA-416FDB388197}" type="presParOf" srcId="{89C1BD8C-9103-4481-8B9E-15CDC0518569}" destId="{C36D756A-7407-4B06-8DFF-A14B898D015E}" srcOrd="0" destOrd="0" presId="urn:microsoft.com/office/officeart/2008/layout/PictureAccentList"/>
    <dgm:cxn modelId="{2E6FF513-9B29-4924-A27B-152D55A1DBBD}" type="presParOf" srcId="{89C1BD8C-9103-4481-8B9E-15CDC0518569}" destId="{3FAB492A-06E8-436C-8EA5-90C81FB16335}" srcOrd="1" destOrd="0" presId="urn:microsoft.com/office/officeart/2008/layout/PictureAccentList"/>
    <dgm:cxn modelId="{50D96A9D-226F-4B84-A6A6-FCC3B09A02F1}" type="presParOf" srcId="{F68F844C-9180-4690-9F0A-33CD7C89E69B}" destId="{44EA768E-E3D9-4D89-9F36-0A1F8E102293}" srcOrd="4" destOrd="0" presId="urn:microsoft.com/office/officeart/2008/layout/PictureAccentList"/>
    <dgm:cxn modelId="{4A01DE44-FF68-4A98-A59C-973E2FC25E91}" type="presParOf" srcId="{44EA768E-E3D9-4D89-9F36-0A1F8E102293}" destId="{669280C3-772E-41BA-B069-4922C0B23AE2}" srcOrd="0" destOrd="0" presId="urn:microsoft.com/office/officeart/2008/layout/PictureAccentList"/>
    <dgm:cxn modelId="{FBBD7B42-686C-4261-9960-84639DCBC026}"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建模案例</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3.2.1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囚徒困境</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博弈策略建模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3.2.2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机器翻译</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统计语言建模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3">
            <a:schemeClr val="lt1"/>
          </a:lnRef>
          <a:fillRef idx="1">
            <a:schemeClr val="accent1"/>
          </a:fillRef>
          <a:effectRef idx="1">
            <a:schemeClr val="accent1"/>
          </a:effectRef>
          <a:fontRef idx="minor">
            <a:schemeClr val="lt1"/>
          </a:fontRef>
        </dgm:style>
      </dgm:prSet>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3.2.3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平均收入</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安全计算建模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3">
            <a:schemeClr val="lt1"/>
          </a:lnRef>
          <a:fillRef idx="1">
            <a:schemeClr val="accent1"/>
          </a:fillRef>
          <a:effectRef idx="1">
            <a:schemeClr val="accent1"/>
          </a:effectRef>
          <a:fontRef idx="minor">
            <a:schemeClr val="lt1"/>
          </a:fontRef>
        </dgm:style>
      </dgm:prSet>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3.2.4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网页搜索</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布尔检索建模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6D733693-6611-417C-AEC7-B7BCE28C4DE5}">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1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3.2.5  </a:t>
          </a:r>
          <a:r>
            <a:rPr lang="zh-CN" altLang="zh-CN" sz="21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生命游戏</a:t>
          </a:r>
          <a:r>
            <a:rPr lang="en-US" altLang="zh-CN" sz="21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1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细胞自动机建模</a:t>
          </a:r>
          <a:endParaRPr lang="zh-CN" altLang="en-US" sz="21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5FBD7F4-0547-4B40-B3AD-460A5EC76BBA}" type="parTrans" cxnId="{D4622492-0E84-4A35-A811-C05D16947FF5}">
      <dgm:prSet/>
      <dgm:spPr/>
      <dgm:t>
        <a:bodyPr/>
        <a:lstStyle/>
        <a:p>
          <a:endParaRPr lang="zh-CN" altLang="en-US"/>
        </a:p>
      </dgm:t>
    </dgm:pt>
    <dgm:pt modelId="{CED571CA-783C-4F48-9BB5-80A4B3313280}" type="sib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5" custLinFactNeighborX="-44438"/>
      <dgm:spPr>
        <a:blipFill rotWithShape="1">
          <a:blip xmlns:r="http://schemas.openxmlformats.org/officeDocument/2006/relationships" r:embed="rId1"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5"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5" custLinFactNeighborX="-43131" custLinFactNeighborY="-1307"/>
      <dgm:spPr>
        <a:blipFill rotWithShape="1">
          <a:blip xmlns:r="http://schemas.openxmlformats.org/officeDocument/2006/relationships" r:embed="rId2"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5"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5" custLinFactNeighborX="-44438" custLinFactNeighborY="-1307"/>
      <dgm:spPr>
        <a:blipFill rotWithShape="1">
          <a:blip xmlns:r="http://schemas.openxmlformats.org/officeDocument/2006/relationships" r:embed="rId3"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5" custScaleX="116974" custLinFactNeighborX="1580" custLinFactNeighborY="-261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5" custLinFactNeighborX="-40808" custLinFactNeighborY="-1307"/>
      <dgm:spPr>
        <a:blipFill rotWithShape="1">
          <a:blip xmlns:r="http://schemas.openxmlformats.org/officeDocument/2006/relationships" r:embed="rId4"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3FAB492A-06E8-436C-8EA5-90C81FB16335}" type="pres">
      <dgm:prSet presAssocID="{056B5623-BD86-4EA3-BE50-F8CD183B8474}" presName="childText" presStyleLbl="lnNode1" presStyleIdx="3" presStyleCnt="5" custScaleX="118538" custLinFactNeighborX="2528"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4" presStyleCnt="5" custLinFactNeighborX="-47052" custLinFactNeighborY="8"/>
      <dgm:spPr>
        <a:blipFill rotWithShape="1">
          <a:blip xmlns:r="http://schemas.openxmlformats.org/officeDocument/2006/relationships" r:embed="rId5"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52527A74-302C-463F-A232-E3E55AE84750}" type="pres">
      <dgm:prSet presAssocID="{6D733693-6611-417C-AEC7-B7BCE28C4DE5}" presName="childText" presStyleLbl="lnNode1" presStyleIdx="4" presStyleCnt="5" custScaleX="118258" custLinFactNeighborX="1682" custLinFactNeighborY="-4683">
        <dgm:presLayoutVars>
          <dgm:chMax val="0"/>
          <dgm:chPref val="0"/>
          <dgm:bulletEnabled val="1"/>
        </dgm:presLayoutVars>
      </dgm:prSet>
      <dgm:spPr/>
      <dgm:t>
        <a:bodyPr/>
        <a:lstStyle/>
        <a:p>
          <a:endParaRPr lang="zh-CN" altLang="en-US"/>
        </a:p>
      </dgm:t>
    </dgm:pt>
  </dgm:ptLst>
  <dgm:cxnLst>
    <dgm:cxn modelId="{31A38F67-1E35-4E1C-8A45-271F69BB8152}" type="presOf" srcId="{1147FA92-6FB8-4A4D-9D74-BA968EB74278}" destId="{88CA16B7-4368-493F-96D7-6C59AB4CCC1D}" srcOrd="0" destOrd="0" presId="urn:microsoft.com/office/officeart/2008/layout/PictureAccentList"/>
    <dgm:cxn modelId="{D4622492-0E84-4A35-A811-C05D16947FF5}" srcId="{0DBA9484-2898-4871-BFB8-08370285DC3F}" destId="{6D733693-6611-417C-AEC7-B7BCE28C4DE5}" srcOrd="4" destOrd="0" parTransId="{55FBD7F4-0547-4B40-B3AD-460A5EC76BBA}" sibTransId="{CED571CA-783C-4F48-9BB5-80A4B3313280}"/>
    <dgm:cxn modelId="{2BA5305E-F6BE-4735-985D-0338EB6EF625}" type="presOf" srcId="{A937D6D2-8A27-403A-BD5A-EA8581D5C30D}" destId="{10883069-EFD1-4A9D-BC7D-8CF3D35D3755}" srcOrd="0" destOrd="0" presId="urn:microsoft.com/office/officeart/2008/layout/PictureAccentList"/>
    <dgm:cxn modelId="{1C2F56E9-4330-4593-9496-56FE10C552BA}" srcId="{0DBA9484-2898-4871-BFB8-08370285DC3F}" destId="{1147FA92-6FB8-4A4D-9D74-BA968EB74278}" srcOrd="2" destOrd="0" parTransId="{5C14C5AE-F423-4BE3-97B5-9C4BED78661E}" sibTransId="{8D8F957E-CC39-4BE0-8B16-4032B37DEEDC}"/>
    <dgm:cxn modelId="{6A633BFA-754C-42BF-BD68-7F8CA30713FA}" srcId="{0DBA9484-2898-4871-BFB8-08370285DC3F}" destId="{6FEABC7B-7461-4411-B35F-6CBC6D45BE27}" srcOrd="1" destOrd="0" parTransId="{7C340055-BEB2-4336-B88D-D098721BFDA5}" sibTransId="{E58BA6AB-1C7B-4F1E-989B-4759CD372812}"/>
    <dgm:cxn modelId="{2CD5D4F8-E8F7-40AC-85ED-E36657289CEA}" type="presOf" srcId="{FEA8FB21-1654-474C-8BC2-DE7CC362ED1B}" destId="{3B801F41-E973-4D4B-A7C0-6633979DD07E}"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AB5B71D7-BC06-4A52-AFB3-8968A6EAA060}" type="presOf" srcId="{6FEABC7B-7461-4411-B35F-6CBC6D45BE27}" destId="{9A09A8EB-8AAA-4526-B8EE-DA01E97BF22F}"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79AE5EAD-2AAE-4E1A-A02A-7B98A075E0B6}" type="presOf" srcId="{6D733693-6611-417C-AEC7-B7BCE28C4DE5}" destId="{52527A74-302C-463F-A232-E3E55AE84750}" srcOrd="0" destOrd="0" presId="urn:microsoft.com/office/officeart/2008/layout/PictureAccentList"/>
    <dgm:cxn modelId="{FCED45BB-4978-45CA-AA27-C1D30CC43083}" type="presOf" srcId="{056B5623-BD86-4EA3-BE50-F8CD183B8474}" destId="{3FAB492A-06E8-436C-8EA5-90C81FB16335}" srcOrd="0" destOrd="0" presId="urn:microsoft.com/office/officeart/2008/layout/PictureAccentList"/>
    <dgm:cxn modelId="{661958E5-205D-4798-9511-575441696607}" type="presOf" srcId="{0DBA9484-2898-4871-BFB8-08370285DC3F}" destId="{6454A6A0-3FD9-4A0E-A8A2-CC372871039B}" srcOrd="0" destOrd="0" presId="urn:microsoft.com/office/officeart/2008/layout/PictureAccentList"/>
    <dgm:cxn modelId="{B32C0FAA-8962-4900-8CAE-D5A115E875CE}" srcId="{0DBA9484-2898-4871-BFB8-08370285DC3F}" destId="{056B5623-BD86-4EA3-BE50-F8CD183B8474}" srcOrd="3" destOrd="0" parTransId="{C5E8E3D1-2DDA-4366-BF8C-14392F731701}" sibTransId="{FC7BD2CA-387E-430B-9634-4035DE6A8EC7}"/>
    <dgm:cxn modelId="{94B4D6A7-199D-4824-A09B-BE9E171178A7}" type="presParOf" srcId="{3B801F41-E973-4D4B-A7C0-6633979DD07E}" destId="{61D10E31-D14D-42E0-8F49-CEE73D7843B1}" srcOrd="0" destOrd="0" presId="urn:microsoft.com/office/officeart/2008/layout/PictureAccentList"/>
    <dgm:cxn modelId="{EFBF3C18-7081-4D99-8F7B-6F3AAA739724}" type="presParOf" srcId="{61D10E31-D14D-42E0-8F49-CEE73D7843B1}" destId="{4E56F333-E2FD-4424-84C6-A0F0C75D9EBC}" srcOrd="0" destOrd="0" presId="urn:microsoft.com/office/officeart/2008/layout/PictureAccentList"/>
    <dgm:cxn modelId="{6673BB26-5311-487D-81B8-A8E5E74B0631}" type="presParOf" srcId="{4E56F333-E2FD-4424-84C6-A0F0C75D9EBC}" destId="{6454A6A0-3FD9-4A0E-A8A2-CC372871039B}" srcOrd="0" destOrd="0" presId="urn:microsoft.com/office/officeart/2008/layout/PictureAccentList"/>
    <dgm:cxn modelId="{0F798C14-0741-4110-A991-D930039757B4}" type="presParOf" srcId="{61D10E31-D14D-42E0-8F49-CEE73D7843B1}" destId="{F68F844C-9180-4690-9F0A-33CD7C89E69B}" srcOrd="1" destOrd="0" presId="urn:microsoft.com/office/officeart/2008/layout/PictureAccentList"/>
    <dgm:cxn modelId="{32682938-7157-40DD-93DF-4B8647C3BEFA}" type="presParOf" srcId="{F68F844C-9180-4690-9F0A-33CD7C89E69B}" destId="{7F5A1510-4064-44FB-A8F4-DB483758B9BF}" srcOrd="0" destOrd="0" presId="urn:microsoft.com/office/officeart/2008/layout/PictureAccentList"/>
    <dgm:cxn modelId="{6B815063-C633-46D7-9E6E-DB7B39271F62}" type="presParOf" srcId="{7F5A1510-4064-44FB-A8F4-DB483758B9BF}" destId="{C561AD92-B77D-4D3A-896D-9B4AAD777598}" srcOrd="0" destOrd="0" presId="urn:microsoft.com/office/officeart/2008/layout/PictureAccentList"/>
    <dgm:cxn modelId="{D13A0B01-8F6F-4378-8547-AF5827B243BC}" type="presParOf" srcId="{7F5A1510-4064-44FB-A8F4-DB483758B9BF}" destId="{10883069-EFD1-4A9D-BC7D-8CF3D35D3755}" srcOrd="1" destOrd="0" presId="urn:microsoft.com/office/officeart/2008/layout/PictureAccentList"/>
    <dgm:cxn modelId="{FBFEB6A6-F0F4-47E0-84F6-19B8175CD930}" type="presParOf" srcId="{F68F844C-9180-4690-9F0A-33CD7C89E69B}" destId="{C6EF3AF6-B013-4AB6-BBB5-BE1941491B85}" srcOrd="1" destOrd="0" presId="urn:microsoft.com/office/officeart/2008/layout/PictureAccentList"/>
    <dgm:cxn modelId="{1AEDA578-C788-41AF-8ADA-C8365A7763AD}" type="presParOf" srcId="{C6EF3AF6-B013-4AB6-BBB5-BE1941491B85}" destId="{8D7004D4-A59C-467F-AF5D-7C4BE97464AC}" srcOrd="0" destOrd="0" presId="urn:microsoft.com/office/officeart/2008/layout/PictureAccentList"/>
    <dgm:cxn modelId="{B0E73977-583D-49B1-A7B6-4D125840547F}" type="presParOf" srcId="{C6EF3AF6-B013-4AB6-BBB5-BE1941491B85}" destId="{9A09A8EB-8AAA-4526-B8EE-DA01E97BF22F}" srcOrd="1" destOrd="0" presId="urn:microsoft.com/office/officeart/2008/layout/PictureAccentList"/>
    <dgm:cxn modelId="{3D819FC1-B4DF-45AD-9AC7-5576FE4BCC82}" type="presParOf" srcId="{F68F844C-9180-4690-9F0A-33CD7C89E69B}" destId="{DA95FE42-C30F-4574-9094-888B61753E62}" srcOrd="2" destOrd="0" presId="urn:microsoft.com/office/officeart/2008/layout/PictureAccentList"/>
    <dgm:cxn modelId="{82874C95-5427-4318-B19A-E22D031F802C}" type="presParOf" srcId="{DA95FE42-C30F-4574-9094-888B61753E62}" destId="{0DC5DF64-AEB9-4034-8B76-56A38D0CBC57}" srcOrd="0" destOrd="0" presId="urn:microsoft.com/office/officeart/2008/layout/PictureAccentList"/>
    <dgm:cxn modelId="{23F4E1F0-CFED-4E7F-9233-374FE9FA08B3}" type="presParOf" srcId="{DA95FE42-C30F-4574-9094-888B61753E62}" destId="{88CA16B7-4368-493F-96D7-6C59AB4CCC1D}" srcOrd="1" destOrd="0" presId="urn:microsoft.com/office/officeart/2008/layout/PictureAccentList"/>
    <dgm:cxn modelId="{AEB813E5-8F09-466D-B266-2DA7FD8F4A2A}" type="presParOf" srcId="{F68F844C-9180-4690-9F0A-33CD7C89E69B}" destId="{89C1BD8C-9103-4481-8B9E-15CDC0518569}" srcOrd="3" destOrd="0" presId="urn:microsoft.com/office/officeart/2008/layout/PictureAccentList"/>
    <dgm:cxn modelId="{BE13EFD9-0E89-4D2B-8445-C2CA60F5165B}" type="presParOf" srcId="{89C1BD8C-9103-4481-8B9E-15CDC0518569}" destId="{C36D756A-7407-4B06-8DFF-A14B898D015E}" srcOrd="0" destOrd="0" presId="urn:microsoft.com/office/officeart/2008/layout/PictureAccentList"/>
    <dgm:cxn modelId="{56A1CEB6-0F9A-41EC-824D-0FB80BD288B2}" type="presParOf" srcId="{89C1BD8C-9103-4481-8B9E-15CDC0518569}" destId="{3FAB492A-06E8-436C-8EA5-90C81FB16335}" srcOrd="1" destOrd="0" presId="urn:microsoft.com/office/officeart/2008/layout/PictureAccentList"/>
    <dgm:cxn modelId="{D9A4BC52-3343-48B4-94E9-91797D89AA27}" type="presParOf" srcId="{F68F844C-9180-4690-9F0A-33CD7C89E69B}" destId="{44EA768E-E3D9-4D89-9F36-0A1F8E102293}" srcOrd="4" destOrd="0" presId="urn:microsoft.com/office/officeart/2008/layout/PictureAccentList"/>
    <dgm:cxn modelId="{33ECF475-B5EF-4649-8BE9-D0B9A9A32265}" type="presParOf" srcId="{44EA768E-E3D9-4D89-9F36-0A1F8E102293}" destId="{669280C3-772E-41BA-B069-4922C0B23AE2}" srcOrd="0" destOrd="0" presId="urn:microsoft.com/office/officeart/2008/layout/PictureAccentList"/>
    <dgm:cxn modelId="{E29E4DA3-E781-493E-BBCC-B72FD5CD5D29}"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基本特征</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3">
            <a:schemeClr val="lt1"/>
          </a:lnRef>
          <a:fillRef idx="1">
            <a:schemeClr val="accent1"/>
          </a:fillRef>
          <a:effectRef idx="1">
            <a:schemeClr val="accent1"/>
          </a:effectRef>
          <a:fontRef idx="minor">
            <a:schemeClr val="lt1"/>
          </a:fontRef>
        </dgm:style>
      </dgm:prSet>
      <dgm:spPr>
        <a:ln/>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3.1.1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科学思维的形式</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3.1.2  </a:t>
          </a:r>
          <a:r>
            <a:rPr lang="zh-CN" altLang="zh-CN" sz="28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计算思维的特征</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3.1.3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问题抽象与分解</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3.1.4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计算机解题方法</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3.1.5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解题模型的构建</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5FBD7F4-0547-4B40-B3AD-460A5EC76BBA}" type="parTrans" cxnId="{D4622492-0E84-4A35-A811-C05D16947FF5}">
      <dgm:prSet/>
      <dgm:spPr/>
      <dgm:t>
        <a:bodyPr/>
        <a:lstStyle/>
        <a:p>
          <a:endParaRPr lang="zh-CN" altLang="en-US"/>
        </a:p>
      </dgm:t>
    </dgm:pt>
    <dgm:pt modelId="{CED571CA-783C-4F48-9BB5-80A4B3313280}" type="sib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5" custLinFactNeighborX="-44438"/>
      <dgm:spPr>
        <a:blipFill>
          <a:blip xmlns:r="http://schemas.openxmlformats.org/officeDocument/2006/relationships" r:embed="rId1"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5"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5" custLinFactNeighborX="-43131" custLinFactNeighborY="-1307"/>
      <dgm:spPr>
        <a:blipFill>
          <a:blip xmlns:r="http://schemas.openxmlformats.org/officeDocument/2006/relationships" r:embed="rId2"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5"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5" custLinFactNeighborX="-44438" custLinFactNeighborY="-1307"/>
      <dgm:spPr>
        <a:blipFill>
          <a:blip xmlns:r="http://schemas.openxmlformats.org/officeDocument/2006/relationships" r:embed="rId3"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5" custScaleX="114314" custLinFactNeighborY="-261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5" custLinFactNeighborX="-47052" custLinFactNeighborY="-1307"/>
      <dgm:spPr>
        <a:blipFill>
          <a:blip xmlns:r="http://schemas.openxmlformats.org/officeDocument/2006/relationships" r:embed="rId4"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3FAB492A-06E8-436C-8EA5-90C81FB16335}" type="pres">
      <dgm:prSet presAssocID="{056B5623-BD86-4EA3-BE50-F8CD183B8474}" presName="childText" presStyleLbl="lnNode1" presStyleIdx="3" presStyleCnt="5" custScaleX="11450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4" presStyleCnt="5" custLinFactNeighborX="-47052" custLinFactNeighborY="8"/>
      <dgm:spPr>
        <a:blipFill>
          <a:blip xmlns:r="http://schemas.openxmlformats.org/officeDocument/2006/relationships" r:embed="rId5"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4" presStyleCnt="5" custScaleX="113946" custLinFactNeighborX="-530">
        <dgm:presLayoutVars>
          <dgm:chMax val="0"/>
          <dgm:chPref val="0"/>
          <dgm:bulletEnabled val="1"/>
        </dgm:presLayoutVars>
      </dgm:prSet>
      <dgm:spPr/>
      <dgm:t>
        <a:bodyPr/>
        <a:lstStyle/>
        <a:p>
          <a:endParaRPr lang="zh-CN" altLang="en-US"/>
        </a:p>
      </dgm:t>
    </dgm:pt>
  </dgm:ptLst>
  <dgm:cxnLst>
    <dgm:cxn modelId="{ECB1BCB2-6F66-4A2C-9069-5E2C52F5DFBF}" type="presOf" srcId="{1147FA92-6FB8-4A4D-9D74-BA968EB74278}" destId="{88CA16B7-4368-493F-96D7-6C59AB4CCC1D}" srcOrd="0" destOrd="0" presId="urn:microsoft.com/office/officeart/2008/layout/PictureAccentList"/>
    <dgm:cxn modelId="{D4622492-0E84-4A35-A811-C05D16947FF5}" srcId="{0DBA9484-2898-4871-BFB8-08370285DC3F}" destId="{6D733693-6611-417C-AEC7-B7BCE28C4DE5}" srcOrd="4" destOrd="0" parTransId="{55FBD7F4-0547-4B40-B3AD-460A5EC76BBA}" sibTransId="{CED571CA-783C-4F48-9BB5-80A4B3313280}"/>
    <dgm:cxn modelId="{1C2F56E9-4330-4593-9496-56FE10C552BA}" srcId="{0DBA9484-2898-4871-BFB8-08370285DC3F}" destId="{1147FA92-6FB8-4A4D-9D74-BA968EB74278}" srcOrd="2" destOrd="0" parTransId="{5C14C5AE-F423-4BE3-97B5-9C4BED78661E}" sibTransId="{8D8F957E-CC39-4BE0-8B16-4032B37DEEDC}"/>
    <dgm:cxn modelId="{6A633BFA-754C-42BF-BD68-7F8CA30713FA}" srcId="{0DBA9484-2898-4871-BFB8-08370285DC3F}" destId="{6FEABC7B-7461-4411-B35F-6CBC6D45BE27}" srcOrd="1" destOrd="0" parTransId="{7C340055-BEB2-4336-B88D-D098721BFDA5}" sibTransId="{E58BA6AB-1C7B-4F1E-989B-4759CD372812}"/>
    <dgm:cxn modelId="{A2CE5C87-41E6-408E-8945-2E85FC7CC3E1}" type="presOf" srcId="{0DBA9484-2898-4871-BFB8-08370285DC3F}" destId="{6454A6A0-3FD9-4A0E-A8A2-CC372871039B}" srcOrd="0" destOrd="0" presId="urn:microsoft.com/office/officeart/2008/layout/PictureAccentList"/>
    <dgm:cxn modelId="{4F1DAB82-D16F-47C0-A8C4-7FC7F1A4B1AB}" type="presOf" srcId="{6D733693-6611-417C-AEC7-B7BCE28C4DE5}" destId="{52527A74-302C-463F-A232-E3E55AE84750}"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DCF2E3CC-6E0F-4E9D-85A3-CD1D50646AEA}" type="presOf" srcId="{056B5623-BD86-4EA3-BE50-F8CD183B8474}" destId="{3FAB492A-06E8-436C-8EA5-90C81FB16335}" srcOrd="0" destOrd="0" presId="urn:microsoft.com/office/officeart/2008/layout/PictureAccentList"/>
    <dgm:cxn modelId="{5C2ED634-806A-42F0-B2E4-36DC32E7DA8C}" type="presOf" srcId="{6FEABC7B-7461-4411-B35F-6CBC6D45BE27}" destId="{9A09A8EB-8AAA-4526-B8EE-DA01E97BF22F}"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887C1E47-B817-4A96-A7C9-B3C0E0A95B01}" type="presOf" srcId="{FEA8FB21-1654-474C-8BC2-DE7CC362ED1B}" destId="{3B801F41-E973-4D4B-A7C0-6633979DD07E}" srcOrd="0" destOrd="0" presId="urn:microsoft.com/office/officeart/2008/layout/PictureAccentList"/>
    <dgm:cxn modelId="{806D9C72-3A01-4903-9FFE-6A3B50E3A228}" type="presOf" srcId="{A937D6D2-8A27-403A-BD5A-EA8581D5C30D}" destId="{10883069-EFD1-4A9D-BC7D-8CF3D35D3755}" srcOrd="0" destOrd="0" presId="urn:microsoft.com/office/officeart/2008/layout/PictureAccentList"/>
    <dgm:cxn modelId="{B32C0FAA-8962-4900-8CAE-D5A115E875CE}" srcId="{0DBA9484-2898-4871-BFB8-08370285DC3F}" destId="{056B5623-BD86-4EA3-BE50-F8CD183B8474}" srcOrd="3" destOrd="0" parTransId="{C5E8E3D1-2DDA-4366-BF8C-14392F731701}" sibTransId="{FC7BD2CA-387E-430B-9634-4035DE6A8EC7}"/>
    <dgm:cxn modelId="{786358DF-DFC5-4B47-898C-CB7AF1EFAC91}" type="presParOf" srcId="{3B801F41-E973-4D4B-A7C0-6633979DD07E}" destId="{61D10E31-D14D-42E0-8F49-CEE73D7843B1}" srcOrd="0" destOrd="0" presId="urn:microsoft.com/office/officeart/2008/layout/PictureAccentList"/>
    <dgm:cxn modelId="{CA9FE4F9-69B0-4347-9CE7-BDC854C841FB}" type="presParOf" srcId="{61D10E31-D14D-42E0-8F49-CEE73D7843B1}" destId="{4E56F333-E2FD-4424-84C6-A0F0C75D9EBC}" srcOrd="0" destOrd="0" presId="urn:microsoft.com/office/officeart/2008/layout/PictureAccentList"/>
    <dgm:cxn modelId="{A5109C8A-FE65-4A32-8A16-C5597243D806}" type="presParOf" srcId="{4E56F333-E2FD-4424-84C6-A0F0C75D9EBC}" destId="{6454A6A0-3FD9-4A0E-A8A2-CC372871039B}" srcOrd="0" destOrd="0" presId="urn:microsoft.com/office/officeart/2008/layout/PictureAccentList"/>
    <dgm:cxn modelId="{9DCB9D64-7831-4092-98D8-88278935FA4E}" type="presParOf" srcId="{61D10E31-D14D-42E0-8F49-CEE73D7843B1}" destId="{F68F844C-9180-4690-9F0A-33CD7C89E69B}" srcOrd="1" destOrd="0" presId="urn:microsoft.com/office/officeart/2008/layout/PictureAccentList"/>
    <dgm:cxn modelId="{364F49B5-AAD6-461F-87D4-BC60D335B696}" type="presParOf" srcId="{F68F844C-9180-4690-9F0A-33CD7C89E69B}" destId="{7F5A1510-4064-44FB-A8F4-DB483758B9BF}" srcOrd="0" destOrd="0" presId="urn:microsoft.com/office/officeart/2008/layout/PictureAccentList"/>
    <dgm:cxn modelId="{A37A1918-5F36-4D7C-A868-AF6A00EA9B21}" type="presParOf" srcId="{7F5A1510-4064-44FB-A8F4-DB483758B9BF}" destId="{C561AD92-B77D-4D3A-896D-9B4AAD777598}" srcOrd="0" destOrd="0" presId="urn:microsoft.com/office/officeart/2008/layout/PictureAccentList"/>
    <dgm:cxn modelId="{5FF7CBEB-695F-4607-B451-CE0F0910FFA6}" type="presParOf" srcId="{7F5A1510-4064-44FB-A8F4-DB483758B9BF}" destId="{10883069-EFD1-4A9D-BC7D-8CF3D35D3755}" srcOrd="1" destOrd="0" presId="urn:microsoft.com/office/officeart/2008/layout/PictureAccentList"/>
    <dgm:cxn modelId="{B2E175B3-B9C6-45BA-83D6-17452BBDE91A}" type="presParOf" srcId="{F68F844C-9180-4690-9F0A-33CD7C89E69B}" destId="{C6EF3AF6-B013-4AB6-BBB5-BE1941491B85}" srcOrd="1" destOrd="0" presId="urn:microsoft.com/office/officeart/2008/layout/PictureAccentList"/>
    <dgm:cxn modelId="{6CE51EAA-5E47-4EFC-839B-BE1AC46A81E1}" type="presParOf" srcId="{C6EF3AF6-B013-4AB6-BBB5-BE1941491B85}" destId="{8D7004D4-A59C-467F-AF5D-7C4BE97464AC}" srcOrd="0" destOrd="0" presId="urn:microsoft.com/office/officeart/2008/layout/PictureAccentList"/>
    <dgm:cxn modelId="{79A3878E-1EDC-4326-B7DB-33DB5D2FB340}" type="presParOf" srcId="{C6EF3AF6-B013-4AB6-BBB5-BE1941491B85}" destId="{9A09A8EB-8AAA-4526-B8EE-DA01E97BF22F}" srcOrd="1" destOrd="0" presId="urn:microsoft.com/office/officeart/2008/layout/PictureAccentList"/>
    <dgm:cxn modelId="{C3C62990-2B3E-430E-AC5D-7BCADC5645B4}" type="presParOf" srcId="{F68F844C-9180-4690-9F0A-33CD7C89E69B}" destId="{DA95FE42-C30F-4574-9094-888B61753E62}" srcOrd="2" destOrd="0" presId="urn:microsoft.com/office/officeart/2008/layout/PictureAccentList"/>
    <dgm:cxn modelId="{ADD99DC6-8D92-4B28-83E9-455211A72313}" type="presParOf" srcId="{DA95FE42-C30F-4574-9094-888B61753E62}" destId="{0DC5DF64-AEB9-4034-8B76-56A38D0CBC57}" srcOrd="0" destOrd="0" presId="urn:microsoft.com/office/officeart/2008/layout/PictureAccentList"/>
    <dgm:cxn modelId="{4B11267E-4958-4AF5-9AFA-6B5B24BFA004}" type="presParOf" srcId="{DA95FE42-C30F-4574-9094-888B61753E62}" destId="{88CA16B7-4368-493F-96D7-6C59AB4CCC1D}" srcOrd="1" destOrd="0" presId="urn:microsoft.com/office/officeart/2008/layout/PictureAccentList"/>
    <dgm:cxn modelId="{931577D0-C451-4682-A7C1-459D763ADF6B}" type="presParOf" srcId="{F68F844C-9180-4690-9F0A-33CD7C89E69B}" destId="{89C1BD8C-9103-4481-8B9E-15CDC0518569}" srcOrd="3" destOrd="0" presId="urn:microsoft.com/office/officeart/2008/layout/PictureAccentList"/>
    <dgm:cxn modelId="{89B8FCEB-02F9-4A5A-8AAF-A98B2E15012C}" type="presParOf" srcId="{89C1BD8C-9103-4481-8B9E-15CDC0518569}" destId="{C36D756A-7407-4B06-8DFF-A14B898D015E}" srcOrd="0" destOrd="0" presId="urn:microsoft.com/office/officeart/2008/layout/PictureAccentList"/>
    <dgm:cxn modelId="{42F1D5D1-39EF-4DF8-BF45-2B254AB48554}" type="presParOf" srcId="{89C1BD8C-9103-4481-8B9E-15CDC0518569}" destId="{3FAB492A-06E8-436C-8EA5-90C81FB16335}" srcOrd="1" destOrd="0" presId="urn:microsoft.com/office/officeart/2008/layout/PictureAccentList"/>
    <dgm:cxn modelId="{CA86593D-F451-4047-8BD7-A3E6E3D819D9}" type="presParOf" srcId="{F68F844C-9180-4690-9F0A-33CD7C89E69B}" destId="{44EA768E-E3D9-4D89-9F36-0A1F8E102293}" srcOrd="4" destOrd="0" presId="urn:microsoft.com/office/officeart/2008/layout/PictureAccentList"/>
    <dgm:cxn modelId="{6D92F386-3F0A-481E-BA4C-885BCB0E245B}" type="presParOf" srcId="{44EA768E-E3D9-4D89-9F36-0A1F8E102293}" destId="{669280C3-772E-41BA-B069-4922C0B23AE2}" srcOrd="0" destOrd="0" presId="urn:microsoft.com/office/officeart/2008/layout/PictureAccentList"/>
    <dgm:cxn modelId="{CCF5F25A-7F07-4BF5-8BC5-1B7D09CE45E1}"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基本特征</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3">
            <a:schemeClr val="lt1"/>
          </a:lnRef>
          <a:fillRef idx="1">
            <a:schemeClr val="accent1"/>
          </a:fillRef>
          <a:effectRef idx="1">
            <a:schemeClr val="accent1"/>
          </a:effectRef>
          <a:fontRef idx="minor">
            <a:schemeClr val="lt1"/>
          </a:fontRef>
        </dgm:style>
      </dgm:prSet>
      <dgm:spPr>
        <a:ln/>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3.1.1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科学思维的形式</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3">
            <a:schemeClr val="lt1"/>
          </a:lnRef>
          <a:fillRef idx="1">
            <a:schemeClr val="accent1"/>
          </a:fillRef>
          <a:effectRef idx="1">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3.1.2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计算思维的特征</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3.1.3  </a:t>
          </a:r>
          <a:r>
            <a:rPr lang="zh-CN" altLang="zh-CN" sz="28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问题抽象与分解</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3.1.4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计算机解题方法</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3.1.5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解题模型的构建</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5FBD7F4-0547-4B40-B3AD-460A5EC76BBA}" type="parTrans" cxnId="{D4622492-0E84-4A35-A811-C05D16947FF5}">
      <dgm:prSet/>
      <dgm:spPr/>
      <dgm:t>
        <a:bodyPr/>
        <a:lstStyle/>
        <a:p>
          <a:endParaRPr lang="zh-CN" altLang="en-US"/>
        </a:p>
      </dgm:t>
    </dgm:pt>
    <dgm:pt modelId="{CED571CA-783C-4F48-9BB5-80A4B3313280}" type="sib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5" custLinFactNeighborX="-44438"/>
      <dgm:spPr>
        <a:blipFill>
          <a:blip xmlns:r="http://schemas.openxmlformats.org/officeDocument/2006/relationships" r:embed="rId1"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5"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5" custLinFactNeighborX="-43131" custLinFactNeighborY="-1307"/>
      <dgm:spPr>
        <a:blipFill>
          <a:blip xmlns:r="http://schemas.openxmlformats.org/officeDocument/2006/relationships" r:embed="rId2"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5"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5" custLinFactNeighborX="-44438" custLinFactNeighborY="-1307"/>
      <dgm:spPr>
        <a:blipFill>
          <a:blip xmlns:r="http://schemas.openxmlformats.org/officeDocument/2006/relationships" r:embed="rId3"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5" custScaleX="114314" custLinFactNeighborY="-261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5" custLinFactNeighborX="-47052" custLinFactNeighborY="-1307"/>
      <dgm:spPr>
        <a:blipFill>
          <a:blip xmlns:r="http://schemas.openxmlformats.org/officeDocument/2006/relationships" r:embed="rId4"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3FAB492A-06E8-436C-8EA5-90C81FB16335}" type="pres">
      <dgm:prSet presAssocID="{056B5623-BD86-4EA3-BE50-F8CD183B8474}" presName="childText" presStyleLbl="lnNode1" presStyleIdx="3" presStyleCnt="5" custScaleX="11450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4" presStyleCnt="5" custLinFactNeighborX="-47052" custLinFactNeighborY="8"/>
      <dgm:spPr>
        <a:blipFill>
          <a:blip xmlns:r="http://schemas.openxmlformats.org/officeDocument/2006/relationships" r:embed="rId5"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4" presStyleCnt="5" custScaleX="113946" custLinFactNeighborX="-530">
        <dgm:presLayoutVars>
          <dgm:chMax val="0"/>
          <dgm:chPref val="0"/>
          <dgm:bulletEnabled val="1"/>
        </dgm:presLayoutVars>
      </dgm:prSet>
      <dgm:spPr/>
      <dgm:t>
        <a:bodyPr/>
        <a:lstStyle/>
        <a:p>
          <a:endParaRPr lang="zh-CN" altLang="en-US"/>
        </a:p>
      </dgm:t>
    </dgm:pt>
  </dgm:ptLst>
  <dgm:cxnLst>
    <dgm:cxn modelId="{D4622492-0E84-4A35-A811-C05D16947FF5}" srcId="{0DBA9484-2898-4871-BFB8-08370285DC3F}" destId="{6D733693-6611-417C-AEC7-B7BCE28C4DE5}" srcOrd="4" destOrd="0" parTransId="{55FBD7F4-0547-4B40-B3AD-460A5EC76BBA}" sibTransId="{CED571CA-783C-4F48-9BB5-80A4B3313280}"/>
    <dgm:cxn modelId="{1C2F56E9-4330-4593-9496-56FE10C552BA}" srcId="{0DBA9484-2898-4871-BFB8-08370285DC3F}" destId="{1147FA92-6FB8-4A4D-9D74-BA968EB74278}" srcOrd="2" destOrd="0" parTransId="{5C14C5AE-F423-4BE3-97B5-9C4BED78661E}" sibTransId="{8D8F957E-CC39-4BE0-8B16-4032B37DEEDC}"/>
    <dgm:cxn modelId="{D880F390-F8D2-4C64-9BC9-3BBAC5565AA4}" type="presOf" srcId="{FEA8FB21-1654-474C-8BC2-DE7CC362ED1B}" destId="{3B801F41-E973-4D4B-A7C0-6633979DD07E}" srcOrd="0" destOrd="0" presId="urn:microsoft.com/office/officeart/2008/layout/PictureAccentList"/>
    <dgm:cxn modelId="{7B590D54-672C-44DA-92B8-A80CC0BB0FBA}" type="presOf" srcId="{6FEABC7B-7461-4411-B35F-6CBC6D45BE27}" destId="{9A09A8EB-8AAA-4526-B8EE-DA01E97BF22F}" srcOrd="0" destOrd="0" presId="urn:microsoft.com/office/officeart/2008/layout/PictureAccentList"/>
    <dgm:cxn modelId="{890281B8-B7CD-430B-B32F-C3521853C836}" type="presOf" srcId="{056B5623-BD86-4EA3-BE50-F8CD183B8474}" destId="{3FAB492A-06E8-436C-8EA5-90C81FB16335}"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A6221D6C-57BB-4AAE-A6FA-B4074CBCA6AE}" type="presOf" srcId="{1147FA92-6FB8-4A4D-9D74-BA968EB74278}" destId="{88CA16B7-4368-493F-96D7-6C59AB4CCC1D}"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C027857A-C5C2-4FE7-9C52-FAF9125B453D}" type="presOf" srcId="{6D733693-6611-417C-AEC7-B7BCE28C4DE5}" destId="{52527A74-302C-463F-A232-E3E55AE84750}"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987F7651-D242-4AFB-8345-4E21181F5B5B}" type="presOf" srcId="{0DBA9484-2898-4871-BFB8-08370285DC3F}" destId="{6454A6A0-3FD9-4A0E-A8A2-CC372871039B}" srcOrd="0" destOrd="0" presId="urn:microsoft.com/office/officeart/2008/layout/PictureAccentList"/>
    <dgm:cxn modelId="{A6EFA26C-6186-4F97-8E34-DAB4F35CE067}" type="presOf" srcId="{A937D6D2-8A27-403A-BD5A-EA8581D5C30D}" destId="{10883069-EFD1-4A9D-BC7D-8CF3D35D3755}" srcOrd="0" destOrd="0" presId="urn:microsoft.com/office/officeart/2008/layout/PictureAccentList"/>
    <dgm:cxn modelId="{B32C0FAA-8962-4900-8CAE-D5A115E875CE}" srcId="{0DBA9484-2898-4871-BFB8-08370285DC3F}" destId="{056B5623-BD86-4EA3-BE50-F8CD183B8474}" srcOrd="3" destOrd="0" parTransId="{C5E8E3D1-2DDA-4366-BF8C-14392F731701}" sibTransId="{FC7BD2CA-387E-430B-9634-4035DE6A8EC7}"/>
    <dgm:cxn modelId="{69C5B70F-1D6D-4B2B-B130-6DE34713ECFD}" type="presParOf" srcId="{3B801F41-E973-4D4B-A7C0-6633979DD07E}" destId="{61D10E31-D14D-42E0-8F49-CEE73D7843B1}" srcOrd="0" destOrd="0" presId="urn:microsoft.com/office/officeart/2008/layout/PictureAccentList"/>
    <dgm:cxn modelId="{B1735B3F-71CE-4263-96D8-C9D246794B5F}" type="presParOf" srcId="{61D10E31-D14D-42E0-8F49-CEE73D7843B1}" destId="{4E56F333-E2FD-4424-84C6-A0F0C75D9EBC}" srcOrd="0" destOrd="0" presId="urn:microsoft.com/office/officeart/2008/layout/PictureAccentList"/>
    <dgm:cxn modelId="{52020896-EB10-47D9-9E1E-EB6868C0AC39}" type="presParOf" srcId="{4E56F333-E2FD-4424-84C6-A0F0C75D9EBC}" destId="{6454A6A0-3FD9-4A0E-A8A2-CC372871039B}" srcOrd="0" destOrd="0" presId="urn:microsoft.com/office/officeart/2008/layout/PictureAccentList"/>
    <dgm:cxn modelId="{AB9DC793-AB58-4216-B7CA-75026E83AB51}" type="presParOf" srcId="{61D10E31-D14D-42E0-8F49-CEE73D7843B1}" destId="{F68F844C-9180-4690-9F0A-33CD7C89E69B}" srcOrd="1" destOrd="0" presId="urn:microsoft.com/office/officeart/2008/layout/PictureAccentList"/>
    <dgm:cxn modelId="{CD4B069C-9582-4006-B75B-9AF3947D1500}" type="presParOf" srcId="{F68F844C-9180-4690-9F0A-33CD7C89E69B}" destId="{7F5A1510-4064-44FB-A8F4-DB483758B9BF}" srcOrd="0" destOrd="0" presId="urn:microsoft.com/office/officeart/2008/layout/PictureAccentList"/>
    <dgm:cxn modelId="{756659D3-D692-4F03-A7D9-A307BA936DE5}" type="presParOf" srcId="{7F5A1510-4064-44FB-A8F4-DB483758B9BF}" destId="{C561AD92-B77D-4D3A-896D-9B4AAD777598}" srcOrd="0" destOrd="0" presId="urn:microsoft.com/office/officeart/2008/layout/PictureAccentList"/>
    <dgm:cxn modelId="{E36C5BDD-6722-4E6A-A555-BDF195D8EED6}" type="presParOf" srcId="{7F5A1510-4064-44FB-A8F4-DB483758B9BF}" destId="{10883069-EFD1-4A9D-BC7D-8CF3D35D3755}" srcOrd="1" destOrd="0" presId="urn:microsoft.com/office/officeart/2008/layout/PictureAccentList"/>
    <dgm:cxn modelId="{481F9253-DCE0-4B5F-8009-56A08241CAE9}" type="presParOf" srcId="{F68F844C-9180-4690-9F0A-33CD7C89E69B}" destId="{C6EF3AF6-B013-4AB6-BBB5-BE1941491B85}" srcOrd="1" destOrd="0" presId="urn:microsoft.com/office/officeart/2008/layout/PictureAccentList"/>
    <dgm:cxn modelId="{94A10536-A315-4DFC-A2D4-2CE9BDE2D5AA}" type="presParOf" srcId="{C6EF3AF6-B013-4AB6-BBB5-BE1941491B85}" destId="{8D7004D4-A59C-467F-AF5D-7C4BE97464AC}" srcOrd="0" destOrd="0" presId="urn:microsoft.com/office/officeart/2008/layout/PictureAccentList"/>
    <dgm:cxn modelId="{0A44A7C2-7395-46DD-A950-15345D87E825}" type="presParOf" srcId="{C6EF3AF6-B013-4AB6-BBB5-BE1941491B85}" destId="{9A09A8EB-8AAA-4526-B8EE-DA01E97BF22F}" srcOrd="1" destOrd="0" presId="urn:microsoft.com/office/officeart/2008/layout/PictureAccentList"/>
    <dgm:cxn modelId="{D60DE3C2-7628-481A-B2E3-7DBD1F0CD0B1}" type="presParOf" srcId="{F68F844C-9180-4690-9F0A-33CD7C89E69B}" destId="{DA95FE42-C30F-4574-9094-888B61753E62}" srcOrd="2" destOrd="0" presId="urn:microsoft.com/office/officeart/2008/layout/PictureAccentList"/>
    <dgm:cxn modelId="{DA11FC50-04C9-4D91-99B0-ACDD9E80F31F}" type="presParOf" srcId="{DA95FE42-C30F-4574-9094-888B61753E62}" destId="{0DC5DF64-AEB9-4034-8B76-56A38D0CBC57}" srcOrd="0" destOrd="0" presId="urn:microsoft.com/office/officeart/2008/layout/PictureAccentList"/>
    <dgm:cxn modelId="{1A1043B0-0DAE-49BA-97E0-C5232C4FF3DC}" type="presParOf" srcId="{DA95FE42-C30F-4574-9094-888B61753E62}" destId="{88CA16B7-4368-493F-96D7-6C59AB4CCC1D}" srcOrd="1" destOrd="0" presId="urn:microsoft.com/office/officeart/2008/layout/PictureAccentList"/>
    <dgm:cxn modelId="{8669418A-3D1C-4CE8-990C-87E4A5EBC49E}" type="presParOf" srcId="{F68F844C-9180-4690-9F0A-33CD7C89E69B}" destId="{89C1BD8C-9103-4481-8B9E-15CDC0518569}" srcOrd="3" destOrd="0" presId="urn:microsoft.com/office/officeart/2008/layout/PictureAccentList"/>
    <dgm:cxn modelId="{C29FE2BC-8726-4C47-AF3D-88C1B81E6DC7}" type="presParOf" srcId="{89C1BD8C-9103-4481-8B9E-15CDC0518569}" destId="{C36D756A-7407-4B06-8DFF-A14B898D015E}" srcOrd="0" destOrd="0" presId="urn:microsoft.com/office/officeart/2008/layout/PictureAccentList"/>
    <dgm:cxn modelId="{3D335257-FFEB-4C04-9FB3-B138FF53009C}" type="presParOf" srcId="{89C1BD8C-9103-4481-8B9E-15CDC0518569}" destId="{3FAB492A-06E8-436C-8EA5-90C81FB16335}" srcOrd="1" destOrd="0" presId="urn:microsoft.com/office/officeart/2008/layout/PictureAccentList"/>
    <dgm:cxn modelId="{74AF4291-731E-4B04-8DBB-7EAE182EC5E0}" type="presParOf" srcId="{F68F844C-9180-4690-9F0A-33CD7C89E69B}" destId="{44EA768E-E3D9-4D89-9F36-0A1F8E102293}" srcOrd="4" destOrd="0" presId="urn:microsoft.com/office/officeart/2008/layout/PictureAccentList"/>
    <dgm:cxn modelId="{CCEB3BE3-524D-46E7-A623-6BAC1DD09EA0}" type="presParOf" srcId="{44EA768E-E3D9-4D89-9F36-0A1F8E102293}" destId="{669280C3-772E-41BA-B069-4922C0B23AE2}" srcOrd="0" destOrd="0" presId="urn:microsoft.com/office/officeart/2008/layout/PictureAccentList"/>
    <dgm:cxn modelId="{B3C7DC97-78D3-4C11-B92D-83CE00F79624}"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19CD3B-B1BC-4580-B286-B9BD0BD90AF6}" type="doc">
      <dgm:prSet loTypeId="urn:microsoft.com/office/officeart/2005/8/layout/pyramid2" loCatId="pyramid" qsTypeId="urn:microsoft.com/office/officeart/2005/8/quickstyle/3d1" qsCatId="3D" csTypeId="urn:microsoft.com/office/officeart/2005/8/colors/accent1_2" csCatId="accent1" phldr="1"/>
      <dgm:spPr/>
    </dgm:pt>
    <dgm:pt modelId="{2821B9D9-2AED-4390-825E-980B929A5E85}">
      <dgm:prSet phldrT="[文本]" custT="1">
        <dgm:style>
          <a:lnRef idx="0">
            <a:schemeClr val="accent2"/>
          </a:lnRef>
          <a:fillRef idx="3">
            <a:schemeClr val="accent2"/>
          </a:fillRef>
          <a:effectRef idx="3">
            <a:schemeClr val="accent2"/>
          </a:effectRef>
          <a:fontRef idx="minor">
            <a:schemeClr val="lt1"/>
          </a:fontRef>
        </dgm:style>
      </dgm:prSet>
      <dgm:spPr/>
      <dgm:t>
        <a:bodyPr/>
        <a:lstStyle/>
        <a:p>
          <a:r>
            <a:rPr lang="zh-CN" altLang="en-US" sz="2400" b="1" smtClean="0">
              <a:solidFill>
                <a:srgbClr val="FFFF00"/>
              </a:solidFill>
              <a:latin typeface="微软雅黑" panose="020B0503020204020204" pitchFamily="34" charset="-122"/>
              <a:ea typeface="微软雅黑" panose="020B0503020204020204" pitchFamily="34" charset="-122"/>
            </a:rPr>
            <a:t>程序实现</a:t>
          </a:r>
          <a:endParaRPr lang="zh-CN" altLang="en-US" sz="2400" b="1">
            <a:solidFill>
              <a:srgbClr val="FFFF00"/>
            </a:solidFill>
            <a:latin typeface="微软雅黑" panose="020B0503020204020204" pitchFamily="34" charset="-122"/>
            <a:ea typeface="微软雅黑" panose="020B0503020204020204" pitchFamily="34" charset="-122"/>
          </a:endParaRPr>
        </a:p>
      </dgm:t>
    </dgm:pt>
    <dgm:pt modelId="{C5F5C6D8-41FD-42BA-9EA8-9CF1A5E901EE}" type="parTrans" cxnId="{D631C1AF-6304-4618-A11F-69DECD6C7A86}">
      <dgm:prSet/>
      <dgm:spPr/>
      <dgm:t>
        <a:bodyPr/>
        <a:lstStyle/>
        <a:p>
          <a:endParaRPr lang="zh-CN" altLang="en-US" b="1">
            <a:solidFill>
              <a:schemeClr val="tx1"/>
            </a:solidFill>
          </a:endParaRPr>
        </a:p>
      </dgm:t>
    </dgm:pt>
    <dgm:pt modelId="{DED1F52F-3504-48FD-97C8-C32926C52C6B}" type="sibTrans" cxnId="{D631C1AF-6304-4618-A11F-69DECD6C7A86}">
      <dgm:prSet/>
      <dgm:spPr/>
      <dgm:t>
        <a:bodyPr/>
        <a:lstStyle/>
        <a:p>
          <a:endParaRPr lang="zh-CN" altLang="en-US" b="1">
            <a:solidFill>
              <a:schemeClr val="tx1"/>
            </a:solidFill>
          </a:endParaRPr>
        </a:p>
      </dgm:t>
    </dgm:pt>
    <dgm:pt modelId="{B62625E5-F2C4-4EFA-A962-36464D8AA79B}">
      <dgm:prSet phldrT="[文本]" custT="1">
        <dgm:style>
          <a:lnRef idx="0">
            <a:schemeClr val="accent6"/>
          </a:lnRef>
          <a:fillRef idx="3">
            <a:schemeClr val="accent6"/>
          </a:fillRef>
          <a:effectRef idx="3">
            <a:schemeClr val="accent6"/>
          </a:effectRef>
          <a:fontRef idx="minor">
            <a:schemeClr val="lt1"/>
          </a:fontRef>
        </dgm:style>
      </dgm:prSet>
      <dgm:spPr/>
      <dgm:t>
        <a:bodyPr/>
        <a:lstStyle/>
        <a:p>
          <a:r>
            <a:rPr lang="zh-CN" altLang="en-US" sz="2400" b="1" smtClean="0">
              <a:solidFill>
                <a:schemeClr val="tx1"/>
              </a:solidFill>
              <a:latin typeface="微软雅黑" panose="020B0503020204020204" pitchFamily="34" charset="-122"/>
              <a:ea typeface="微软雅黑" panose="020B0503020204020204" pitchFamily="34" charset="-122"/>
            </a:rPr>
            <a:t>计算方法</a:t>
          </a:r>
          <a:endParaRPr lang="zh-CN" altLang="en-US" sz="2400" b="1">
            <a:solidFill>
              <a:schemeClr val="tx1"/>
            </a:solidFill>
            <a:latin typeface="微软雅黑" panose="020B0503020204020204" pitchFamily="34" charset="-122"/>
            <a:ea typeface="微软雅黑" panose="020B0503020204020204" pitchFamily="34" charset="-122"/>
          </a:endParaRPr>
        </a:p>
      </dgm:t>
    </dgm:pt>
    <dgm:pt modelId="{11353C21-235C-4121-BD52-3524206C54CE}" type="parTrans" cxnId="{1B1C2E32-0249-4457-9799-EFA230CA4712}">
      <dgm:prSet/>
      <dgm:spPr/>
      <dgm:t>
        <a:bodyPr/>
        <a:lstStyle/>
        <a:p>
          <a:endParaRPr lang="zh-CN" altLang="en-US" b="1">
            <a:solidFill>
              <a:schemeClr val="tx1"/>
            </a:solidFill>
          </a:endParaRPr>
        </a:p>
      </dgm:t>
    </dgm:pt>
    <dgm:pt modelId="{484BE01E-63AA-44C9-90ED-0B4CD39DC957}" type="sibTrans" cxnId="{1B1C2E32-0249-4457-9799-EFA230CA4712}">
      <dgm:prSet/>
      <dgm:spPr/>
      <dgm:t>
        <a:bodyPr/>
        <a:lstStyle/>
        <a:p>
          <a:endParaRPr lang="zh-CN" altLang="en-US" b="1">
            <a:solidFill>
              <a:schemeClr val="tx1"/>
            </a:solidFill>
          </a:endParaRPr>
        </a:p>
      </dgm:t>
    </dgm:pt>
    <dgm:pt modelId="{F23CA334-9D55-4AA1-AE09-3EC85B341CAA}">
      <dgm:prSet phldrT="[文本]" custT="1">
        <dgm:style>
          <a:lnRef idx="0">
            <a:schemeClr val="accent3"/>
          </a:lnRef>
          <a:fillRef idx="3">
            <a:schemeClr val="accent3"/>
          </a:fillRef>
          <a:effectRef idx="3">
            <a:schemeClr val="accent3"/>
          </a:effectRef>
          <a:fontRef idx="minor">
            <a:schemeClr val="lt1"/>
          </a:fontRef>
        </dgm:style>
      </dgm:prSet>
      <dgm:spPr/>
      <dgm:t>
        <a:bodyPr/>
        <a:lstStyle/>
        <a:p>
          <a:r>
            <a:rPr lang="zh-CN" altLang="en-US" sz="2400" b="1" smtClean="0">
              <a:solidFill>
                <a:schemeClr val="tx1"/>
              </a:solidFill>
              <a:latin typeface="微软雅黑" panose="020B0503020204020204" pitchFamily="34" charset="-122"/>
              <a:ea typeface="微软雅黑" panose="020B0503020204020204" pitchFamily="34" charset="-122"/>
            </a:rPr>
            <a:t>计算理论</a:t>
          </a:r>
          <a:endParaRPr lang="zh-CN" altLang="en-US" sz="2400" b="1">
            <a:solidFill>
              <a:schemeClr val="tx1"/>
            </a:solidFill>
            <a:latin typeface="微软雅黑" panose="020B0503020204020204" pitchFamily="34" charset="-122"/>
            <a:ea typeface="微软雅黑" panose="020B0503020204020204" pitchFamily="34" charset="-122"/>
          </a:endParaRPr>
        </a:p>
      </dgm:t>
    </dgm:pt>
    <dgm:pt modelId="{745F81B2-C261-47D5-8673-B0F41F89875E}" type="parTrans" cxnId="{49D7D450-716B-48E2-B8FB-09923A1EB036}">
      <dgm:prSet/>
      <dgm:spPr/>
      <dgm:t>
        <a:bodyPr/>
        <a:lstStyle/>
        <a:p>
          <a:endParaRPr lang="zh-CN" altLang="en-US" b="1">
            <a:solidFill>
              <a:schemeClr val="tx1"/>
            </a:solidFill>
          </a:endParaRPr>
        </a:p>
      </dgm:t>
    </dgm:pt>
    <dgm:pt modelId="{73C48EBE-B100-4900-A1C0-E0879620ED99}" type="sibTrans" cxnId="{49D7D450-716B-48E2-B8FB-09923A1EB036}">
      <dgm:prSet/>
      <dgm:spPr/>
      <dgm:t>
        <a:bodyPr/>
        <a:lstStyle/>
        <a:p>
          <a:endParaRPr lang="zh-CN" altLang="en-US" b="1">
            <a:solidFill>
              <a:schemeClr val="tx1"/>
            </a:solidFill>
          </a:endParaRPr>
        </a:p>
      </dgm:t>
    </dgm:pt>
    <dgm:pt modelId="{2265DE83-63E9-4F85-9016-B0C4B0FF1321}" type="pres">
      <dgm:prSet presAssocID="{4919CD3B-B1BC-4580-B286-B9BD0BD90AF6}" presName="compositeShape" presStyleCnt="0">
        <dgm:presLayoutVars>
          <dgm:dir/>
          <dgm:resizeHandles/>
        </dgm:presLayoutVars>
      </dgm:prSet>
      <dgm:spPr/>
    </dgm:pt>
    <dgm:pt modelId="{7B7275CF-D695-4551-B5FA-69D2F885A6FA}" type="pres">
      <dgm:prSet presAssocID="{4919CD3B-B1BC-4580-B286-B9BD0BD90AF6}" presName="pyramid" presStyleLbl="node1" presStyleIdx="0" presStyleCnt="1">
        <dgm:style>
          <a:lnRef idx="0">
            <a:schemeClr val="accent1"/>
          </a:lnRef>
          <a:fillRef idx="3">
            <a:schemeClr val="accent1"/>
          </a:fillRef>
          <a:effectRef idx="3">
            <a:schemeClr val="accent1"/>
          </a:effectRef>
          <a:fontRef idx="minor">
            <a:schemeClr val="lt1"/>
          </a:fontRef>
        </dgm:style>
      </dgm:prSet>
      <dgm:spPr/>
    </dgm:pt>
    <dgm:pt modelId="{574A85B4-2D2C-4B65-81BE-98D5F3B45CA0}" type="pres">
      <dgm:prSet presAssocID="{4919CD3B-B1BC-4580-B286-B9BD0BD90AF6}" presName="theList" presStyleCnt="0"/>
      <dgm:spPr/>
    </dgm:pt>
    <dgm:pt modelId="{0EEB77DD-E550-4C9E-A4C5-766449EAD4F6}" type="pres">
      <dgm:prSet presAssocID="{2821B9D9-2AED-4390-825E-980B929A5E85}" presName="aNode" presStyleLbl="fgAcc1" presStyleIdx="0" presStyleCnt="3" custLinFactY="20872" custLinFactNeighborX="-46475" custLinFactNeighborY="100000">
        <dgm:presLayoutVars>
          <dgm:bulletEnabled val="1"/>
        </dgm:presLayoutVars>
      </dgm:prSet>
      <dgm:spPr/>
      <dgm:t>
        <a:bodyPr/>
        <a:lstStyle/>
        <a:p>
          <a:endParaRPr lang="zh-CN" altLang="en-US"/>
        </a:p>
      </dgm:t>
    </dgm:pt>
    <dgm:pt modelId="{AB7F4FCD-63B3-4035-8C98-55B82FE3D0C3}" type="pres">
      <dgm:prSet presAssocID="{2821B9D9-2AED-4390-825E-980B929A5E85}" presName="aSpace" presStyleCnt="0"/>
      <dgm:spPr/>
    </dgm:pt>
    <dgm:pt modelId="{B1B95211-9C6E-449D-BB5D-880D1BE13A3C}" type="pres">
      <dgm:prSet presAssocID="{B62625E5-F2C4-4EFA-A962-36464D8AA79B}" presName="aNode" presStyleLbl="fgAcc1" presStyleIdx="1" presStyleCnt="3" custLinFactY="20872" custLinFactNeighborX="-46475" custLinFactNeighborY="100000">
        <dgm:presLayoutVars>
          <dgm:bulletEnabled val="1"/>
        </dgm:presLayoutVars>
      </dgm:prSet>
      <dgm:spPr/>
      <dgm:t>
        <a:bodyPr/>
        <a:lstStyle/>
        <a:p>
          <a:endParaRPr lang="zh-CN" altLang="en-US"/>
        </a:p>
      </dgm:t>
    </dgm:pt>
    <dgm:pt modelId="{82B80798-4F85-4E58-9DE4-628DBD180483}" type="pres">
      <dgm:prSet presAssocID="{B62625E5-F2C4-4EFA-A962-36464D8AA79B}" presName="aSpace" presStyleCnt="0"/>
      <dgm:spPr/>
    </dgm:pt>
    <dgm:pt modelId="{24E6AF3E-E564-44FE-9B59-ABF6FAB8EBE7}" type="pres">
      <dgm:prSet presAssocID="{F23CA334-9D55-4AA1-AE09-3EC85B341CAA}" presName="aNode" presStyleLbl="fgAcc1" presStyleIdx="2" presStyleCnt="3" custLinFactY="20872" custLinFactNeighborX="-46475" custLinFactNeighborY="100000">
        <dgm:presLayoutVars>
          <dgm:bulletEnabled val="1"/>
        </dgm:presLayoutVars>
      </dgm:prSet>
      <dgm:spPr/>
      <dgm:t>
        <a:bodyPr/>
        <a:lstStyle/>
        <a:p>
          <a:endParaRPr lang="zh-CN" altLang="en-US"/>
        </a:p>
      </dgm:t>
    </dgm:pt>
    <dgm:pt modelId="{CAB3FDBD-DD8B-4749-9B0E-5F37B0B9DC0B}" type="pres">
      <dgm:prSet presAssocID="{F23CA334-9D55-4AA1-AE09-3EC85B341CAA}" presName="aSpace" presStyleCnt="0"/>
      <dgm:spPr/>
    </dgm:pt>
  </dgm:ptLst>
  <dgm:cxnLst>
    <dgm:cxn modelId="{CB20D5DB-CE7B-4664-9B1C-CCA8A6605808}" type="presOf" srcId="{4919CD3B-B1BC-4580-B286-B9BD0BD90AF6}" destId="{2265DE83-63E9-4F85-9016-B0C4B0FF1321}" srcOrd="0" destOrd="0" presId="urn:microsoft.com/office/officeart/2005/8/layout/pyramid2"/>
    <dgm:cxn modelId="{D631C1AF-6304-4618-A11F-69DECD6C7A86}" srcId="{4919CD3B-B1BC-4580-B286-B9BD0BD90AF6}" destId="{2821B9D9-2AED-4390-825E-980B929A5E85}" srcOrd="0" destOrd="0" parTransId="{C5F5C6D8-41FD-42BA-9EA8-9CF1A5E901EE}" sibTransId="{DED1F52F-3504-48FD-97C8-C32926C52C6B}"/>
    <dgm:cxn modelId="{625CA1C1-F8AB-4E17-A381-99F83C5801E1}" type="presOf" srcId="{B62625E5-F2C4-4EFA-A962-36464D8AA79B}" destId="{B1B95211-9C6E-449D-BB5D-880D1BE13A3C}" srcOrd="0" destOrd="0" presId="urn:microsoft.com/office/officeart/2005/8/layout/pyramid2"/>
    <dgm:cxn modelId="{367C6FE9-E152-4BBC-93F6-0CA93D37BEE1}" type="presOf" srcId="{F23CA334-9D55-4AA1-AE09-3EC85B341CAA}" destId="{24E6AF3E-E564-44FE-9B59-ABF6FAB8EBE7}" srcOrd="0" destOrd="0" presId="urn:microsoft.com/office/officeart/2005/8/layout/pyramid2"/>
    <dgm:cxn modelId="{4639274B-4B96-41A8-9FEB-3AAA6E700858}" type="presOf" srcId="{2821B9D9-2AED-4390-825E-980B929A5E85}" destId="{0EEB77DD-E550-4C9E-A4C5-766449EAD4F6}" srcOrd="0" destOrd="0" presId="urn:microsoft.com/office/officeart/2005/8/layout/pyramid2"/>
    <dgm:cxn modelId="{1B1C2E32-0249-4457-9799-EFA230CA4712}" srcId="{4919CD3B-B1BC-4580-B286-B9BD0BD90AF6}" destId="{B62625E5-F2C4-4EFA-A962-36464D8AA79B}" srcOrd="1" destOrd="0" parTransId="{11353C21-235C-4121-BD52-3524206C54CE}" sibTransId="{484BE01E-63AA-44C9-90ED-0B4CD39DC957}"/>
    <dgm:cxn modelId="{49D7D450-716B-48E2-B8FB-09923A1EB036}" srcId="{4919CD3B-B1BC-4580-B286-B9BD0BD90AF6}" destId="{F23CA334-9D55-4AA1-AE09-3EC85B341CAA}" srcOrd="2" destOrd="0" parTransId="{745F81B2-C261-47D5-8673-B0F41F89875E}" sibTransId="{73C48EBE-B100-4900-A1C0-E0879620ED99}"/>
    <dgm:cxn modelId="{D416145D-AEE4-40DD-B2AA-006FFCF14BFD}" type="presParOf" srcId="{2265DE83-63E9-4F85-9016-B0C4B0FF1321}" destId="{7B7275CF-D695-4551-B5FA-69D2F885A6FA}" srcOrd="0" destOrd="0" presId="urn:microsoft.com/office/officeart/2005/8/layout/pyramid2"/>
    <dgm:cxn modelId="{E1D2BA15-3206-431C-9D05-72197ED397DF}" type="presParOf" srcId="{2265DE83-63E9-4F85-9016-B0C4B0FF1321}" destId="{574A85B4-2D2C-4B65-81BE-98D5F3B45CA0}" srcOrd="1" destOrd="0" presId="urn:microsoft.com/office/officeart/2005/8/layout/pyramid2"/>
    <dgm:cxn modelId="{EDC61299-8961-484E-A470-D4FA62602AF9}" type="presParOf" srcId="{574A85B4-2D2C-4B65-81BE-98D5F3B45CA0}" destId="{0EEB77DD-E550-4C9E-A4C5-766449EAD4F6}" srcOrd="0" destOrd="0" presId="urn:microsoft.com/office/officeart/2005/8/layout/pyramid2"/>
    <dgm:cxn modelId="{200EE706-48F2-4359-AF2D-590E58C678F6}" type="presParOf" srcId="{574A85B4-2D2C-4B65-81BE-98D5F3B45CA0}" destId="{AB7F4FCD-63B3-4035-8C98-55B82FE3D0C3}" srcOrd="1" destOrd="0" presId="urn:microsoft.com/office/officeart/2005/8/layout/pyramid2"/>
    <dgm:cxn modelId="{06C09DFC-C701-40C5-81F6-2F152A5E680C}" type="presParOf" srcId="{574A85B4-2D2C-4B65-81BE-98D5F3B45CA0}" destId="{B1B95211-9C6E-449D-BB5D-880D1BE13A3C}" srcOrd="2" destOrd="0" presId="urn:microsoft.com/office/officeart/2005/8/layout/pyramid2"/>
    <dgm:cxn modelId="{22F675A8-5D50-423D-AA9C-E0722D6CBE01}" type="presParOf" srcId="{574A85B4-2D2C-4B65-81BE-98D5F3B45CA0}" destId="{82B80798-4F85-4E58-9DE4-628DBD180483}" srcOrd="3" destOrd="0" presId="urn:microsoft.com/office/officeart/2005/8/layout/pyramid2"/>
    <dgm:cxn modelId="{330F6CAE-38A3-4536-9F1A-4EFF9B6573C9}" type="presParOf" srcId="{574A85B4-2D2C-4B65-81BE-98D5F3B45CA0}" destId="{24E6AF3E-E564-44FE-9B59-ABF6FAB8EBE7}" srcOrd="4" destOrd="0" presId="urn:microsoft.com/office/officeart/2005/8/layout/pyramid2"/>
    <dgm:cxn modelId="{9D9D77F9-D936-4EE0-B07C-850003C5E84D}" type="presParOf" srcId="{574A85B4-2D2C-4B65-81BE-98D5F3B45CA0}" destId="{CAB3FDBD-DD8B-4749-9B0E-5F37B0B9DC0B}" srcOrd="5" destOrd="0" presId="urn:microsoft.com/office/officeart/2005/8/layout/pyramid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基本特征</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3">
            <a:schemeClr val="lt1"/>
          </a:lnRef>
          <a:fillRef idx="1">
            <a:schemeClr val="accent1"/>
          </a:fillRef>
          <a:effectRef idx="1">
            <a:schemeClr val="accent1"/>
          </a:effectRef>
          <a:fontRef idx="minor">
            <a:schemeClr val="lt1"/>
          </a:fontRef>
        </dgm:style>
      </dgm:prSet>
      <dgm:spPr>
        <a:ln/>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3.1.1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科学思维的形式</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3">
            <a:schemeClr val="lt1"/>
          </a:lnRef>
          <a:fillRef idx="1">
            <a:schemeClr val="accent1"/>
          </a:fillRef>
          <a:effectRef idx="1">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3.1.2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计算思维的特征</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3">
            <a:schemeClr val="lt1"/>
          </a:lnRef>
          <a:fillRef idx="1">
            <a:schemeClr val="accent1"/>
          </a:fillRef>
          <a:effectRef idx="1">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3.1.3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问题抽象与分解</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3.1.4  </a:t>
          </a:r>
          <a:r>
            <a:rPr lang="zh-CN" altLang="zh-CN" sz="28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计算机解题方法</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3.1.5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解题模型的构建</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5FBD7F4-0547-4B40-B3AD-460A5EC76BBA}" type="parTrans" cxnId="{D4622492-0E84-4A35-A811-C05D16947FF5}">
      <dgm:prSet/>
      <dgm:spPr/>
      <dgm:t>
        <a:bodyPr/>
        <a:lstStyle/>
        <a:p>
          <a:endParaRPr lang="zh-CN" altLang="en-US"/>
        </a:p>
      </dgm:t>
    </dgm:pt>
    <dgm:pt modelId="{CED571CA-783C-4F48-9BB5-80A4B3313280}" type="sib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5" custLinFactNeighborX="-44438"/>
      <dgm:spPr>
        <a:blipFill>
          <a:blip xmlns:r="http://schemas.openxmlformats.org/officeDocument/2006/relationships" r:embed="rId1"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5"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5" custLinFactNeighborX="-43131" custLinFactNeighborY="-1307"/>
      <dgm:spPr>
        <a:blipFill>
          <a:blip xmlns:r="http://schemas.openxmlformats.org/officeDocument/2006/relationships" r:embed="rId2"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5"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5" custLinFactNeighborX="-44438" custLinFactNeighborY="-1307"/>
      <dgm:spPr>
        <a:blipFill>
          <a:blip xmlns:r="http://schemas.openxmlformats.org/officeDocument/2006/relationships" r:embed="rId3"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5" custScaleX="114314" custLinFactNeighborY="-261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5" custLinFactNeighborX="-47052" custLinFactNeighborY="-1307"/>
      <dgm:spPr>
        <a:blipFill>
          <a:blip xmlns:r="http://schemas.openxmlformats.org/officeDocument/2006/relationships" r:embed="rId4"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3FAB492A-06E8-436C-8EA5-90C81FB16335}" type="pres">
      <dgm:prSet presAssocID="{056B5623-BD86-4EA3-BE50-F8CD183B8474}" presName="childText" presStyleLbl="lnNode1" presStyleIdx="3" presStyleCnt="5" custScaleX="11450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4" presStyleCnt="5" custLinFactNeighborX="-47052" custLinFactNeighborY="8"/>
      <dgm:spPr>
        <a:blipFill>
          <a:blip xmlns:r="http://schemas.openxmlformats.org/officeDocument/2006/relationships" r:embed="rId5"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4" presStyleCnt="5" custScaleX="113946" custLinFactNeighborX="-530">
        <dgm:presLayoutVars>
          <dgm:chMax val="0"/>
          <dgm:chPref val="0"/>
          <dgm:bulletEnabled val="1"/>
        </dgm:presLayoutVars>
      </dgm:prSet>
      <dgm:spPr/>
      <dgm:t>
        <a:bodyPr/>
        <a:lstStyle/>
        <a:p>
          <a:endParaRPr lang="zh-CN" altLang="en-US"/>
        </a:p>
      </dgm:t>
    </dgm:pt>
  </dgm:ptLst>
  <dgm:cxnLst>
    <dgm:cxn modelId="{D4622492-0E84-4A35-A811-C05D16947FF5}" srcId="{0DBA9484-2898-4871-BFB8-08370285DC3F}" destId="{6D733693-6611-417C-AEC7-B7BCE28C4DE5}" srcOrd="4" destOrd="0" parTransId="{55FBD7F4-0547-4B40-B3AD-460A5EC76BBA}" sibTransId="{CED571CA-783C-4F48-9BB5-80A4B3313280}"/>
    <dgm:cxn modelId="{6C66255A-842E-4A97-BC6A-2A33142752AE}" type="presOf" srcId="{056B5623-BD86-4EA3-BE50-F8CD183B8474}" destId="{3FAB492A-06E8-436C-8EA5-90C81FB16335}" srcOrd="0" destOrd="0" presId="urn:microsoft.com/office/officeart/2008/layout/PictureAccentList"/>
    <dgm:cxn modelId="{9DD81C85-855B-49E3-BF59-E6D63A52BAD5}" type="presOf" srcId="{1147FA92-6FB8-4A4D-9D74-BA968EB74278}" destId="{88CA16B7-4368-493F-96D7-6C59AB4CCC1D}" srcOrd="0" destOrd="0" presId="urn:microsoft.com/office/officeart/2008/layout/PictureAccentList"/>
    <dgm:cxn modelId="{806686EC-1E04-4170-ABB9-120CE2C270FE}" type="presOf" srcId="{A937D6D2-8A27-403A-BD5A-EA8581D5C30D}" destId="{10883069-EFD1-4A9D-BC7D-8CF3D35D3755}" srcOrd="0" destOrd="0" presId="urn:microsoft.com/office/officeart/2008/layout/PictureAccentList"/>
    <dgm:cxn modelId="{3EF1DC68-76AA-4774-958E-C8BFE1F2D76B}" type="presOf" srcId="{FEA8FB21-1654-474C-8BC2-DE7CC362ED1B}" destId="{3B801F41-E973-4D4B-A7C0-6633979DD07E}" srcOrd="0" destOrd="0" presId="urn:microsoft.com/office/officeart/2008/layout/PictureAccentList"/>
    <dgm:cxn modelId="{1C2F56E9-4330-4593-9496-56FE10C552BA}" srcId="{0DBA9484-2898-4871-BFB8-08370285DC3F}" destId="{1147FA92-6FB8-4A4D-9D74-BA968EB74278}" srcOrd="2" destOrd="0" parTransId="{5C14C5AE-F423-4BE3-97B5-9C4BED78661E}" sibTransId="{8D8F957E-CC39-4BE0-8B16-4032B37DEEDC}"/>
    <dgm:cxn modelId="{473C0E4A-301D-4536-9112-21EAB142EC7B}" type="presOf" srcId="{6D733693-6611-417C-AEC7-B7BCE28C4DE5}" destId="{52527A74-302C-463F-A232-E3E55AE84750}"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E4BFCE0F-3A26-4538-959F-197327975EAF}" srcId="{0DBA9484-2898-4871-BFB8-08370285DC3F}" destId="{A937D6D2-8A27-403A-BD5A-EA8581D5C30D}" srcOrd="0" destOrd="0" parTransId="{5F701C23-5210-43B2-BE7B-A929177BE97A}" sibTransId="{4FD5C097-1E41-454E-B834-320A8BA5C137}"/>
    <dgm:cxn modelId="{9402555A-10DF-4CC3-8A0E-F0F2CFD8EDF5}" srcId="{FEA8FB21-1654-474C-8BC2-DE7CC362ED1B}" destId="{0DBA9484-2898-4871-BFB8-08370285DC3F}" srcOrd="0" destOrd="0" parTransId="{37C1DB79-70C2-4067-9AA2-CC167A68577B}" sibTransId="{9760EFDC-63E6-4A90-AFE4-D4E8415C150D}"/>
    <dgm:cxn modelId="{2BFA2BE5-807D-47D6-B103-6FE08C78B85D}" type="presOf" srcId="{0DBA9484-2898-4871-BFB8-08370285DC3F}" destId="{6454A6A0-3FD9-4A0E-A8A2-CC372871039B}" srcOrd="0" destOrd="0" presId="urn:microsoft.com/office/officeart/2008/layout/PictureAccentList"/>
    <dgm:cxn modelId="{A6E646A6-35AC-47D7-89ED-CA8A3F65DB50}" type="presOf" srcId="{6FEABC7B-7461-4411-B35F-6CBC6D45BE27}" destId="{9A09A8EB-8AAA-4526-B8EE-DA01E97BF22F}" srcOrd="0" destOrd="0" presId="urn:microsoft.com/office/officeart/2008/layout/PictureAccentList"/>
    <dgm:cxn modelId="{B32C0FAA-8962-4900-8CAE-D5A115E875CE}" srcId="{0DBA9484-2898-4871-BFB8-08370285DC3F}" destId="{056B5623-BD86-4EA3-BE50-F8CD183B8474}" srcOrd="3" destOrd="0" parTransId="{C5E8E3D1-2DDA-4366-BF8C-14392F731701}" sibTransId="{FC7BD2CA-387E-430B-9634-4035DE6A8EC7}"/>
    <dgm:cxn modelId="{B94C7C97-E3B0-424A-8334-89A92D3E9B26}" type="presParOf" srcId="{3B801F41-E973-4D4B-A7C0-6633979DD07E}" destId="{61D10E31-D14D-42E0-8F49-CEE73D7843B1}" srcOrd="0" destOrd="0" presId="urn:microsoft.com/office/officeart/2008/layout/PictureAccentList"/>
    <dgm:cxn modelId="{C2AACA66-67AF-47D7-961E-DCD4F878E602}" type="presParOf" srcId="{61D10E31-D14D-42E0-8F49-CEE73D7843B1}" destId="{4E56F333-E2FD-4424-84C6-A0F0C75D9EBC}" srcOrd="0" destOrd="0" presId="urn:microsoft.com/office/officeart/2008/layout/PictureAccentList"/>
    <dgm:cxn modelId="{8605D1E1-CD91-4093-A703-C5E04AD92729}" type="presParOf" srcId="{4E56F333-E2FD-4424-84C6-A0F0C75D9EBC}" destId="{6454A6A0-3FD9-4A0E-A8A2-CC372871039B}" srcOrd="0" destOrd="0" presId="urn:microsoft.com/office/officeart/2008/layout/PictureAccentList"/>
    <dgm:cxn modelId="{417BDEAC-127A-41CF-ACD4-45B3BC3C2823}" type="presParOf" srcId="{61D10E31-D14D-42E0-8F49-CEE73D7843B1}" destId="{F68F844C-9180-4690-9F0A-33CD7C89E69B}" srcOrd="1" destOrd="0" presId="urn:microsoft.com/office/officeart/2008/layout/PictureAccentList"/>
    <dgm:cxn modelId="{1F73F2E9-60C1-4ED7-83E8-ECA13FA306D5}" type="presParOf" srcId="{F68F844C-9180-4690-9F0A-33CD7C89E69B}" destId="{7F5A1510-4064-44FB-A8F4-DB483758B9BF}" srcOrd="0" destOrd="0" presId="urn:microsoft.com/office/officeart/2008/layout/PictureAccentList"/>
    <dgm:cxn modelId="{9CD7E1FC-21FD-41D0-9040-35092A5A30E0}" type="presParOf" srcId="{7F5A1510-4064-44FB-A8F4-DB483758B9BF}" destId="{C561AD92-B77D-4D3A-896D-9B4AAD777598}" srcOrd="0" destOrd="0" presId="urn:microsoft.com/office/officeart/2008/layout/PictureAccentList"/>
    <dgm:cxn modelId="{AE854703-95D0-4B3A-A8FD-1B934E54EFD5}" type="presParOf" srcId="{7F5A1510-4064-44FB-A8F4-DB483758B9BF}" destId="{10883069-EFD1-4A9D-BC7D-8CF3D35D3755}" srcOrd="1" destOrd="0" presId="urn:microsoft.com/office/officeart/2008/layout/PictureAccentList"/>
    <dgm:cxn modelId="{193540C8-BFD3-4391-ABAA-304DDF6F9931}" type="presParOf" srcId="{F68F844C-9180-4690-9F0A-33CD7C89E69B}" destId="{C6EF3AF6-B013-4AB6-BBB5-BE1941491B85}" srcOrd="1" destOrd="0" presId="urn:microsoft.com/office/officeart/2008/layout/PictureAccentList"/>
    <dgm:cxn modelId="{D3A5DD4A-7C87-4F2A-8C0F-E187C61A763D}" type="presParOf" srcId="{C6EF3AF6-B013-4AB6-BBB5-BE1941491B85}" destId="{8D7004D4-A59C-467F-AF5D-7C4BE97464AC}" srcOrd="0" destOrd="0" presId="urn:microsoft.com/office/officeart/2008/layout/PictureAccentList"/>
    <dgm:cxn modelId="{ACC86D49-BB60-48E4-B49F-27364330217B}" type="presParOf" srcId="{C6EF3AF6-B013-4AB6-BBB5-BE1941491B85}" destId="{9A09A8EB-8AAA-4526-B8EE-DA01E97BF22F}" srcOrd="1" destOrd="0" presId="urn:microsoft.com/office/officeart/2008/layout/PictureAccentList"/>
    <dgm:cxn modelId="{562FC4B4-4BF6-4FD2-891C-FB71D39C3704}" type="presParOf" srcId="{F68F844C-9180-4690-9F0A-33CD7C89E69B}" destId="{DA95FE42-C30F-4574-9094-888B61753E62}" srcOrd="2" destOrd="0" presId="urn:microsoft.com/office/officeart/2008/layout/PictureAccentList"/>
    <dgm:cxn modelId="{C77F5A24-E454-44FF-A24C-EBF720DD0982}" type="presParOf" srcId="{DA95FE42-C30F-4574-9094-888B61753E62}" destId="{0DC5DF64-AEB9-4034-8B76-56A38D0CBC57}" srcOrd="0" destOrd="0" presId="urn:microsoft.com/office/officeart/2008/layout/PictureAccentList"/>
    <dgm:cxn modelId="{6259499D-3A0F-425F-A66C-588051BDD0DE}" type="presParOf" srcId="{DA95FE42-C30F-4574-9094-888B61753E62}" destId="{88CA16B7-4368-493F-96D7-6C59AB4CCC1D}" srcOrd="1" destOrd="0" presId="urn:microsoft.com/office/officeart/2008/layout/PictureAccentList"/>
    <dgm:cxn modelId="{B87E8988-7072-4142-9833-C9EECB9CF992}" type="presParOf" srcId="{F68F844C-9180-4690-9F0A-33CD7C89E69B}" destId="{89C1BD8C-9103-4481-8B9E-15CDC0518569}" srcOrd="3" destOrd="0" presId="urn:microsoft.com/office/officeart/2008/layout/PictureAccentList"/>
    <dgm:cxn modelId="{2F7B9B27-93D0-4129-9886-372AB8132014}" type="presParOf" srcId="{89C1BD8C-9103-4481-8B9E-15CDC0518569}" destId="{C36D756A-7407-4B06-8DFF-A14B898D015E}" srcOrd="0" destOrd="0" presId="urn:microsoft.com/office/officeart/2008/layout/PictureAccentList"/>
    <dgm:cxn modelId="{3CFF6D35-4820-496D-AEC0-99C66D37BE85}" type="presParOf" srcId="{89C1BD8C-9103-4481-8B9E-15CDC0518569}" destId="{3FAB492A-06E8-436C-8EA5-90C81FB16335}" srcOrd="1" destOrd="0" presId="urn:microsoft.com/office/officeart/2008/layout/PictureAccentList"/>
    <dgm:cxn modelId="{81E0446A-64C8-49BA-8CEF-BED594717F68}" type="presParOf" srcId="{F68F844C-9180-4690-9F0A-33CD7C89E69B}" destId="{44EA768E-E3D9-4D89-9F36-0A1F8E102293}" srcOrd="4" destOrd="0" presId="urn:microsoft.com/office/officeart/2008/layout/PictureAccentList"/>
    <dgm:cxn modelId="{93B8E02B-A14A-44B3-B956-F14057E39B52}" type="presParOf" srcId="{44EA768E-E3D9-4D89-9F36-0A1F8E102293}" destId="{669280C3-772E-41BA-B069-4922C0B23AE2}" srcOrd="0" destOrd="0" presId="urn:microsoft.com/office/officeart/2008/layout/PictureAccentList"/>
    <dgm:cxn modelId="{2AB153CD-6183-4312-B66F-DEAEE5FA457F}"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基本特征</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3">
            <a:schemeClr val="lt1"/>
          </a:lnRef>
          <a:fillRef idx="1">
            <a:schemeClr val="accent1"/>
          </a:fillRef>
          <a:effectRef idx="1">
            <a:schemeClr val="accent1"/>
          </a:effectRef>
          <a:fontRef idx="minor">
            <a:schemeClr val="lt1"/>
          </a:fontRef>
        </dgm:style>
      </dgm:prSet>
      <dgm:spPr>
        <a:ln/>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3.1.1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科学思维的形式</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3">
            <a:schemeClr val="lt1"/>
          </a:lnRef>
          <a:fillRef idx="1">
            <a:schemeClr val="accent1"/>
          </a:fillRef>
          <a:effectRef idx="1">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3.1.2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计算思维的特征</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3">
            <a:schemeClr val="lt1"/>
          </a:lnRef>
          <a:fillRef idx="1">
            <a:schemeClr val="accent1"/>
          </a:fillRef>
          <a:effectRef idx="1">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3.1.3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问题抽象与分解</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3">
            <a:schemeClr val="lt1"/>
          </a:lnRef>
          <a:fillRef idx="1">
            <a:schemeClr val="accent1"/>
          </a:fillRef>
          <a:effectRef idx="1">
            <a:schemeClr val="accent1"/>
          </a:effectRef>
          <a:fontRef idx="minor">
            <a:schemeClr val="lt1"/>
          </a:fontRef>
        </dgm:style>
      </dgm:prSet>
      <dgm:spPr/>
      <dgm:t>
        <a:bodyPr/>
        <a:lstStyle/>
        <a:p>
          <a:pPr algn="l"/>
          <a:r>
            <a:rPr lang="en-US"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3.1.4  </a:t>
          </a:r>
          <a:r>
            <a:rPr lang="zh-CN" altLang="zh-CN" sz="28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计算机解题方法</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6D733693-6611-417C-AEC7-B7BCE28C4DE5}">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3.1.5  </a:t>
          </a:r>
          <a:r>
            <a:rPr lang="zh-CN" altLang="zh-CN" sz="28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解题模型的构建</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5FBD7F4-0547-4B40-B3AD-460A5EC76BBA}" type="parTrans" cxnId="{D4622492-0E84-4A35-A811-C05D16947FF5}">
      <dgm:prSet/>
      <dgm:spPr/>
      <dgm:t>
        <a:bodyPr/>
        <a:lstStyle/>
        <a:p>
          <a:endParaRPr lang="zh-CN" altLang="en-US"/>
        </a:p>
      </dgm:t>
    </dgm:pt>
    <dgm:pt modelId="{CED571CA-783C-4F48-9BB5-80A4B3313280}" type="sib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5" custLinFactNeighborX="-44438"/>
      <dgm:spPr>
        <a:blipFill>
          <a:blip xmlns:r="http://schemas.openxmlformats.org/officeDocument/2006/relationships" r:embed="rId1"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5"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5" custLinFactNeighborX="-43131" custLinFactNeighborY="-1307"/>
      <dgm:spPr>
        <a:blipFill>
          <a:blip xmlns:r="http://schemas.openxmlformats.org/officeDocument/2006/relationships" r:embed="rId2"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5"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5" custLinFactNeighborX="-44438" custLinFactNeighborY="-1307"/>
      <dgm:spPr>
        <a:blipFill>
          <a:blip xmlns:r="http://schemas.openxmlformats.org/officeDocument/2006/relationships" r:embed="rId3"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5" custScaleX="114314" custLinFactNeighborY="-261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5" custLinFactNeighborX="-47052" custLinFactNeighborY="-1307"/>
      <dgm:spPr>
        <a:blipFill>
          <a:blip xmlns:r="http://schemas.openxmlformats.org/officeDocument/2006/relationships" r:embed="rId4"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3FAB492A-06E8-436C-8EA5-90C81FB16335}" type="pres">
      <dgm:prSet presAssocID="{056B5623-BD86-4EA3-BE50-F8CD183B8474}" presName="childText" presStyleLbl="lnNode1" presStyleIdx="3" presStyleCnt="5" custScaleX="11450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4" presStyleCnt="5" custLinFactNeighborX="-47052" custLinFactNeighborY="8"/>
      <dgm:spPr>
        <a:blipFill>
          <a:blip xmlns:r="http://schemas.openxmlformats.org/officeDocument/2006/relationships" r:embed="rId5" cstate="email">
            <a:extLst>
              <a:ext uri="{28A0092B-C50C-407E-A947-70E740481C1C}">
                <a14:useLocalDpi xmlns:a14="http://schemas.microsoft.com/office/drawing/2010/main" xmlns=""/>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4" presStyleCnt="5" custScaleX="113946" custLinFactNeighborX="-530">
        <dgm:presLayoutVars>
          <dgm:chMax val="0"/>
          <dgm:chPref val="0"/>
          <dgm:bulletEnabled val="1"/>
        </dgm:presLayoutVars>
      </dgm:prSet>
      <dgm:spPr/>
      <dgm:t>
        <a:bodyPr/>
        <a:lstStyle/>
        <a:p>
          <a:endParaRPr lang="zh-CN" altLang="en-US"/>
        </a:p>
      </dgm:t>
    </dgm:pt>
  </dgm:ptLst>
  <dgm:cxnLst>
    <dgm:cxn modelId="{48C914C6-09D2-4B7A-BFB4-78AD179FFD54}" type="presOf" srcId="{6D733693-6611-417C-AEC7-B7BCE28C4DE5}" destId="{52527A74-302C-463F-A232-E3E55AE84750}" srcOrd="0" destOrd="0" presId="urn:microsoft.com/office/officeart/2008/layout/PictureAccentList"/>
    <dgm:cxn modelId="{D4622492-0E84-4A35-A811-C05D16947FF5}" srcId="{0DBA9484-2898-4871-BFB8-08370285DC3F}" destId="{6D733693-6611-417C-AEC7-B7BCE28C4DE5}" srcOrd="4" destOrd="0" parTransId="{55FBD7F4-0547-4B40-B3AD-460A5EC76BBA}" sibTransId="{CED571CA-783C-4F48-9BB5-80A4B3313280}"/>
    <dgm:cxn modelId="{1C2F56E9-4330-4593-9496-56FE10C552BA}" srcId="{0DBA9484-2898-4871-BFB8-08370285DC3F}" destId="{1147FA92-6FB8-4A4D-9D74-BA968EB74278}" srcOrd="2" destOrd="0" parTransId="{5C14C5AE-F423-4BE3-97B5-9C4BED78661E}" sibTransId="{8D8F957E-CC39-4BE0-8B16-4032B37DEEDC}"/>
    <dgm:cxn modelId="{3F17ED71-2AE2-479B-B813-AF0519208EF0}" type="presOf" srcId="{6FEABC7B-7461-4411-B35F-6CBC6D45BE27}" destId="{9A09A8EB-8AAA-4526-B8EE-DA01E97BF22F}"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4468AFD-9B26-4A8A-8BC8-0C220799CC2B}" type="presOf" srcId="{056B5623-BD86-4EA3-BE50-F8CD183B8474}" destId="{3FAB492A-06E8-436C-8EA5-90C81FB16335}" srcOrd="0" destOrd="0" presId="urn:microsoft.com/office/officeart/2008/layout/PictureAccentList"/>
    <dgm:cxn modelId="{E47EAE6D-31BE-499C-B3E5-EABE9E189B66}" type="presOf" srcId="{0DBA9484-2898-4871-BFB8-08370285DC3F}" destId="{6454A6A0-3FD9-4A0E-A8A2-CC372871039B}"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9402555A-10DF-4CC3-8A0E-F0F2CFD8EDF5}" srcId="{FEA8FB21-1654-474C-8BC2-DE7CC362ED1B}" destId="{0DBA9484-2898-4871-BFB8-08370285DC3F}" srcOrd="0" destOrd="0" parTransId="{37C1DB79-70C2-4067-9AA2-CC167A68577B}" sibTransId="{9760EFDC-63E6-4A90-AFE4-D4E8415C150D}"/>
    <dgm:cxn modelId="{FFB6B5CE-07B5-4372-A0EF-0A1E63A60A6E}" type="presOf" srcId="{A937D6D2-8A27-403A-BD5A-EA8581D5C30D}" destId="{10883069-EFD1-4A9D-BC7D-8CF3D35D3755}" srcOrd="0" destOrd="0" presId="urn:microsoft.com/office/officeart/2008/layout/PictureAccentList"/>
    <dgm:cxn modelId="{84B539ED-A107-46B5-9C94-65699647A709}" type="presOf" srcId="{1147FA92-6FB8-4A4D-9D74-BA968EB74278}" destId="{88CA16B7-4368-493F-96D7-6C59AB4CCC1D}" srcOrd="0" destOrd="0" presId="urn:microsoft.com/office/officeart/2008/layout/PictureAccentList"/>
    <dgm:cxn modelId="{2D148223-8C63-4279-96C5-B76A52E0EBBB}" type="presOf" srcId="{FEA8FB21-1654-474C-8BC2-DE7CC362ED1B}" destId="{3B801F41-E973-4D4B-A7C0-6633979DD07E}" srcOrd="0" destOrd="0" presId="urn:microsoft.com/office/officeart/2008/layout/PictureAccentList"/>
    <dgm:cxn modelId="{B32C0FAA-8962-4900-8CAE-D5A115E875CE}" srcId="{0DBA9484-2898-4871-BFB8-08370285DC3F}" destId="{056B5623-BD86-4EA3-BE50-F8CD183B8474}" srcOrd="3" destOrd="0" parTransId="{C5E8E3D1-2DDA-4366-BF8C-14392F731701}" sibTransId="{FC7BD2CA-387E-430B-9634-4035DE6A8EC7}"/>
    <dgm:cxn modelId="{5BAABFE5-1BAF-4706-B120-89B2A980B4DF}" type="presParOf" srcId="{3B801F41-E973-4D4B-A7C0-6633979DD07E}" destId="{61D10E31-D14D-42E0-8F49-CEE73D7843B1}" srcOrd="0" destOrd="0" presId="urn:microsoft.com/office/officeart/2008/layout/PictureAccentList"/>
    <dgm:cxn modelId="{A30B4C0A-F6E3-4BA0-A1DF-9D5788AF23AE}" type="presParOf" srcId="{61D10E31-D14D-42E0-8F49-CEE73D7843B1}" destId="{4E56F333-E2FD-4424-84C6-A0F0C75D9EBC}" srcOrd="0" destOrd="0" presId="urn:microsoft.com/office/officeart/2008/layout/PictureAccentList"/>
    <dgm:cxn modelId="{67B2EC74-A754-4768-A2D6-B073E9CFEFBE}" type="presParOf" srcId="{4E56F333-E2FD-4424-84C6-A0F0C75D9EBC}" destId="{6454A6A0-3FD9-4A0E-A8A2-CC372871039B}" srcOrd="0" destOrd="0" presId="urn:microsoft.com/office/officeart/2008/layout/PictureAccentList"/>
    <dgm:cxn modelId="{165DBCB0-11E4-464C-8411-7CF625D7BF4F}" type="presParOf" srcId="{61D10E31-D14D-42E0-8F49-CEE73D7843B1}" destId="{F68F844C-9180-4690-9F0A-33CD7C89E69B}" srcOrd="1" destOrd="0" presId="urn:microsoft.com/office/officeart/2008/layout/PictureAccentList"/>
    <dgm:cxn modelId="{1B3C534B-553F-45E1-A6EC-41EFD37E641A}" type="presParOf" srcId="{F68F844C-9180-4690-9F0A-33CD7C89E69B}" destId="{7F5A1510-4064-44FB-A8F4-DB483758B9BF}" srcOrd="0" destOrd="0" presId="urn:microsoft.com/office/officeart/2008/layout/PictureAccentList"/>
    <dgm:cxn modelId="{C1E9D6C3-CE09-4E58-A754-E185331B3062}" type="presParOf" srcId="{7F5A1510-4064-44FB-A8F4-DB483758B9BF}" destId="{C561AD92-B77D-4D3A-896D-9B4AAD777598}" srcOrd="0" destOrd="0" presId="urn:microsoft.com/office/officeart/2008/layout/PictureAccentList"/>
    <dgm:cxn modelId="{E5F8EE1F-1FDD-40F3-961E-8F03A83383F8}" type="presParOf" srcId="{7F5A1510-4064-44FB-A8F4-DB483758B9BF}" destId="{10883069-EFD1-4A9D-BC7D-8CF3D35D3755}" srcOrd="1" destOrd="0" presId="urn:microsoft.com/office/officeart/2008/layout/PictureAccentList"/>
    <dgm:cxn modelId="{854ACA5A-B900-4B52-8E9A-1390180972B5}" type="presParOf" srcId="{F68F844C-9180-4690-9F0A-33CD7C89E69B}" destId="{C6EF3AF6-B013-4AB6-BBB5-BE1941491B85}" srcOrd="1" destOrd="0" presId="urn:microsoft.com/office/officeart/2008/layout/PictureAccentList"/>
    <dgm:cxn modelId="{924BA1CB-A39D-489C-A05A-45EC8B3CF1FC}" type="presParOf" srcId="{C6EF3AF6-B013-4AB6-BBB5-BE1941491B85}" destId="{8D7004D4-A59C-467F-AF5D-7C4BE97464AC}" srcOrd="0" destOrd="0" presId="urn:microsoft.com/office/officeart/2008/layout/PictureAccentList"/>
    <dgm:cxn modelId="{79C5DDFD-8883-478D-9BA4-478761A62D63}" type="presParOf" srcId="{C6EF3AF6-B013-4AB6-BBB5-BE1941491B85}" destId="{9A09A8EB-8AAA-4526-B8EE-DA01E97BF22F}" srcOrd="1" destOrd="0" presId="urn:microsoft.com/office/officeart/2008/layout/PictureAccentList"/>
    <dgm:cxn modelId="{DEE63339-4230-4DF5-AD5B-7CD98F3845EF}" type="presParOf" srcId="{F68F844C-9180-4690-9F0A-33CD7C89E69B}" destId="{DA95FE42-C30F-4574-9094-888B61753E62}" srcOrd="2" destOrd="0" presId="urn:microsoft.com/office/officeart/2008/layout/PictureAccentList"/>
    <dgm:cxn modelId="{19633D36-CDCA-4827-BFE9-DFD6C454C59F}" type="presParOf" srcId="{DA95FE42-C30F-4574-9094-888B61753E62}" destId="{0DC5DF64-AEB9-4034-8B76-56A38D0CBC57}" srcOrd="0" destOrd="0" presId="urn:microsoft.com/office/officeart/2008/layout/PictureAccentList"/>
    <dgm:cxn modelId="{44840651-AEAC-4CB5-A84D-27FB621AA497}" type="presParOf" srcId="{DA95FE42-C30F-4574-9094-888B61753E62}" destId="{88CA16B7-4368-493F-96D7-6C59AB4CCC1D}" srcOrd="1" destOrd="0" presId="urn:microsoft.com/office/officeart/2008/layout/PictureAccentList"/>
    <dgm:cxn modelId="{CF62DDB9-88ED-410B-98F2-F1D4310D3682}" type="presParOf" srcId="{F68F844C-9180-4690-9F0A-33CD7C89E69B}" destId="{89C1BD8C-9103-4481-8B9E-15CDC0518569}" srcOrd="3" destOrd="0" presId="urn:microsoft.com/office/officeart/2008/layout/PictureAccentList"/>
    <dgm:cxn modelId="{679CDC69-358A-4E10-A344-12E3F279824A}" type="presParOf" srcId="{89C1BD8C-9103-4481-8B9E-15CDC0518569}" destId="{C36D756A-7407-4B06-8DFF-A14B898D015E}" srcOrd="0" destOrd="0" presId="urn:microsoft.com/office/officeart/2008/layout/PictureAccentList"/>
    <dgm:cxn modelId="{258C30E3-057F-478F-85A6-7A5D6F0FDF5F}" type="presParOf" srcId="{89C1BD8C-9103-4481-8B9E-15CDC0518569}" destId="{3FAB492A-06E8-436C-8EA5-90C81FB16335}" srcOrd="1" destOrd="0" presId="urn:microsoft.com/office/officeart/2008/layout/PictureAccentList"/>
    <dgm:cxn modelId="{EF41783E-B9B5-40D9-9428-E07E7A699D6D}" type="presParOf" srcId="{F68F844C-9180-4690-9F0A-33CD7C89E69B}" destId="{44EA768E-E3D9-4D89-9F36-0A1F8E102293}" srcOrd="4" destOrd="0" presId="urn:microsoft.com/office/officeart/2008/layout/PictureAccentList"/>
    <dgm:cxn modelId="{86E7701C-3462-4E86-AB80-98DB73E47472}" type="presParOf" srcId="{44EA768E-E3D9-4D89-9F36-0A1F8E102293}" destId="{669280C3-772E-41BA-B069-4922C0B23AE2}" srcOrd="0" destOrd="0" presId="urn:microsoft.com/office/officeart/2008/layout/PictureAccentList"/>
    <dgm:cxn modelId="{C666D9EF-9A7D-42A2-8AE8-49446441B558}"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5C2486-57A4-463D-A971-C394C63FD91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zh-CN" altLang="en-US"/>
        </a:p>
      </dgm:t>
    </dgm:pt>
    <dgm:pt modelId="{2DE74848-8F98-45D9-A1DB-E3C33F26E334}">
      <dgm:prSet phldrT="[文本]" custT="1"/>
      <dgm:spPr/>
      <dgm:t>
        <a:bodyPr/>
        <a:lstStyle/>
        <a:p>
          <a:r>
            <a:rPr lang="zh-CN" altLang="en-US" sz="2000" smtClean="0">
              <a:latin typeface="微软雅黑" panose="020B0503020204020204" pitchFamily="34" charset="-122"/>
              <a:ea typeface="微软雅黑" panose="020B0503020204020204" pitchFamily="34" charset="-122"/>
            </a:rPr>
            <a:t>实际问题</a:t>
          </a:r>
          <a:endParaRPr lang="zh-CN" altLang="en-US" sz="2000">
            <a:latin typeface="微软雅黑" panose="020B0503020204020204" pitchFamily="34" charset="-122"/>
            <a:ea typeface="微软雅黑" panose="020B0503020204020204" pitchFamily="34" charset="-122"/>
          </a:endParaRPr>
        </a:p>
      </dgm:t>
    </dgm:pt>
    <dgm:pt modelId="{0A6736F2-E53E-4438-B881-377CDBD5CA3E}" type="parTrans" cxnId="{B358F797-EF8E-48C2-BBB8-152DBF9FFBC2}">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0CF88152-D439-4D7C-B762-920B7D430A97}" type="sibTrans" cxnId="{B358F797-EF8E-48C2-BBB8-152DBF9FFBC2}">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8149906A-C196-4F7D-91AA-AFEF191E4308}">
      <dgm:prSet phldrT="[文本]" custT="1"/>
      <dgm:spPr/>
      <dgm:t>
        <a:bodyPr/>
        <a:lstStyle/>
        <a:p>
          <a:r>
            <a:rPr lang="zh-CN" altLang="en-US" sz="2000" smtClean="0">
              <a:latin typeface="微软雅黑" panose="020B0503020204020204" pitchFamily="34" charset="-122"/>
              <a:ea typeface="微软雅黑" panose="020B0503020204020204" pitchFamily="34" charset="-122"/>
            </a:rPr>
            <a:t>优化</a:t>
          </a:r>
          <a:endParaRPr lang="zh-CN" altLang="en-US" sz="2000">
            <a:latin typeface="微软雅黑" panose="020B0503020204020204" pitchFamily="34" charset="-122"/>
            <a:ea typeface="微软雅黑" panose="020B0503020204020204" pitchFamily="34" charset="-122"/>
          </a:endParaRPr>
        </a:p>
      </dgm:t>
    </dgm:pt>
    <dgm:pt modelId="{A54B356A-52E8-4618-8C92-170F90610A2B}" type="parTrans" cxnId="{F35C216D-CF96-42E4-A9BA-036CD9F43ABF}">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967713B5-E947-48F5-8889-2767B0A945ED}" type="sibTrans" cxnId="{F35C216D-CF96-42E4-A9BA-036CD9F43ABF}">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A8D09AF0-0C79-4C15-AE10-F5D7DEA63610}">
      <dgm:prSet phldrT="[文本]" custT="1"/>
      <dgm:spPr/>
      <dgm:t>
        <a:bodyPr/>
        <a:lstStyle/>
        <a:p>
          <a:r>
            <a:rPr lang="zh-CN" altLang="en-US" sz="2000" smtClean="0">
              <a:latin typeface="微软雅黑" panose="020B0503020204020204" pitchFamily="34" charset="-122"/>
              <a:ea typeface="微软雅黑" panose="020B0503020204020204" pitchFamily="34" charset="-122"/>
            </a:rPr>
            <a:t>简单</a:t>
          </a:r>
          <a:endParaRPr lang="zh-CN" altLang="en-US" sz="2000">
            <a:latin typeface="微软雅黑" panose="020B0503020204020204" pitchFamily="34" charset="-122"/>
            <a:ea typeface="微软雅黑" panose="020B0503020204020204" pitchFamily="34" charset="-122"/>
          </a:endParaRPr>
        </a:p>
      </dgm:t>
    </dgm:pt>
    <dgm:pt modelId="{95D9C6A2-9940-46F4-86E4-71526B286B79}" type="parTrans" cxnId="{796AF3D9-A5D5-4374-A226-621E868C9CBB}">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1DAB7CBE-3DF0-40FA-9391-F2B86FE5B389}" type="sibTrans" cxnId="{796AF3D9-A5D5-4374-A226-621E868C9CBB}">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7008EB7A-7DB3-46DD-9337-E7C21A06B44D}">
      <dgm:prSet phldrT="[文本]" custT="1"/>
      <dgm:spPr/>
      <dgm:t>
        <a:bodyPr/>
        <a:lstStyle/>
        <a:p>
          <a:r>
            <a:rPr lang="zh-CN" altLang="en-US" sz="2000" smtClean="0">
              <a:latin typeface="微软雅黑" panose="020B0503020204020204" pitchFamily="34" charset="-122"/>
              <a:ea typeface="微软雅黑" panose="020B0503020204020204" pitchFamily="34" charset="-122"/>
            </a:rPr>
            <a:t>困难</a:t>
          </a:r>
          <a:endParaRPr lang="zh-CN" altLang="en-US" sz="2000">
            <a:latin typeface="微软雅黑" panose="020B0503020204020204" pitchFamily="34" charset="-122"/>
            <a:ea typeface="微软雅黑" panose="020B0503020204020204" pitchFamily="34" charset="-122"/>
          </a:endParaRPr>
        </a:p>
      </dgm:t>
    </dgm:pt>
    <dgm:pt modelId="{989CE8F3-46A6-4C1C-BDF6-B86B71B3A25A}" type="parTrans" cxnId="{B4EF4DB3-8207-449A-8F7D-B2D0B1739C3F}">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7FFE4C18-EB88-4AA2-983E-5B9AD7CDDFFE}" type="sibTrans" cxnId="{B4EF4DB3-8207-449A-8F7D-B2D0B1739C3F}">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79070622-58CA-49B4-A205-96CE3C3DD619}">
      <dgm:prSet phldrT="[文本]" custT="1"/>
      <dgm:spPr/>
      <dgm:t>
        <a:bodyPr/>
        <a:lstStyle/>
        <a:p>
          <a:r>
            <a:rPr lang="zh-CN" altLang="en-US" sz="2000" smtClean="0">
              <a:latin typeface="微软雅黑" panose="020B0503020204020204" pitchFamily="34" charset="-122"/>
              <a:ea typeface="微软雅黑" panose="020B0503020204020204" pitchFamily="34" charset="-122"/>
            </a:rPr>
            <a:t>统计</a:t>
          </a:r>
          <a:endParaRPr lang="zh-CN" altLang="en-US" sz="2000">
            <a:latin typeface="微软雅黑" panose="020B0503020204020204" pitchFamily="34" charset="-122"/>
            <a:ea typeface="微软雅黑" panose="020B0503020204020204" pitchFamily="34" charset="-122"/>
          </a:endParaRPr>
        </a:p>
      </dgm:t>
    </dgm:pt>
    <dgm:pt modelId="{5BB25F44-0A4C-4CA8-84CF-3871446E2C1B}" type="parTrans" cxnId="{A5FA4191-240B-44B5-924A-293AA9AA4FBB}">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A05484BC-1EE5-4010-834E-55285B2EE2CC}" type="sibTrans" cxnId="{A5FA4191-240B-44B5-924A-293AA9AA4FBB}">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ADFE2520-BD1C-439F-B6E8-F610AA36470A}">
      <dgm:prSet custT="1"/>
      <dgm:spPr/>
      <dgm:t>
        <a:bodyPr/>
        <a:lstStyle/>
        <a:p>
          <a:r>
            <a:rPr lang="zh-CN" altLang="en-US" sz="2000" smtClean="0">
              <a:latin typeface="微软雅黑" panose="020B0503020204020204" pitchFamily="34" charset="-122"/>
              <a:ea typeface="微软雅黑" panose="020B0503020204020204" pitchFamily="34" charset="-122"/>
            </a:rPr>
            <a:t>可分解</a:t>
          </a:r>
          <a:endParaRPr lang="zh-CN" altLang="en-US" sz="2000">
            <a:latin typeface="微软雅黑" panose="020B0503020204020204" pitchFamily="34" charset="-122"/>
            <a:ea typeface="微软雅黑" panose="020B0503020204020204" pitchFamily="34" charset="-122"/>
          </a:endParaRPr>
        </a:p>
      </dgm:t>
    </dgm:pt>
    <dgm:pt modelId="{651441F7-C359-476D-96D8-583AD1F8C5BB}" type="parTrans" cxnId="{FE98526C-3B67-4D6D-825B-9A5BC1EBC16A}">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62BBAC46-F85C-4190-BA12-4CDAC9A4D1A4}" type="sibTrans" cxnId="{FE98526C-3B67-4D6D-825B-9A5BC1EBC16A}">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E9F75D30-FF25-413F-956B-14732B2F9912}">
      <dgm:prSet custT="1"/>
      <dgm:spPr/>
      <dgm:t>
        <a:bodyPr/>
        <a:lstStyle/>
        <a:p>
          <a:r>
            <a:rPr lang="zh-CN" altLang="en-US" sz="2000" smtClean="0">
              <a:latin typeface="微软雅黑" panose="020B0503020204020204" pitchFamily="34" charset="-122"/>
              <a:ea typeface="微软雅黑" panose="020B0503020204020204" pitchFamily="34" charset="-122"/>
            </a:rPr>
            <a:t>可归约</a:t>
          </a:r>
          <a:endParaRPr lang="zh-CN" altLang="en-US" sz="2000">
            <a:latin typeface="微软雅黑" panose="020B0503020204020204" pitchFamily="34" charset="-122"/>
            <a:ea typeface="微软雅黑" panose="020B0503020204020204" pitchFamily="34" charset="-122"/>
          </a:endParaRPr>
        </a:p>
      </dgm:t>
    </dgm:pt>
    <dgm:pt modelId="{30BF880A-D93A-43FC-9400-265A3DF0977B}" type="parTrans" cxnId="{14C8A3D5-8EBF-4248-8A94-E0651577A078}">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D4A11D19-921A-4E06-BF72-0B4C80519EAE}" type="sibTrans" cxnId="{14C8A3D5-8EBF-4248-8A94-E0651577A078}">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0DECE528-87D8-4A54-A9DD-81608304AC50}">
      <dgm:prSet custT="1"/>
      <dgm:spPr/>
      <dgm:t>
        <a:bodyPr/>
        <a:lstStyle/>
        <a:p>
          <a:r>
            <a:rPr lang="zh-CN" altLang="en-US" sz="2000" smtClean="0">
              <a:latin typeface="微软雅黑" panose="020B0503020204020204" pitchFamily="34" charset="-122"/>
              <a:ea typeface="微软雅黑" panose="020B0503020204020204" pitchFamily="34" charset="-122"/>
            </a:rPr>
            <a:t>可迭代</a:t>
          </a:r>
          <a:endParaRPr lang="zh-CN" altLang="en-US" sz="2000">
            <a:latin typeface="微软雅黑" panose="020B0503020204020204" pitchFamily="34" charset="-122"/>
            <a:ea typeface="微软雅黑" panose="020B0503020204020204" pitchFamily="34" charset="-122"/>
          </a:endParaRPr>
        </a:p>
      </dgm:t>
    </dgm:pt>
    <dgm:pt modelId="{B80C12E1-645B-417B-BA64-3006DE89CC6E}" type="parTrans" cxnId="{4F146EEE-5C44-4306-BE04-6BC031205C4E}">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F05B6B2F-7983-4E75-8152-6DFCBC232BE2}" type="sibTrans" cxnId="{4F146EEE-5C44-4306-BE04-6BC031205C4E}">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8760B168-6E93-478D-996B-BBDA5D17896A}">
      <dgm:prSet custT="1"/>
      <dgm:spPr/>
      <dgm:t>
        <a:bodyPr/>
        <a:lstStyle/>
        <a:p>
          <a:r>
            <a:rPr lang="zh-CN" altLang="en-US" sz="2000" smtClean="0">
              <a:latin typeface="微软雅黑" panose="020B0503020204020204" pitchFamily="34" charset="-122"/>
              <a:ea typeface="微软雅黑" panose="020B0503020204020204" pitchFamily="34" charset="-122"/>
            </a:rPr>
            <a:t>增量式</a:t>
          </a:r>
          <a:endParaRPr lang="zh-CN" altLang="en-US" sz="2000">
            <a:latin typeface="微软雅黑" panose="020B0503020204020204" pitchFamily="34" charset="-122"/>
            <a:ea typeface="微软雅黑" panose="020B0503020204020204" pitchFamily="34" charset="-122"/>
          </a:endParaRPr>
        </a:p>
      </dgm:t>
    </dgm:pt>
    <dgm:pt modelId="{89862DD3-3225-4411-9BC2-59109A5B5E51}" type="parTrans" cxnId="{A61B9E95-91F5-46AC-83B4-4472A584678D}">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2715DA5B-241A-4FE5-AB78-7E527106AD4B}" type="sibTrans" cxnId="{A61B9E95-91F5-46AC-83B4-4472A584678D}">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75D211EC-E7C5-4E77-AA84-FD9A0C3CA87D}">
      <dgm:prSet custT="1"/>
      <dgm:spPr/>
      <dgm:t>
        <a:bodyPr/>
        <a:lstStyle/>
        <a:p>
          <a:r>
            <a:rPr lang="zh-CN" altLang="en-US" sz="2000" smtClean="0">
              <a:latin typeface="微软雅黑" panose="020B0503020204020204" pitchFamily="34" charset="-122"/>
              <a:ea typeface="微软雅黑" panose="020B0503020204020204" pitchFamily="34" charset="-122"/>
            </a:rPr>
            <a:t>线性规划</a:t>
          </a:r>
          <a:endParaRPr lang="zh-CN" altLang="en-US" sz="2000">
            <a:latin typeface="微软雅黑" panose="020B0503020204020204" pitchFamily="34" charset="-122"/>
            <a:ea typeface="微软雅黑" panose="020B0503020204020204" pitchFamily="34" charset="-122"/>
          </a:endParaRPr>
        </a:p>
      </dgm:t>
    </dgm:pt>
    <dgm:pt modelId="{31213536-92B8-442D-9C50-87C87218E182}" type="parTrans" cxnId="{10EDD79B-416A-4E95-85B5-6D9474759455}">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0609168A-C266-4B7C-BBA9-24E9533E34BB}" type="sibTrans" cxnId="{10EDD79B-416A-4E95-85B5-6D9474759455}">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F9502E32-F47C-4F87-8728-F96908E35577}">
      <dgm:prSet custT="1"/>
      <dgm:spPr/>
      <dgm:t>
        <a:bodyPr/>
        <a:lstStyle/>
        <a:p>
          <a:r>
            <a:rPr lang="zh-CN" altLang="en-US" sz="2000" smtClean="0">
              <a:latin typeface="微软雅黑" panose="020B0503020204020204" pitchFamily="34" charset="-122"/>
              <a:ea typeface="微软雅黑" panose="020B0503020204020204" pitchFamily="34" charset="-122"/>
            </a:rPr>
            <a:t>分治法</a:t>
          </a:r>
          <a:endParaRPr lang="zh-CN" altLang="en-US" sz="2000">
            <a:latin typeface="微软雅黑" panose="020B0503020204020204" pitchFamily="34" charset="-122"/>
            <a:ea typeface="微软雅黑" panose="020B0503020204020204" pitchFamily="34" charset="-122"/>
          </a:endParaRPr>
        </a:p>
      </dgm:t>
    </dgm:pt>
    <dgm:pt modelId="{BF284A5A-20AA-4533-81E8-EAEDF4FD2BED}" type="parTrans" cxnId="{98E2A292-5365-4F04-9AD0-E4C61D831E31}">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A1746508-7AA0-4C8A-9C85-3457E0987BF8}" type="sibTrans" cxnId="{98E2A292-5365-4F04-9AD0-E4C61D831E31}">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1F8DFF7C-89A6-448B-9DDA-133B7A113984}">
      <dgm:prSet custT="1"/>
      <dgm:spPr/>
      <dgm:t>
        <a:bodyPr/>
        <a:lstStyle/>
        <a:p>
          <a:r>
            <a:rPr lang="zh-CN" altLang="en-US" sz="2000" smtClean="0">
              <a:latin typeface="微软雅黑" panose="020B0503020204020204" pitchFamily="34" charset="-122"/>
              <a:ea typeface="微软雅黑" panose="020B0503020204020204" pitchFamily="34" charset="-122"/>
            </a:rPr>
            <a:t>近似算法</a:t>
          </a:r>
          <a:endParaRPr lang="zh-CN" altLang="en-US" sz="2000">
            <a:latin typeface="微软雅黑" panose="020B0503020204020204" pitchFamily="34" charset="-122"/>
            <a:ea typeface="微软雅黑" panose="020B0503020204020204" pitchFamily="34" charset="-122"/>
          </a:endParaRPr>
        </a:p>
      </dgm:t>
    </dgm:pt>
    <dgm:pt modelId="{F1C041A3-09FA-49EA-8063-AB50B7B915CF}" type="parTrans" cxnId="{5E071FD7-A837-410E-8E1E-992C6FED38C4}">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197D96F9-27FF-410B-8D6D-AAB773B5F7EC}" type="sibTrans" cxnId="{5E071FD7-A837-410E-8E1E-992C6FED38C4}">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88CB5494-82F8-412D-A198-772591822A2B}">
      <dgm:prSet custT="1"/>
      <dgm:spPr/>
      <dgm:t>
        <a:bodyPr/>
        <a:lstStyle/>
        <a:p>
          <a:r>
            <a:rPr lang="zh-CN" altLang="en-US" sz="2000" smtClean="0">
              <a:latin typeface="微软雅黑" panose="020B0503020204020204" pitchFamily="34" charset="-122"/>
              <a:ea typeface="微软雅黑" panose="020B0503020204020204" pitchFamily="34" charset="-122"/>
            </a:rPr>
            <a:t>贪心法</a:t>
          </a:r>
          <a:endParaRPr lang="zh-CN" altLang="en-US" sz="2000">
            <a:latin typeface="微软雅黑" panose="020B0503020204020204" pitchFamily="34" charset="-122"/>
            <a:ea typeface="微软雅黑" panose="020B0503020204020204" pitchFamily="34" charset="-122"/>
          </a:endParaRPr>
        </a:p>
      </dgm:t>
    </dgm:pt>
    <dgm:pt modelId="{8977A124-7C62-4431-9377-6B2938FA2171}" type="parTrans" cxnId="{3ED425B6-7793-4B68-A24F-EA973B388855}">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50B49E7C-2B69-462F-A60E-CE1B62CB2035}" type="sibTrans" cxnId="{3ED425B6-7793-4B68-A24F-EA973B388855}">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D41DC04-5102-47F5-A67B-C888986A69AB}">
      <dgm:prSet custT="1"/>
      <dgm:spPr/>
      <dgm:t>
        <a:bodyPr/>
        <a:lstStyle/>
        <a:p>
          <a:r>
            <a:rPr lang="zh-CN" altLang="en-US" sz="2000" smtClean="0">
              <a:latin typeface="微软雅黑" panose="020B0503020204020204" pitchFamily="34" charset="-122"/>
              <a:ea typeface="微软雅黑" panose="020B0503020204020204" pitchFamily="34" charset="-122"/>
            </a:rPr>
            <a:t>动态规划</a:t>
          </a:r>
          <a:endParaRPr lang="zh-CN" altLang="en-US" sz="2000">
            <a:latin typeface="微软雅黑" panose="020B0503020204020204" pitchFamily="34" charset="-122"/>
            <a:ea typeface="微软雅黑" panose="020B0503020204020204" pitchFamily="34" charset="-122"/>
          </a:endParaRPr>
        </a:p>
      </dgm:t>
    </dgm:pt>
    <dgm:pt modelId="{CC9231BC-558D-44F0-B7EA-628A867D2960}" type="parTrans" cxnId="{38A56D9B-000D-40DC-AA91-B689984EBF2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E84AD137-071C-4886-9542-2FBA494A86CB}" type="sibTrans" cxnId="{38A56D9B-000D-40DC-AA91-B689984EBF2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04FDAFCC-C510-42B3-93D0-7A4F2D855766}">
      <dgm:prSet custT="1"/>
      <dgm:spPr/>
      <dgm:t>
        <a:bodyPr/>
        <a:lstStyle/>
        <a:p>
          <a:r>
            <a:rPr lang="zh-CN" altLang="en-US" sz="2000" smtClean="0">
              <a:latin typeface="微软雅黑" panose="020B0503020204020204" pitchFamily="34" charset="-122"/>
              <a:ea typeface="微软雅黑" panose="020B0503020204020204" pitchFamily="34" charset="-122"/>
            </a:rPr>
            <a:t>随机算法</a:t>
          </a:r>
          <a:endParaRPr lang="zh-CN" altLang="en-US" sz="2000">
            <a:latin typeface="微软雅黑" panose="020B0503020204020204" pitchFamily="34" charset="-122"/>
            <a:ea typeface="微软雅黑" panose="020B0503020204020204" pitchFamily="34" charset="-122"/>
          </a:endParaRPr>
        </a:p>
      </dgm:t>
    </dgm:pt>
    <dgm:pt modelId="{19DA9246-7B72-4CD7-A9A6-EA334DCEC959}" type="parTrans" cxnId="{43E8E450-F4EA-4727-B58F-02E85266BE05}">
      <dgm:prSet/>
      <dgm:spPr/>
      <dgm:t>
        <a:bodyPr/>
        <a:lstStyle/>
        <a:p>
          <a:endParaRPr lang="zh-CN" altLang="en-US">
            <a:latin typeface="微软雅黑" panose="020B0503020204020204" pitchFamily="34" charset="-122"/>
            <a:ea typeface="微软雅黑" panose="020B0503020204020204" pitchFamily="34" charset="-122"/>
          </a:endParaRPr>
        </a:p>
      </dgm:t>
    </dgm:pt>
    <dgm:pt modelId="{379DE522-8221-417D-806E-A3FEC6EC36B6}" type="sibTrans" cxnId="{43E8E450-F4EA-4727-B58F-02E85266BE05}">
      <dgm:prSet/>
      <dgm:spPr/>
      <dgm:t>
        <a:bodyPr/>
        <a:lstStyle/>
        <a:p>
          <a:endParaRPr lang="zh-CN" altLang="en-US">
            <a:latin typeface="微软雅黑" panose="020B0503020204020204" pitchFamily="34" charset="-122"/>
            <a:ea typeface="微软雅黑" panose="020B0503020204020204" pitchFamily="34" charset="-122"/>
          </a:endParaRPr>
        </a:p>
      </dgm:t>
    </dgm:pt>
    <dgm:pt modelId="{0E86D5B3-28C5-4EF5-AC2C-E1FB76CBEE8C}">
      <dgm:prSet custT="1"/>
      <dgm:spPr/>
      <dgm:t>
        <a:bodyPr/>
        <a:lstStyle/>
        <a:p>
          <a:r>
            <a:rPr lang="zh-CN" altLang="en-US" sz="2000" smtClean="0">
              <a:latin typeface="微软雅黑" panose="020B0503020204020204" pitchFamily="34" charset="-122"/>
              <a:ea typeface="微软雅黑" panose="020B0503020204020204" pitchFamily="34" charset="-122"/>
            </a:rPr>
            <a:t>局部搜索</a:t>
          </a:r>
          <a:endParaRPr lang="zh-CN" altLang="en-US" sz="2000">
            <a:latin typeface="微软雅黑" panose="020B0503020204020204" pitchFamily="34" charset="-122"/>
            <a:ea typeface="微软雅黑" panose="020B0503020204020204" pitchFamily="34" charset="-122"/>
          </a:endParaRPr>
        </a:p>
      </dgm:t>
    </dgm:pt>
    <dgm:pt modelId="{EDBF8BBE-147F-4B7A-A305-762E0F2C1C4B}" type="parTrans" cxnId="{B08C73B5-DF85-4FBE-8F08-AD66F7AC166E}">
      <dgm:prSet/>
      <dgm:spPr/>
      <dgm:t>
        <a:bodyPr/>
        <a:lstStyle/>
        <a:p>
          <a:endParaRPr lang="zh-CN" altLang="en-US">
            <a:latin typeface="微软雅黑" panose="020B0503020204020204" pitchFamily="34" charset="-122"/>
            <a:ea typeface="微软雅黑" panose="020B0503020204020204" pitchFamily="34" charset="-122"/>
          </a:endParaRPr>
        </a:p>
      </dgm:t>
    </dgm:pt>
    <dgm:pt modelId="{C14ED1C3-D5A0-48BD-8A37-F27ADF0F2C09}" type="sibTrans" cxnId="{B08C73B5-DF85-4FBE-8F08-AD66F7AC166E}">
      <dgm:prSet/>
      <dgm:spPr/>
      <dgm:t>
        <a:bodyPr/>
        <a:lstStyle/>
        <a:p>
          <a:endParaRPr lang="zh-CN" altLang="en-US">
            <a:latin typeface="微软雅黑" panose="020B0503020204020204" pitchFamily="34" charset="-122"/>
            <a:ea typeface="微软雅黑" panose="020B0503020204020204" pitchFamily="34" charset="-122"/>
          </a:endParaRPr>
        </a:p>
      </dgm:t>
    </dgm:pt>
    <dgm:pt modelId="{6C55BC2D-A2C4-431E-894A-744C38081278}">
      <dgm:prSet custT="1"/>
      <dgm:spPr/>
      <dgm:t>
        <a:bodyPr/>
        <a:lstStyle/>
        <a:p>
          <a:r>
            <a:rPr lang="zh-CN" altLang="en-US" sz="2000" smtClean="0">
              <a:latin typeface="微软雅黑" panose="020B0503020204020204" pitchFamily="34" charset="-122"/>
              <a:ea typeface="微软雅黑" panose="020B0503020204020204" pitchFamily="34" charset="-122"/>
            </a:rPr>
            <a:t>蒙特卡洛</a:t>
          </a:r>
          <a:endParaRPr lang="zh-CN" altLang="en-US" sz="2000">
            <a:latin typeface="微软雅黑" panose="020B0503020204020204" pitchFamily="34" charset="-122"/>
            <a:ea typeface="微软雅黑" panose="020B0503020204020204" pitchFamily="34" charset="-122"/>
          </a:endParaRPr>
        </a:p>
      </dgm:t>
    </dgm:pt>
    <dgm:pt modelId="{09EBA299-F788-470B-B6C0-FD89EADCA2F7}" type="parTrans" cxnId="{9A39FCFC-651A-41D3-8DA9-63ACBF78F352}">
      <dgm:prSet/>
      <dgm:spPr/>
      <dgm:t>
        <a:bodyPr/>
        <a:lstStyle/>
        <a:p>
          <a:endParaRPr lang="zh-CN" altLang="en-US">
            <a:latin typeface="微软雅黑" panose="020B0503020204020204" pitchFamily="34" charset="-122"/>
            <a:ea typeface="微软雅黑" panose="020B0503020204020204" pitchFamily="34" charset="-122"/>
          </a:endParaRPr>
        </a:p>
      </dgm:t>
    </dgm:pt>
    <dgm:pt modelId="{0227221B-C0B4-4196-B83E-7E2BBEBC7F49}" type="sibTrans" cxnId="{9A39FCFC-651A-41D3-8DA9-63ACBF78F352}">
      <dgm:prSet/>
      <dgm:spPr/>
      <dgm:t>
        <a:bodyPr/>
        <a:lstStyle/>
        <a:p>
          <a:endParaRPr lang="zh-CN" altLang="en-US">
            <a:latin typeface="微软雅黑" panose="020B0503020204020204" pitchFamily="34" charset="-122"/>
            <a:ea typeface="微软雅黑" panose="020B0503020204020204" pitchFamily="34" charset="-122"/>
          </a:endParaRPr>
        </a:p>
      </dgm:t>
    </dgm:pt>
    <dgm:pt modelId="{C35DEA28-0001-43F8-B286-5B7B3C639688}">
      <dgm:prSet custT="1"/>
      <dgm:spPr/>
      <dgm:t>
        <a:bodyPr/>
        <a:lstStyle/>
        <a:p>
          <a:r>
            <a:rPr lang="zh-CN" altLang="en-US" sz="2000" smtClean="0">
              <a:latin typeface="微软雅黑" panose="020B0503020204020204" pitchFamily="34" charset="-122"/>
              <a:ea typeface="微软雅黑" panose="020B0503020204020204" pitchFamily="34" charset="-122"/>
            </a:rPr>
            <a:t>启发式</a:t>
          </a:r>
          <a:endParaRPr lang="zh-CN" altLang="en-US" sz="2000">
            <a:latin typeface="微软雅黑" panose="020B0503020204020204" pitchFamily="34" charset="-122"/>
            <a:ea typeface="微软雅黑" panose="020B0503020204020204" pitchFamily="34" charset="-122"/>
          </a:endParaRPr>
        </a:p>
      </dgm:t>
    </dgm:pt>
    <dgm:pt modelId="{85CEC9E3-33F0-4333-AED5-D6277DDF7BD7}" type="parTrans" cxnId="{9EE0B255-30A2-4E44-81DD-DD19F7351E59}">
      <dgm:prSet/>
      <dgm:spPr/>
      <dgm:t>
        <a:bodyPr/>
        <a:lstStyle/>
        <a:p>
          <a:endParaRPr lang="zh-CN" altLang="en-US">
            <a:latin typeface="微软雅黑" panose="020B0503020204020204" pitchFamily="34" charset="-122"/>
            <a:ea typeface="微软雅黑" panose="020B0503020204020204" pitchFamily="34" charset="-122"/>
          </a:endParaRPr>
        </a:p>
      </dgm:t>
    </dgm:pt>
    <dgm:pt modelId="{9B73ECF5-F6BC-4592-8DDD-B82D7F62300C}" type="sibTrans" cxnId="{9EE0B255-30A2-4E44-81DD-DD19F7351E59}">
      <dgm:prSet/>
      <dgm:spPr/>
      <dgm:t>
        <a:bodyPr/>
        <a:lstStyle/>
        <a:p>
          <a:endParaRPr lang="zh-CN" altLang="en-US">
            <a:latin typeface="微软雅黑" panose="020B0503020204020204" pitchFamily="34" charset="-122"/>
            <a:ea typeface="微软雅黑" panose="020B0503020204020204" pitchFamily="34" charset="-122"/>
          </a:endParaRPr>
        </a:p>
      </dgm:t>
    </dgm:pt>
    <dgm:pt modelId="{2FCE3EA2-FC1B-4B21-8BAE-5883671AD4CA}" type="pres">
      <dgm:prSet presAssocID="{7D5C2486-57A4-463D-A971-C394C63FD916}" presName="mainComposite" presStyleCnt="0">
        <dgm:presLayoutVars>
          <dgm:chPref val="1"/>
          <dgm:dir/>
          <dgm:animOne val="branch"/>
          <dgm:animLvl val="lvl"/>
          <dgm:resizeHandles val="exact"/>
        </dgm:presLayoutVars>
      </dgm:prSet>
      <dgm:spPr/>
      <dgm:t>
        <a:bodyPr/>
        <a:lstStyle/>
        <a:p>
          <a:endParaRPr lang="zh-CN" altLang="en-US"/>
        </a:p>
      </dgm:t>
    </dgm:pt>
    <dgm:pt modelId="{7405EC1D-008E-409A-BFD3-7E060BB66183}" type="pres">
      <dgm:prSet presAssocID="{7D5C2486-57A4-463D-A971-C394C63FD916}" presName="hierFlow" presStyleCnt="0"/>
      <dgm:spPr/>
    </dgm:pt>
    <dgm:pt modelId="{DF6EFB0D-3999-428C-91EA-75EDB72F3558}" type="pres">
      <dgm:prSet presAssocID="{7D5C2486-57A4-463D-A971-C394C63FD916}" presName="hierChild1" presStyleCnt="0">
        <dgm:presLayoutVars>
          <dgm:chPref val="1"/>
          <dgm:animOne val="branch"/>
          <dgm:animLvl val="lvl"/>
        </dgm:presLayoutVars>
      </dgm:prSet>
      <dgm:spPr/>
    </dgm:pt>
    <dgm:pt modelId="{8F44A877-A9B4-415A-AFA2-0672B9C994C8}" type="pres">
      <dgm:prSet presAssocID="{2DE74848-8F98-45D9-A1DB-E3C33F26E334}" presName="Name14" presStyleCnt="0"/>
      <dgm:spPr/>
    </dgm:pt>
    <dgm:pt modelId="{57CD93C1-66FE-413F-AEE1-7D09A8800F0C}" type="pres">
      <dgm:prSet presAssocID="{2DE74848-8F98-45D9-A1DB-E3C33F26E334}" presName="level1Shape" presStyleLbl="node0" presStyleIdx="0" presStyleCnt="1" custScaleX="253501" custLinFactX="30592" custLinFactNeighborX="100000" custLinFactNeighborY="-17803">
        <dgm:presLayoutVars>
          <dgm:chPref val="3"/>
        </dgm:presLayoutVars>
      </dgm:prSet>
      <dgm:spPr/>
      <dgm:t>
        <a:bodyPr/>
        <a:lstStyle/>
        <a:p>
          <a:endParaRPr lang="zh-CN" altLang="en-US"/>
        </a:p>
      </dgm:t>
    </dgm:pt>
    <dgm:pt modelId="{D0469CAB-B809-4511-B906-E83DB0967A3D}" type="pres">
      <dgm:prSet presAssocID="{2DE74848-8F98-45D9-A1DB-E3C33F26E334}" presName="hierChild2" presStyleCnt="0"/>
      <dgm:spPr/>
    </dgm:pt>
    <dgm:pt modelId="{D05C0007-E496-4EDD-8FB3-A6646F24D489}" type="pres">
      <dgm:prSet presAssocID="{A54B356A-52E8-4618-8C92-170F90610A2B}" presName="Name19" presStyleLbl="parChTrans1D2" presStyleIdx="0" presStyleCnt="2"/>
      <dgm:spPr/>
      <dgm:t>
        <a:bodyPr/>
        <a:lstStyle/>
        <a:p>
          <a:endParaRPr lang="zh-CN" altLang="en-US"/>
        </a:p>
      </dgm:t>
    </dgm:pt>
    <dgm:pt modelId="{5692B5E2-22C2-4009-9464-7A88BE1C1EB1}" type="pres">
      <dgm:prSet presAssocID="{8149906A-C196-4F7D-91AA-AFEF191E4308}" presName="Name21" presStyleCnt="0"/>
      <dgm:spPr/>
    </dgm:pt>
    <dgm:pt modelId="{03BEB4C3-704A-4762-97E9-68A1A102FAC2}" type="pres">
      <dgm:prSet presAssocID="{8149906A-C196-4F7D-91AA-AFEF191E4308}" presName="level2Shape" presStyleLbl="node2" presStyleIdx="0" presStyleCnt="2" custScaleX="164723" custLinFactNeighborX="-56552"/>
      <dgm:spPr/>
      <dgm:t>
        <a:bodyPr/>
        <a:lstStyle/>
        <a:p>
          <a:endParaRPr lang="zh-CN" altLang="en-US"/>
        </a:p>
      </dgm:t>
    </dgm:pt>
    <dgm:pt modelId="{2679CE63-4AF9-4A5D-BF99-D278BD40ECBA}" type="pres">
      <dgm:prSet presAssocID="{8149906A-C196-4F7D-91AA-AFEF191E4308}" presName="hierChild3" presStyleCnt="0"/>
      <dgm:spPr/>
    </dgm:pt>
    <dgm:pt modelId="{9A51C0D7-41D4-4968-A646-2E28E55760FD}" type="pres">
      <dgm:prSet presAssocID="{95D9C6A2-9940-46F4-86E4-71526B286B79}" presName="Name19" presStyleLbl="parChTrans1D3" presStyleIdx="0" presStyleCnt="2"/>
      <dgm:spPr/>
      <dgm:t>
        <a:bodyPr/>
        <a:lstStyle/>
        <a:p>
          <a:endParaRPr lang="zh-CN" altLang="en-US"/>
        </a:p>
      </dgm:t>
    </dgm:pt>
    <dgm:pt modelId="{B9203FA6-620F-48EE-AC33-B925421301AF}" type="pres">
      <dgm:prSet presAssocID="{A8D09AF0-0C79-4C15-AE10-F5D7DEA63610}" presName="Name21" presStyleCnt="0"/>
      <dgm:spPr/>
    </dgm:pt>
    <dgm:pt modelId="{A9B53249-FBEF-4EC7-809F-EB87CE83D286}" type="pres">
      <dgm:prSet presAssocID="{A8D09AF0-0C79-4C15-AE10-F5D7DEA63610}" presName="level2Shape" presStyleLbl="node3" presStyleIdx="0" presStyleCnt="2" custScaleX="179956"/>
      <dgm:spPr/>
      <dgm:t>
        <a:bodyPr/>
        <a:lstStyle/>
        <a:p>
          <a:endParaRPr lang="zh-CN" altLang="en-US"/>
        </a:p>
      </dgm:t>
    </dgm:pt>
    <dgm:pt modelId="{ACA61879-A76A-4197-A3EC-615E0CE337F6}" type="pres">
      <dgm:prSet presAssocID="{A8D09AF0-0C79-4C15-AE10-F5D7DEA63610}" presName="hierChild3" presStyleCnt="0"/>
      <dgm:spPr/>
    </dgm:pt>
    <dgm:pt modelId="{63A7B74B-99FF-48ED-A5E1-8F8530500A23}" type="pres">
      <dgm:prSet presAssocID="{651441F7-C359-476D-96D8-583AD1F8C5BB}" presName="Name19" presStyleLbl="parChTrans1D4" presStyleIdx="0" presStyleCnt="13"/>
      <dgm:spPr/>
      <dgm:t>
        <a:bodyPr/>
        <a:lstStyle/>
        <a:p>
          <a:endParaRPr lang="zh-CN" altLang="en-US"/>
        </a:p>
      </dgm:t>
    </dgm:pt>
    <dgm:pt modelId="{D2037C9D-AD52-4E3E-A335-9266B82DCD7E}" type="pres">
      <dgm:prSet presAssocID="{ADFE2520-BD1C-439F-B6E8-F610AA36470A}" presName="Name21" presStyleCnt="0"/>
      <dgm:spPr/>
    </dgm:pt>
    <dgm:pt modelId="{E08B68EC-C669-4DB2-80C2-8C08D5D40E62}" type="pres">
      <dgm:prSet presAssocID="{ADFE2520-BD1C-439F-B6E8-F610AA36470A}" presName="level2Shape" presStyleLbl="node4" presStyleIdx="0" presStyleCnt="13" custScaleX="181999" custLinFactNeighborX="-14660"/>
      <dgm:spPr/>
      <dgm:t>
        <a:bodyPr/>
        <a:lstStyle/>
        <a:p>
          <a:endParaRPr lang="zh-CN" altLang="en-US"/>
        </a:p>
      </dgm:t>
    </dgm:pt>
    <dgm:pt modelId="{B8D90DF7-4A13-4B62-8FDA-B40A68F03574}" type="pres">
      <dgm:prSet presAssocID="{ADFE2520-BD1C-439F-B6E8-F610AA36470A}" presName="hierChild3" presStyleCnt="0"/>
      <dgm:spPr/>
    </dgm:pt>
    <dgm:pt modelId="{2E76CEE7-78BA-4A06-AB92-1351ECD24E98}" type="pres">
      <dgm:prSet presAssocID="{89862DD3-3225-4411-9BC2-59109A5B5E51}" presName="Name19" presStyleLbl="parChTrans1D4" presStyleIdx="1" presStyleCnt="13"/>
      <dgm:spPr/>
      <dgm:t>
        <a:bodyPr/>
        <a:lstStyle/>
        <a:p>
          <a:endParaRPr lang="zh-CN" altLang="en-US"/>
        </a:p>
      </dgm:t>
    </dgm:pt>
    <dgm:pt modelId="{E3E67A57-E23D-44D5-8941-30D07028EBBE}" type="pres">
      <dgm:prSet presAssocID="{8760B168-6E93-478D-996B-BBDA5D17896A}" presName="Name21" presStyleCnt="0"/>
      <dgm:spPr/>
    </dgm:pt>
    <dgm:pt modelId="{7A75A927-2F37-482B-85D2-10A155FCC91D}" type="pres">
      <dgm:prSet presAssocID="{8760B168-6E93-478D-996B-BBDA5D17896A}" presName="level2Shape" presStyleLbl="node4" presStyleIdx="1" presStyleCnt="13" custScaleX="181196" custLinFactNeighborX="-12233" custLinFactNeighborY="-2178"/>
      <dgm:spPr/>
      <dgm:t>
        <a:bodyPr/>
        <a:lstStyle/>
        <a:p>
          <a:endParaRPr lang="zh-CN" altLang="en-US"/>
        </a:p>
      </dgm:t>
    </dgm:pt>
    <dgm:pt modelId="{7456B8B5-E953-493D-B50D-4881C70376F0}" type="pres">
      <dgm:prSet presAssocID="{8760B168-6E93-478D-996B-BBDA5D17896A}" presName="hierChild3" presStyleCnt="0"/>
      <dgm:spPr/>
    </dgm:pt>
    <dgm:pt modelId="{BBBDD549-0274-42CB-9A25-902EA324428B}" type="pres">
      <dgm:prSet presAssocID="{BF284A5A-20AA-4533-81E8-EAEDF4FD2BED}" presName="Name19" presStyleLbl="parChTrans1D4" presStyleIdx="2" presStyleCnt="13"/>
      <dgm:spPr/>
      <dgm:t>
        <a:bodyPr/>
        <a:lstStyle/>
        <a:p>
          <a:endParaRPr lang="zh-CN" altLang="en-US"/>
        </a:p>
      </dgm:t>
    </dgm:pt>
    <dgm:pt modelId="{66BE471D-C0FF-440F-989F-0460EBE9CF6A}" type="pres">
      <dgm:prSet presAssocID="{F9502E32-F47C-4F87-8728-F96908E35577}" presName="Name21" presStyleCnt="0"/>
      <dgm:spPr/>
    </dgm:pt>
    <dgm:pt modelId="{6D068C64-D585-4BBE-9BA7-4632E67BB134}" type="pres">
      <dgm:prSet presAssocID="{F9502E32-F47C-4F87-8728-F96908E35577}" presName="level2Shape" presStyleLbl="node4" presStyleIdx="2" presStyleCnt="13" custScaleX="181107" custLinFactNeighborX="-12278" custLinFactNeighborY="-9128"/>
      <dgm:spPr/>
      <dgm:t>
        <a:bodyPr/>
        <a:lstStyle/>
        <a:p>
          <a:endParaRPr lang="zh-CN" altLang="en-US"/>
        </a:p>
      </dgm:t>
    </dgm:pt>
    <dgm:pt modelId="{B48FCD2A-2D38-4285-B695-D3930263465C}" type="pres">
      <dgm:prSet presAssocID="{F9502E32-F47C-4F87-8728-F96908E35577}" presName="hierChild3" presStyleCnt="0"/>
      <dgm:spPr/>
    </dgm:pt>
    <dgm:pt modelId="{6988872B-641C-41B4-9D6B-924A3D746112}" type="pres">
      <dgm:prSet presAssocID="{8977A124-7C62-4431-9377-6B2938FA2171}" presName="Name19" presStyleLbl="parChTrans1D4" presStyleIdx="3" presStyleCnt="13"/>
      <dgm:spPr/>
      <dgm:t>
        <a:bodyPr/>
        <a:lstStyle/>
        <a:p>
          <a:endParaRPr lang="zh-CN" altLang="en-US"/>
        </a:p>
      </dgm:t>
    </dgm:pt>
    <dgm:pt modelId="{C30F34DB-4742-4589-8C0E-37FD6D401C5C}" type="pres">
      <dgm:prSet presAssocID="{88CB5494-82F8-412D-A198-772591822A2B}" presName="Name21" presStyleCnt="0"/>
      <dgm:spPr/>
    </dgm:pt>
    <dgm:pt modelId="{0B84D8AC-D42A-4ED7-8FC0-A02655E62DB9}" type="pres">
      <dgm:prSet presAssocID="{88CB5494-82F8-412D-A198-772591822A2B}" presName="level2Shape" presStyleLbl="node4" presStyleIdx="3" presStyleCnt="13" custScaleX="169716" custLinFactX="-71449" custLinFactNeighborX="-100000" custLinFactNeighborY="45483"/>
      <dgm:spPr/>
      <dgm:t>
        <a:bodyPr/>
        <a:lstStyle/>
        <a:p>
          <a:endParaRPr lang="zh-CN" altLang="en-US"/>
        </a:p>
      </dgm:t>
    </dgm:pt>
    <dgm:pt modelId="{0D82BCA8-A91B-47FF-9950-463CDE618525}" type="pres">
      <dgm:prSet presAssocID="{88CB5494-82F8-412D-A198-772591822A2B}" presName="hierChild3" presStyleCnt="0"/>
      <dgm:spPr/>
    </dgm:pt>
    <dgm:pt modelId="{8387AF4D-35B0-461C-86B9-AEBD3D8A4A54}" type="pres">
      <dgm:prSet presAssocID="{CC9231BC-558D-44F0-B7EA-628A867D2960}" presName="Name19" presStyleLbl="parChTrans1D4" presStyleIdx="4" presStyleCnt="13"/>
      <dgm:spPr/>
      <dgm:t>
        <a:bodyPr/>
        <a:lstStyle/>
        <a:p>
          <a:endParaRPr lang="zh-CN" altLang="en-US"/>
        </a:p>
      </dgm:t>
    </dgm:pt>
    <dgm:pt modelId="{D077A0BE-2218-43FF-A5A1-A55BFE2D21B7}" type="pres">
      <dgm:prSet presAssocID="{4D41DC04-5102-47F5-A67B-C888986A69AB}" presName="Name21" presStyleCnt="0"/>
      <dgm:spPr/>
    </dgm:pt>
    <dgm:pt modelId="{B3AE4D98-ECF3-43CE-9D7B-59239205A4A1}" type="pres">
      <dgm:prSet presAssocID="{4D41DC04-5102-47F5-A67B-C888986A69AB}" presName="level2Shape" presStyleLbl="node4" presStyleIdx="4" presStyleCnt="13" custScaleX="235562" custScaleY="97576" custLinFactNeighborX="71036" custLinFactNeighborY="23215"/>
      <dgm:spPr/>
      <dgm:t>
        <a:bodyPr/>
        <a:lstStyle/>
        <a:p>
          <a:endParaRPr lang="zh-CN" altLang="en-US"/>
        </a:p>
      </dgm:t>
    </dgm:pt>
    <dgm:pt modelId="{014F9577-596C-4F7F-822E-17131058CE82}" type="pres">
      <dgm:prSet presAssocID="{4D41DC04-5102-47F5-A67B-C888986A69AB}" presName="hierChild3" presStyleCnt="0"/>
      <dgm:spPr/>
    </dgm:pt>
    <dgm:pt modelId="{18054C5F-A2B2-45AF-BB6E-A80752A071A1}" type="pres">
      <dgm:prSet presAssocID="{B80C12E1-645B-417B-BA64-3006DE89CC6E}" presName="Name19" presStyleLbl="parChTrans1D4" presStyleIdx="5" presStyleCnt="13"/>
      <dgm:spPr/>
      <dgm:t>
        <a:bodyPr/>
        <a:lstStyle/>
        <a:p>
          <a:endParaRPr lang="zh-CN" altLang="en-US"/>
        </a:p>
      </dgm:t>
    </dgm:pt>
    <dgm:pt modelId="{DC143D0F-EC2C-4B03-BC85-940B41871455}" type="pres">
      <dgm:prSet presAssocID="{0DECE528-87D8-4A54-A9DD-81608304AC50}" presName="Name21" presStyleCnt="0"/>
      <dgm:spPr/>
    </dgm:pt>
    <dgm:pt modelId="{D684D820-33E1-49A2-81CD-96379320D5ED}" type="pres">
      <dgm:prSet presAssocID="{0DECE528-87D8-4A54-A9DD-81608304AC50}" presName="level2Shape" presStyleLbl="node4" presStyleIdx="5" presStyleCnt="13" custScaleX="207239"/>
      <dgm:spPr/>
      <dgm:t>
        <a:bodyPr/>
        <a:lstStyle/>
        <a:p>
          <a:endParaRPr lang="zh-CN" altLang="en-US"/>
        </a:p>
      </dgm:t>
    </dgm:pt>
    <dgm:pt modelId="{0B8D4FF0-B605-4E6A-BEE7-9580E298E608}" type="pres">
      <dgm:prSet presAssocID="{0DECE528-87D8-4A54-A9DD-81608304AC50}" presName="hierChild3" presStyleCnt="0"/>
      <dgm:spPr/>
    </dgm:pt>
    <dgm:pt modelId="{791DBBBE-2C76-47EC-B16A-D6DD964E5EA2}" type="pres">
      <dgm:prSet presAssocID="{31213536-92B8-442D-9C50-87C87218E182}" presName="Name19" presStyleLbl="parChTrans1D4" presStyleIdx="6" presStyleCnt="13"/>
      <dgm:spPr/>
      <dgm:t>
        <a:bodyPr/>
        <a:lstStyle/>
        <a:p>
          <a:endParaRPr lang="zh-CN" altLang="en-US"/>
        </a:p>
      </dgm:t>
    </dgm:pt>
    <dgm:pt modelId="{D65D3614-11FC-49B9-9230-5456CB658B1C}" type="pres">
      <dgm:prSet presAssocID="{75D211EC-E7C5-4E77-AA84-FD9A0C3CA87D}" presName="Name21" presStyleCnt="0"/>
      <dgm:spPr/>
    </dgm:pt>
    <dgm:pt modelId="{96BCFD2B-7292-45FD-BD84-D0E16CA63A5B}" type="pres">
      <dgm:prSet presAssocID="{75D211EC-E7C5-4E77-AA84-FD9A0C3CA87D}" presName="level2Shape" presStyleLbl="node4" presStyleIdx="6" presStyleCnt="13" custScaleX="217185"/>
      <dgm:spPr/>
      <dgm:t>
        <a:bodyPr/>
        <a:lstStyle/>
        <a:p>
          <a:endParaRPr lang="zh-CN" altLang="en-US"/>
        </a:p>
      </dgm:t>
    </dgm:pt>
    <dgm:pt modelId="{0BEB0417-FDDD-470E-8A69-327A414DF864}" type="pres">
      <dgm:prSet presAssocID="{75D211EC-E7C5-4E77-AA84-FD9A0C3CA87D}" presName="hierChild3" presStyleCnt="0"/>
      <dgm:spPr/>
    </dgm:pt>
    <dgm:pt modelId="{3A1F7A0F-D2A6-451A-8B39-73E51286A9FC}" type="pres">
      <dgm:prSet presAssocID="{EDBF8BBE-147F-4B7A-A305-762E0F2C1C4B}" presName="Name19" presStyleLbl="parChTrans1D4" presStyleIdx="7" presStyleCnt="13"/>
      <dgm:spPr/>
      <dgm:t>
        <a:bodyPr/>
        <a:lstStyle/>
        <a:p>
          <a:endParaRPr lang="zh-CN" altLang="en-US"/>
        </a:p>
      </dgm:t>
    </dgm:pt>
    <dgm:pt modelId="{76101E1A-3633-4133-AFB3-B48C3CACFC85}" type="pres">
      <dgm:prSet presAssocID="{0E86D5B3-28C5-4EF5-AC2C-E1FB76CBEE8C}" presName="Name21" presStyleCnt="0"/>
      <dgm:spPr/>
    </dgm:pt>
    <dgm:pt modelId="{F9E26580-C3AE-4EAD-AB76-9D524E5660EA}" type="pres">
      <dgm:prSet presAssocID="{0E86D5B3-28C5-4EF5-AC2C-E1FB76CBEE8C}" presName="level2Shape" presStyleLbl="node4" presStyleIdx="7" presStyleCnt="13" custScaleX="263229"/>
      <dgm:spPr/>
      <dgm:t>
        <a:bodyPr/>
        <a:lstStyle/>
        <a:p>
          <a:endParaRPr lang="zh-CN" altLang="en-US"/>
        </a:p>
      </dgm:t>
    </dgm:pt>
    <dgm:pt modelId="{1E2CBD99-50F6-45C4-A345-3C23405D462F}" type="pres">
      <dgm:prSet presAssocID="{0E86D5B3-28C5-4EF5-AC2C-E1FB76CBEE8C}" presName="hierChild3" presStyleCnt="0"/>
      <dgm:spPr/>
    </dgm:pt>
    <dgm:pt modelId="{DB9E0A52-8D49-46F5-85BD-6FE48FC86840}" type="pres">
      <dgm:prSet presAssocID="{09EBA299-F788-470B-B6C0-FD89EADCA2F7}" presName="Name19" presStyleLbl="parChTrans1D4" presStyleIdx="8" presStyleCnt="13"/>
      <dgm:spPr/>
      <dgm:t>
        <a:bodyPr/>
        <a:lstStyle/>
        <a:p>
          <a:endParaRPr lang="zh-CN" altLang="en-US"/>
        </a:p>
      </dgm:t>
    </dgm:pt>
    <dgm:pt modelId="{045762F0-82D5-443A-BA99-1B9687C0DB00}" type="pres">
      <dgm:prSet presAssocID="{6C55BC2D-A2C4-431E-894A-744C38081278}" presName="Name21" presStyleCnt="0"/>
      <dgm:spPr/>
    </dgm:pt>
    <dgm:pt modelId="{B0F41558-8150-474A-B540-D32B27115E64}" type="pres">
      <dgm:prSet presAssocID="{6C55BC2D-A2C4-431E-894A-744C38081278}" presName="level2Shape" presStyleLbl="node4" presStyleIdx="8" presStyleCnt="13" custScaleX="273156"/>
      <dgm:spPr/>
      <dgm:t>
        <a:bodyPr/>
        <a:lstStyle/>
        <a:p>
          <a:endParaRPr lang="zh-CN" altLang="en-US"/>
        </a:p>
      </dgm:t>
    </dgm:pt>
    <dgm:pt modelId="{50014A79-EE15-48DC-91A6-406F3411F922}" type="pres">
      <dgm:prSet presAssocID="{6C55BC2D-A2C4-431E-894A-744C38081278}" presName="hierChild3" presStyleCnt="0"/>
      <dgm:spPr/>
    </dgm:pt>
    <dgm:pt modelId="{F8C80B90-3D08-4C50-9814-2367C6501B41}" type="pres">
      <dgm:prSet presAssocID="{85CEC9E3-33F0-4333-AED5-D6277DDF7BD7}" presName="Name19" presStyleLbl="parChTrans1D4" presStyleIdx="9" presStyleCnt="13"/>
      <dgm:spPr/>
      <dgm:t>
        <a:bodyPr/>
        <a:lstStyle/>
        <a:p>
          <a:endParaRPr lang="zh-CN" altLang="en-US"/>
        </a:p>
      </dgm:t>
    </dgm:pt>
    <dgm:pt modelId="{BBAE9D08-23E3-4BE3-8000-16F8FB6BDBC5}" type="pres">
      <dgm:prSet presAssocID="{C35DEA28-0001-43F8-B286-5B7B3C639688}" presName="Name21" presStyleCnt="0"/>
      <dgm:spPr/>
    </dgm:pt>
    <dgm:pt modelId="{75ACCFBF-03AB-4DD6-8B15-8363324ACBBA}" type="pres">
      <dgm:prSet presAssocID="{C35DEA28-0001-43F8-B286-5B7B3C639688}" presName="level2Shape" presStyleLbl="node4" presStyleIdx="9" presStyleCnt="13" custScaleX="203340"/>
      <dgm:spPr/>
      <dgm:t>
        <a:bodyPr/>
        <a:lstStyle/>
        <a:p>
          <a:endParaRPr lang="zh-CN" altLang="en-US"/>
        </a:p>
      </dgm:t>
    </dgm:pt>
    <dgm:pt modelId="{A32FA2D1-FAC7-4FD4-841E-937F8851B5F8}" type="pres">
      <dgm:prSet presAssocID="{C35DEA28-0001-43F8-B286-5B7B3C639688}" presName="hierChild3" presStyleCnt="0"/>
      <dgm:spPr/>
    </dgm:pt>
    <dgm:pt modelId="{B0A3B2B9-7ABF-476A-BFB5-F3062B518B42}" type="pres">
      <dgm:prSet presAssocID="{989CE8F3-46A6-4C1C-BDF6-B86B71B3A25A}" presName="Name19" presStyleLbl="parChTrans1D3" presStyleIdx="1" presStyleCnt="2"/>
      <dgm:spPr/>
      <dgm:t>
        <a:bodyPr/>
        <a:lstStyle/>
        <a:p>
          <a:endParaRPr lang="zh-CN" altLang="en-US"/>
        </a:p>
      </dgm:t>
    </dgm:pt>
    <dgm:pt modelId="{CB0C4A3E-8EE4-437D-AB80-F25AC794303E}" type="pres">
      <dgm:prSet presAssocID="{7008EB7A-7DB3-46DD-9337-E7C21A06B44D}" presName="Name21" presStyleCnt="0"/>
      <dgm:spPr/>
    </dgm:pt>
    <dgm:pt modelId="{85F7EFF6-5C2B-436D-98DF-E73C0914B601}" type="pres">
      <dgm:prSet presAssocID="{7008EB7A-7DB3-46DD-9337-E7C21A06B44D}" presName="level2Shape" presStyleLbl="node3" presStyleIdx="1" presStyleCnt="2" custScaleX="177951" custLinFactNeighborX="97471"/>
      <dgm:spPr/>
      <dgm:t>
        <a:bodyPr/>
        <a:lstStyle/>
        <a:p>
          <a:endParaRPr lang="zh-CN" altLang="en-US"/>
        </a:p>
      </dgm:t>
    </dgm:pt>
    <dgm:pt modelId="{6766DF80-E462-42BF-9FA0-A2D7B1596CB1}" type="pres">
      <dgm:prSet presAssocID="{7008EB7A-7DB3-46DD-9337-E7C21A06B44D}" presName="hierChild3" presStyleCnt="0"/>
      <dgm:spPr/>
    </dgm:pt>
    <dgm:pt modelId="{E9683478-108E-4591-908E-7A288FC3BF04}" type="pres">
      <dgm:prSet presAssocID="{30BF880A-D93A-43FC-9400-265A3DF0977B}" presName="Name19" presStyleLbl="parChTrans1D4" presStyleIdx="10" presStyleCnt="13"/>
      <dgm:spPr/>
      <dgm:t>
        <a:bodyPr/>
        <a:lstStyle/>
        <a:p>
          <a:endParaRPr lang="zh-CN" altLang="en-US"/>
        </a:p>
      </dgm:t>
    </dgm:pt>
    <dgm:pt modelId="{0F5818AE-8CB5-4EDB-891D-309D362F50A6}" type="pres">
      <dgm:prSet presAssocID="{E9F75D30-FF25-413F-956B-14732B2F9912}" presName="Name21" presStyleCnt="0"/>
      <dgm:spPr/>
    </dgm:pt>
    <dgm:pt modelId="{09E5C596-F52E-4E9E-A295-E02C644C5A55}" type="pres">
      <dgm:prSet presAssocID="{E9F75D30-FF25-413F-956B-14732B2F9912}" presName="level2Shape" presStyleLbl="node4" presStyleIdx="10" presStyleCnt="13" custScaleX="256630" custLinFactNeighborX="98183" custLinFactNeighborY="-4300"/>
      <dgm:spPr/>
      <dgm:t>
        <a:bodyPr/>
        <a:lstStyle/>
        <a:p>
          <a:endParaRPr lang="zh-CN" altLang="en-US"/>
        </a:p>
      </dgm:t>
    </dgm:pt>
    <dgm:pt modelId="{B0763AE4-9870-4C81-BD5D-12D7456B653C}" type="pres">
      <dgm:prSet presAssocID="{E9F75D30-FF25-413F-956B-14732B2F9912}" presName="hierChild3" presStyleCnt="0"/>
      <dgm:spPr/>
    </dgm:pt>
    <dgm:pt modelId="{A27CA8D3-4793-44C2-838D-84D7832C585C}" type="pres">
      <dgm:prSet presAssocID="{F1C041A3-09FA-49EA-8063-AB50B7B915CF}" presName="Name19" presStyleLbl="parChTrans1D4" presStyleIdx="11" presStyleCnt="13"/>
      <dgm:spPr/>
      <dgm:t>
        <a:bodyPr/>
        <a:lstStyle/>
        <a:p>
          <a:endParaRPr lang="zh-CN" altLang="en-US"/>
        </a:p>
      </dgm:t>
    </dgm:pt>
    <dgm:pt modelId="{AAA48A52-E173-4B83-B3E2-6E5E2176BBB1}" type="pres">
      <dgm:prSet presAssocID="{1F8DFF7C-89A6-448B-9DDA-133B7A113984}" presName="Name21" presStyleCnt="0"/>
      <dgm:spPr/>
    </dgm:pt>
    <dgm:pt modelId="{EF03B053-E6AA-4063-BC30-59343C908012}" type="pres">
      <dgm:prSet presAssocID="{1F8DFF7C-89A6-448B-9DDA-133B7A113984}" presName="level2Shape" presStyleLbl="node4" presStyleIdx="11" presStyleCnt="13" custScaleX="269174" custLinFactNeighborX="26673"/>
      <dgm:spPr/>
      <dgm:t>
        <a:bodyPr/>
        <a:lstStyle/>
        <a:p>
          <a:endParaRPr lang="zh-CN" altLang="en-US"/>
        </a:p>
      </dgm:t>
    </dgm:pt>
    <dgm:pt modelId="{9CDEA219-374C-4B3A-961A-574E86C31EC1}" type="pres">
      <dgm:prSet presAssocID="{1F8DFF7C-89A6-448B-9DDA-133B7A113984}" presName="hierChild3" presStyleCnt="0"/>
      <dgm:spPr/>
    </dgm:pt>
    <dgm:pt modelId="{820A19BA-3FBC-434B-9FEC-9AA50710B4D8}" type="pres">
      <dgm:prSet presAssocID="{19DA9246-7B72-4CD7-A9A6-EA334DCEC959}" presName="Name19" presStyleLbl="parChTrans1D4" presStyleIdx="12" presStyleCnt="13"/>
      <dgm:spPr/>
      <dgm:t>
        <a:bodyPr/>
        <a:lstStyle/>
        <a:p>
          <a:endParaRPr lang="zh-CN" altLang="en-US"/>
        </a:p>
      </dgm:t>
    </dgm:pt>
    <dgm:pt modelId="{A186A18F-9A1B-4CCA-8DEF-596D4D983285}" type="pres">
      <dgm:prSet presAssocID="{04FDAFCC-C510-42B3-93D0-7A4F2D855766}" presName="Name21" presStyleCnt="0"/>
      <dgm:spPr/>
    </dgm:pt>
    <dgm:pt modelId="{EC73DA7A-10BE-41B1-BEAC-5FCE5FD6353B}" type="pres">
      <dgm:prSet presAssocID="{04FDAFCC-C510-42B3-93D0-7A4F2D855766}" presName="level2Shape" presStyleLbl="node4" presStyleIdx="12" presStyleCnt="13" custScaleX="243680" custLinFactNeighborX="71765" custLinFactNeighborY="-2446"/>
      <dgm:spPr/>
      <dgm:t>
        <a:bodyPr/>
        <a:lstStyle/>
        <a:p>
          <a:endParaRPr lang="zh-CN" altLang="en-US"/>
        </a:p>
      </dgm:t>
    </dgm:pt>
    <dgm:pt modelId="{12ABB7AA-94F8-4C44-A570-24AA5B8D45F8}" type="pres">
      <dgm:prSet presAssocID="{04FDAFCC-C510-42B3-93D0-7A4F2D855766}" presName="hierChild3" presStyleCnt="0"/>
      <dgm:spPr/>
    </dgm:pt>
    <dgm:pt modelId="{EC0CB878-2B4E-4E03-BBD5-6D9E358D8F6C}" type="pres">
      <dgm:prSet presAssocID="{5BB25F44-0A4C-4CA8-84CF-3871446E2C1B}" presName="Name19" presStyleLbl="parChTrans1D2" presStyleIdx="1" presStyleCnt="2"/>
      <dgm:spPr/>
      <dgm:t>
        <a:bodyPr/>
        <a:lstStyle/>
        <a:p>
          <a:endParaRPr lang="zh-CN" altLang="en-US"/>
        </a:p>
      </dgm:t>
    </dgm:pt>
    <dgm:pt modelId="{91C46A99-65FD-49C8-9D57-E70EEB41C6A8}" type="pres">
      <dgm:prSet presAssocID="{79070622-58CA-49B4-A205-96CE3C3DD619}" presName="Name21" presStyleCnt="0"/>
      <dgm:spPr/>
    </dgm:pt>
    <dgm:pt modelId="{20000C6F-823C-45D9-8C19-DD1E513623C9}" type="pres">
      <dgm:prSet presAssocID="{79070622-58CA-49B4-A205-96CE3C3DD619}" presName="level2Shape" presStyleLbl="node2" presStyleIdx="1" presStyleCnt="2" custScaleX="202486" custLinFactX="172788" custLinFactNeighborX="200000"/>
      <dgm:spPr/>
      <dgm:t>
        <a:bodyPr/>
        <a:lstStyle/>
        <a:p>
          <a:endParaRPr lang="zh-CN" altLang="en-US"/>
        </a:p>
      </dgm:t>
    </dgm:pt>
    <dgm:pt modelId="{AE5CEE9E-40AD-4E64-8202-452F1744CFD6}" type="pres">
      <dgm:prSet presAssocID="{79070622-58CA-49B4-A205-96CE3C3DD619}" presName="hierChild3" presStyleCnt="0"/>
      <dgm:spPr/>
    </dgm:pt>
    <dgm:pt modelId="{429967A5-EEE2-47FC-8DBB-FAF4CE5FA08F}" type="pres">
      <dgm:prSet presAssocID="{7D5C2486-57A4-463D-A971-C394C63FD916}" presName="bgShapesFlow" presStyleCnt="0"/>
      <dgm:spPr/>
    </dgm:pt>
  </dgm:ptLst>
  <dgm:cxnLst>
    <dgm:cxn modelId="{CB292A25-8823-4C88-ACE7-34CC90E39B2D}" type="presOf" srcId="{89862DD3-3225-4411-9BC2-59109A5B5E51}" destId="{2E76CEE7-78BA-4A06-AB92-1351ECD24E98}" srcOrd="0" destOrd="0" presId="urn:microsoft.com/office/officeart/2005/8/layout/hierarchy6"/>
    <dgm:cxn modelId="{F08800D0-E488-4C32-AF28-D6F2A22EC43C}" type="presOf" srcId="{7D5C2486-57A4-463D-A971-C394C63FD916}" destId="{2FCE3EA2-FC1B-4B21-8BAE-5883671AD4CA}" srcOrd="0" destOrd="0" presId="urn:microsoft.com/office/officeart/2005/8/layout/hierarchy6"/>
    <dgm:cxn modelId="{10EDD79B-416A-4E95-85B5-6D9474759455}" srcId="{0DECE528-87D8-4A54-A9DD-81608304AC50}" destId="{75D211EC-E7C5-4E77-AA84-FD9A0C3CA87D}" srcOrd="0" destOrd="0" parTransId="{31213536-92B8-442D-9C50-87C87218E182}" sibTransId="{0609168A-C266-4B7C-BBA9-24E9533E34BB}"/>
    <dgm:cxn modelId="{6FB3C2B2-BDA2-477F-9FCD-5444655EC5A8}" type="presOf" srcId="{31213536-92B8-442D-9C50-87C87218E182}" destId="{791DBBBE-2C76-47EC-B16A-D6DD964E5EA2}" srcOrd="0" destOrd="0" presId="urn:microsoft.com/office/officeart/2005/8/layout/hierarchy6"/>
    <dgm:cxn modelId="{FECFEDEA-FA36-4228-A730-045BFC484F21}" type="presOf" srcId="{1F8DFF7C-89A6-448B-9DDA-133B7A113984}" destId="{EF03B053-E6AA-4063-BC30-59343C908012}" srcOrd="0" destOrd="0" presId="urn:microsoft.com/office/officeart/2005/8/layout/hierarchy6"/>
    <dgm:cxn modelId="{D60D91F7-9C99-4E44-8F33-32E675F5DD53}" type="presOf" srcId="{4D41DC04-5102-47F5-A67B-C888986A69AB}" destId="{B3AE4D98-ECF3-43CE-9D7B-59239205A4A1}" srcOrd="0" destOrd="0" presId="urn:microsoft.com/office/officeart/2005/8/layout/hierarchy6"/>
    <dgm:cxn modelId="{B358F797-EF8E-48C2-BBB8-152DBF9FFBC2}" srcId="{7D5C2486-57A4-463D-A971-C394C63FD916}" destId="{2DE74848-8F98-45D9-A1DB-E3C33F26E334}" srcOrd="0" destOrd="0" parTransId="{0A6736F2-E53E-4438-B881-377CDBD5CA3E}" sibTransId="{0CF88152-D439-4D7C-B762-920B7D430A97}"/>
    <dgm:cxn modelId="{EC180835-40AE-4ABC-AFFC-6F6171FF190A}" type="presOf" srcId="{C35DEA28-0001-43F8-B286-5B7B3C639688}" destId="{75ACCFBF-03AB-4DD6-8B15-8363324ACBBA}" srcOrd="0" destOrd="0" presId="urn:microsoft.com/office/officeart/2005/8/layout/hierarchy6"/>
    <dgm:cxn modelId="{FB4214FA-2B0D-4F9A-AD26-DAF96C4BB9B5}" type="presOf" srcId="{6C55BC2D-A2C4-431E-894A-744C38081278}" destId="{B0F41558-8150-474A-B540-D32B27115E64}" srcOrd="0" destOrd="0" presId="urn:microsoft.com/office/officeart/2005/8/layout/hierarchy6"/>
    <dgm:cxn modelId="{7B38A981-D18A-474F-91F0-26D16FCEA4D4}" type="presOf" srcId="{85CEC9E3-33F0-4333-AED5-D6277DDF7BD7}" destId="{F8C80B90-3D08-4C50-9814-2367C6501B41}" srcOrd="0" destOrd="0" presId="urn:microsoft.com/office/officeart/2005/8/layout/hierarchy6"/>
    <dgm:cxn modelId="{4F146EEE-5C44-4306-BE04-6BC031205C4E}" srcId="{A8D09AF0-0C79-4C15-AE10-F5D7DEA63610}" destId="{0DECE528-87D8-4A54-A9DD-81608304AC50}" srcOrd="1" destOrd="0" parTransId="{B80C12E1-645B-417B-BA64-3006DE89CC6E}" sibTransId="{F05B6B2F-7983-4E75-8152-6DFCBC232BE2}"/>
    <dgm:cxn modelId="{18A44639-7A4F-42C9-A66E-9D0935E0DB50}" type="presOf" srcId="{7008EB7A-7DB3-46DD-9337-E7C21A06B44D}" destId="{85F7EFF6-5C2B-436D-98DF-E73C0914B601}" srcOrd="0" destOrd="0" presId="urn:microsoft.com/office/officeart/2005/8/layout/hierarchy6"/>
    <dgm:cxn modelId="{916AC25A-5F0C-4BE1-9CB9-D037F5FCB80C}" type="presOf" srcId="{2DE74848-8F98-45D9-A1DB-E3C33F26E334}" destId="{57CD93C1-66FE-413F-AEE1-7D09A8800F0C}" srcOrd="0" destOrd="0" presId="urn:microsoft.com/office/officeart/2005/8/layout/hierarchy6"/>
    <dgm:cxn modelId="{456534F0-DFD1-45EA-BFC6-E5F8F298349A}" type="presOf" srcId="{09EBA299-F788-470B-B6C0-FD89EADCA2F7}" destId="{DB9E0A52-8D49-46F5-85BD-6FE48FC86840}" srcOrd="0" destOrd="0" presId="urn:microsoft.com/office/officeart/2005/8/layout/hierarchy6"/>
    <dgm:cxn modelId="{120E1AA5-9783-43C6-9D12-3FDFBA9E390B}" type="presOf" srcId="{ADFE2520-BD1C-439F-B6E8-F610AA36470A}" destId="{E08B68EC-C669-4DB2-80C2-8C08D5D40E62}" srcOrd="0" destOrd="0" presId="urn:microsoft.com/office/officeart/2005/8/layout/hierarchy6"/>
    <dgm:cxn modelId="{D2F4A664-C0A5-468E-8E49-055DCD23DAF5}" type="presOf" srcId="{B80C12E1-645B-417B-BA64-3006DE89CC6E}" destId="{18054C5F-A2B2-45AF-BB6E-A80752A071A1}" srcOrd="0" destOrd="0" presId="urn:microsoft.com/office/officeart/2005/8/layout/hierarchy6"/>
    <dgm:cxn modelId="{5E071FD7-A837-410E-8E1E-992C6FED38C4}" srcId="{E9F75D30-FF25-413F-956B-14732B2F9912}" destId="{1F8DFF7C-89A6-448B-9DDA-133B7A113984}" srcOrd="0" destOrd="0" parTransId="{F1C041A3-09FA-49EA-8063-AB50B7B915CF}" sibTransId="{197D96F9-27FF-410B-8D6D-AAB773B5F7EC}"/>
    <dgm:cxn modelId="{41FB5A74-0710-4B34-A8D2-A578F9E77CFC}" type="presOf" srcId="{5BB25F44-0A4C-4CA8-84CF-3871446E2C1B}" destId="{EC0CB878-2B4E-4E03-BBD5-6D9E358D8F6C}" srcOrd="0" destOrd="0" presId="urn:microsoft.com/office/officeart/2005/8/layout/hierarchy6"/>
    <dgm:cxn modelId="{201B1E04-2618-474E-BC38-E6F3A798BFAF}" type="presOf" srcId="{EDBF8BBE-147F-4B7A-A305-762E0F2C1C4B}" destId="{3A1F7A0F-D2A6-451A-8B39-73E51286A9FC}" srcOrd="0" destOrd="0" presId="urn:microsoft.com/office/officeart/2005/8/layout/hierarchy6"/>
    <dgm:cxn modelId="{98E2A292-5365-4F04-9AD0-E4C61D831E31}" srcId="{8760B168-6E93-478D-996B-BBDA5D17896A}" destId="{F9502E32-F47C-4F87-8728-F96908E35577}" srcOrd="0" destOrd="0" parTransId="{BF284A5A-20AA-4533-81E8-EAEDF4FD2BED}" sibTransId="{A1746508-7AA0-4C8A-9C85-3457E0987BF8}"/>
    <dgm:cxn modelId="{0D7D81D0-E3D8-4053-8A38-9748E16201FB}" type="presOf" srcId="{0DECE528-87D8-4A54-A9DD-81608304AC50}" destId="{D684D820-33E1-49A2-81CD-96379320D5ED}" srcOrd="0" destOrd="0" presId="urn:microsoft.com/office/officeart/2005/8/layout/hierarchy6"/>
    <dgm:cxn modelId="{A5FA4191-240B-44B5-924A-293AA9AA4FBB}" srcId="{2DE74848-8F98-45D9-A1DB-E3C33F26E334}" destId="{79070622-58CA-49B4-A205-96CE3C3DD619}" srcOrd="1" destOrd="0" parTransId="{5BB25F44-0A4C-4CA8-84CF-3871446E2C1B}" sibTransId="{A05484BC-1EE5-4010-834E-55285B2EE2CC}"/>
    <dgm:cxn modelId="{9A39FCFC-651A-41D3-8DA9-63ACBF78F352}" srcId="{75D211EC-E7C5-4E77-AA84-FD9A0C3CA87D}" destId="{6C55BC2D-A2C4-431E-894A-744C38081278}" srcOrd="1" destOrd="0" parTransId="{09EBA299-F788-470B-B6C0-FD89EADCA2F7}" sibTransId="{0227221B-C0B4-4196-B83E-7E2BBEBC7F49}"/>
    <dgm:cxn modelId="{CA469499-2EE3-4470-9241-D8D03D3E51E6}" type="presOf" srcId="{651441F7-C359-476D-96D8-583AD1F8C5BB}" destId="{63A7B74B-99FF-48ED-A5E1-8F8530500A23}" srcOrd="0" destOrd="0" presId="urn:microsoft.com/office/officeart/2005/8/layout/hierarchy6"/>
    <dgm:cxn modelId="{7BFDD5B3-8BE6-4D00-BFA6-6DD78925C05B}" type="presOf" srcId="{989CE8F3-46A6-4C1C-BDF6-B86B71B3A25A}" destId="{B0A3B2B9-7ABF-476A-BFB5-F3062B518B42}" srcOrd="0" destOrd="0" presId="urn:microsoft.com/office/officeart/2005/8/layout/hierarchy6"/>
    <dgm:cxn modelId="{9EE0B255-30A2-4E44-81DD-DD19F7351E59}" srcId="{75D211EC-E7C5-4E77-AA84-FD9A0C3CA87D}" destId="{C35DEA28-0001-43F8-B286-5B7B3C639688}" srcOrd="2" destOrd="0" parTransId="{85CEC9E3-33F0-4333-AED5-D6277DDF7BD7}" sibTransId="{9B73ECF5-F6BC-4592-8DDD-B82D7F62300C}"/>
    <dgm:cxn modelId="{B4EF4DB3-8207-449A-8F7D-B2D0B1739C3F}" srcId="{8149906A-C196-4F7D-91AA-AFEF191E4308}" destId="{7008EB7A-7DB3-46DD-9337-E7C21A06B44D}" srcOrd="1" destOrd="0" parTransId="{989CE8F3-46A6-4C1C-BDF6-B86B71B3A25A}" sibTransId="{7FFE4C18-EB88-4AA2-983E-5B9AD7CDDFFE}"/>
    <dgm:cxn modelId="{F9E1BE5D-F989-4AF7-A24E-DA785870E329}" type="presOf" srcId="{8149906A-C196-4F7D-91AA-AFEF191E4308}" destId="{03BEB4C3-704A-4762-97E9-68A1A102FAC2}" srcOrd="0" destOrd="0" presId="urn:microsoft.com/office/officeart/2005/8/layout/hierarchy6"/>
    <dgm:cxn modelId="{796AF3D9-A5D5-4374-A226-621E868C9CBB}" srcId="{8149906A-C196-4F7D-91AA-AFEF191E4308}" destId="{A8D09AF0-0C79-4C15-AE10-F5D7DEA63610}" srcOrd="0" destOrd="0" parTransId="{95D9C6A2-9940-46F4-86E4-71526B286B79}" sibTransId="{1DAB7CBE-3DF0-40FA-9391-F2B86FE5B389}"/>
    <dgm:cxn modelId="{1BE79616-4C91-43E7-A213-EE5DFD2F0B51}" type="presOf" srcId="{88CB5494-82F8-412D-A198-772591822A2B}" destId="{0B84D8AC-D42A-4ED7-8FC0-A02655E62DB9}" srcOrd="0" destOrd="0" presId="urn:microsoft.com/office/officeart/2005/8/layout/hierarchy6"/>
    <dgm:cxn modelId="{8F89860D-723B-4C5F-AF90-22D56A10460F}" type="presOf" srcId="{F1C041A3-09FA-49EA-8063-AB50B7B915CF}" destId="{A27CA8D3-4793-44C2-838D-84D7832C585C}" srcOrd="0" destOrd="0" presId="urn:microsoft.com/office/officeart/2005/8/layout/hierarchy6"/>
    <dgm:cxn modelId="{3A065E1B-A89C-47AE-9158-7B970BB466E7}" type="presOf" srcId="{CC9231BC-558D-44F0-B7EA-628A867D2960}" destId="{8387AF4D-35B0-461C-86B9-AEBD3D8A4A54}" srcOrd="0" destOrd="0" presId="urn:microsoft.com/office/officeart/2005/8/layout/hierarchy6"/>
    <dgm:cxn modelId="{F35C216D-CF96-42E4-A9BA-036CD9F43ABF}" srcId="{2DE74848-8F98-45D9-A1DB-E3C33F26E334}" destId="{8149906A-C196-4F7D-91AA-AFEF191E4308}" srcOrd="0" destOrd="0" parTransId="{A54B356A-52E8-4618-8C92-170F90610A2B}" sibTransId="{967713B5-E947-48F5-8889-2767B0A945ED}"/>
    <dgm:cxn modelId="{1FF367AD-F3CD-4100-8864-93D2AC47FD58}" type="presOf" srcId="{75D211EC-E7C5-4E77-AA84-FD9A0C3CA87D}" destId="{96BCFD2B-7292-45FD-BD84-D0E16CA63A5B}" srcOrd="0" destOrd="0" presId="urn:microsoft.com/office/officeart/2005/8/layout/hierarchy6"/>
    <dgm:cxn modelId="{3ED425B6-7793-4B68-A24F-EA973B388855}" srcId="{F9502E32-F47C-4F87-8728-F96908E35577}" destId="{88CB5494-82F8-412D-A198-772591822A2B}" srcOrd="0" destOrd="0" parTransId="{8977A124-7C62-4431-9377-6B2938FA2171}" sibTransId="{50B49E7C-2B69-462F-A60E-CE1B62CB2035}"/>
    <dgm:cxn modelId="{111AC54F-D908-4AAB-B249-7AE81E039587}" type="presOf" srcId="{F9502E32-F47C-4F87-8728-F96908E35577}" destId="{6D068C64-D585-4BBE-9BA7-4632E67BB134}" srcOrd="0" destOrd="0" presId="urn:microsoft.com/office/officeart/2005/8/layout/hierarchy6"/>
    <dgm:cxn modelId="{F4699CBF-3146-4FA1-98FB-7C02FC21B2AE}" type="presOf" srcId="{A8D09AF0-0C79-4C15-AE10-F5D7DEA63610}" destId="{A9B53249-FBEF-4EC7-809F-EB87CE83D286}" srcOrd="0" destOrd="0" presId="urn:microsoft.com/office/officeart/2005/8/layout/hierarchy6"/>
    <dgm:cxn modelId="{38A56D9B-000D-40DC-AA91-B689984EBF29}" srcId="{F9502E32-F47C-4F87-8728-F96908E35577}" destId="{4D41DC04-5102-47F5-A67B-C888986A69AB}" srcOrd="1" destOrd="0" parTransId="{CC9231BC-558D-44F0-B7EA-628A867D2960}" sibTransId="{E84AD137-071C-4886-9542-2FBA494A86CB}"/>
    <dgm:cxn modelId="{D797E269-FF9C-460F-95E7-2B6B311AD1D9}" type="presOf" srcId="{E9F75D30-FF25-413F-956B-14732B2F9912}" destId="{09E5C596-F52E-4E9E-A295-E02C644C5A55}" srcOrd="0" destOrd="0" presId="urn:microsoft.com/office/officeart/2005/8/layout/hierarchy6"/>
    <dgm:cxn modelId="{8988CCC6-86B5-422E-8CCC-CA737EA7F228}" type="presOf" srcId="{8760B168-6E93-478D-996B-BBDA5D17896A}" destId="{7A75A927-2F37-482B-85D2-10A155FCC91D}" srcOrd="0" destOrd="0" presId="urn:microsoft.com/office/officeart/2005/8/layout/hierarchy6"/>
    <dgm:cxn modelId="{79CE3F4D-C202-4BF6-B244-2AE2A3C490D3}" type="presOf" srcId="{95D9C6A2-9940-46F4-86E4-71526B286B79}" destId="{9A51C0D7-41D4-4968-A646-2E28E55760FD}" srcOrd="0" destOrd="0" presId="urn:microsoft.com/office/officeart/2005/8/layout/hierarchy6"/>
    <dgm:cxn modelId="{1ED8D556-51FC-4BA8-900C-41A2B66CD7BF}" type="presOf" srcId="{79070622-58CA-49B4-A205-96CE3C3DD619}" destId="{20000C6F-823C-45D9-8C19-DD1E513623C9}" srcOrd="0" destOrd="0" presId="urn:microsoft.com/office/officeart/2005/8/layout/hierarchy6"/>
    <dgm:cxn modelId="{B08C73B5-DF85-4FBE-8F08-AD66F7AC166E}" srcId="{75D211EC-E7C5-4E77-AA84-FD9A0C3CA87D}" destId="{0E86D5B3-28C5-4EF5-AC2C-E1FB76CBEE8C}" srcOrd="0" destOrd="0" parTransId="{EDBF8BBE-147F-4B7A-A305-762E0F2C1C4B}" sibTransId="{C14ED1C3-D5A0-48BD-8A37-F27ADF0F2C09}"/>
    <dgm:cxn modelId="{43E8E450-F4EA-4727-B58F-02E85266BE05}" srcId="{E9F75D30-FF25-413F-956B-14732B2F9912}" destId="{04FDAFCC-C510-42B3-93D0-7A4F2D855766}" srcOrd="1" destOrd="0" parTransId="{19DA9246-7B72-4CD7-A9A6-EA334DCEC959}" sibTransId="{379DE522-8221-417D-806E-A3FEC6EC36B6}"/>
    <dgm:cxn modelId="{D0DA2991-25C3-4B33-824F-36E2C15B8E63}" type="presOf" srcId="{8977A124-7C62-4431-9377-6B2938FA2171}" destId="{6988872B-641C-41B4-9D6B-924A3D746112}" srcOrd="0" destOrd="0" presId="urn:microsoft.com/office/officeart/2005/8/layout/hierarchy6"/>
    <dgm:cxn modelId="{0F54848E-A2D5-4EED-8E86-12315693386B}" type="presOf" srcId="{04FDAFCC-C510-42B3-93D0-7A4F2D855766}" destId="{EC73DA7A-10BE-41B1-BEAC-5FCE5FD6353B}" srcOrd="0" destOrd="0" presId="urn:microsoft.com/office/officeart/2005/8/layout/hierarchy6"/>
    <dgm:cxn modelId="{14C8A3D5-8EBF-4248-8A94-E0651577A078}" srcId="{7008EB7A-7DB3-46DD-9337-E7C21A06B44D}" destId="{E9F75D30-FF25-413F-956B-14732B2F9912}" srcOrd="0" destOrd="0" parTransId="{30BF880A-D93A-43FC-9400-265A3DF0977B}" sibTransId="{D4A11D19-921A-4E06-BF72-0B4C80519EAE}"/>
    <dgm:cxn modelId="{3BCA78EA-A27E-4DBF-A50B-019CCBB52856}" type="presOf" srcId="{19DA9246-7B72-4CD7-A9A6-EA334DCEC959}" destId="{820A19BA-3FBC-434B-9FEC-9AA50710B4D8}" srcOrd="0" destOrd="0" presId="urn:microsoft.com/office/officeart/2005/8/layout/hierarchy6"/>
    <dgm:cxn modelId="{6FA07F68-095C-4CA8-ACCF-1DD0AB4C9B6E}" type="presOf" srcId="{BF284A5A-20AA-4533-81E8-EAEDF4FD2BED}" destId="{BBBDD549-0274-42CB-9A25-902EA324428B}" srcOrd="0" destOrd="0" presId="urn:microsoft.com/office/officeart/2005/8/layout/hierarchy6"/>
    <dgm:cxn modelId="{8B2E5431-DF4E-4C75-8186-7F3E20EA11DA}" type="presOf" srcId="{30BF880A-D93A-43FC-9400-265A3DF0977B}" destId="{E9683478-108E-4591-908E-7A288FC3BF04}" srcOrd="0" destOrd="0" presId="urn:microsoft.com/office/officeart/2005/8/layout/hierarchy6"/>
    <dgm:cxn modelId="{FE98526C-3B67-4D6D-825B-9A5BC1EBC16A}" srcId="{A8D09AF0-0C79-4C15-AE10-F5D7DEA63610}" destId="{ADFE2520-BD1C-439F-B6E8-F610AA36470A}" srcOrd="0" destOrd="0" parTransId="{651441F7-C359-476D-96D8-583AD1F8C5BB}" sibTransId="{62BBAC46-F85C-4190-BA12-4CDAC9A4D1A4}"/>
    <dgm:cxn modelId="{43A385C0-022D-4F8A-B905-428903C933BB}" type="presOf" srcId="{0E86D5B3-28C5-4EF5-AC2C-E1FB76CBEE8C}" destId="{F9E26580-C3AE-4EAD-AB76-9D524E5660EA}" srcOrd="0" destOrd="0" presId="urn:microsoft.com/office/officeart/2005/8/layout/hierarchy6"/>
    <dgm:cxn modelId="{A61B9E95-91F5-46AC-83B4-4472A584678D}" srcId="{ADFE2520-BD1C-439F-B6E8-F610AA36470A}" destId="{8760B168-6E93-478D-996B-BBDA5D17896A}" srcOrd="0" destOrd="0" parTransId="{89862DD3-3225-4411-9BC2-59109A5B5E51}" sibTransId="{2715DA5B-241A-4FE5-AB78-7E527106AD4B}"/>
    <dgm:cxn modelId="{6BCD9CAA-25B1-4CCE-943C-98B59B16B6A0}" type="presOf" srcId="{A54B356A-52E8-4618-8C92-170F90610A2B}" destId="{D05C0007-E496-4EDD-8FB3-A6646F24D489}" srcOrd="0" destOrd="0" presId="urn:microsoft.com/office/officeart/2005/8/layout/hierarchy6"/>
    <dgm:cxn modelId="{DD2D05E4-6474-463A-B1A3-748B251055FC}" type="presParOf" srcId="{2FCE3EA2-FC1B-4B21-8BAE-5883671AD4CA}" destId="{7405EC1D-008E-409A-BFD3-7E060BB66183}" srcOrd="0" destOrd="0" presId="urn:microsoft.com/office/officeart/2005/8/layout/hierarchy6"/>
    <dgm:cxn modelId="{20420FBD-27AF-4717-9D4A-EB9A25F3B3AD}" type="presParOf" srcId="{7405EC1D-008E-409A-BFD3-7E060BB66183}" destId="{DF6EFB0D-3999-428C-91EA-75EDB72F3558}" srcOrd="0" destOrd="0" presId="urn:microsoft.com/office/officeart/2005/8/layout/hierarchy6"/>
    <dgm:cxn modelId="{21C03330-C94D-4DFD-B760-B0F84BB4AD2C}" type="presParOf" srcId="{DF6EFB0D-3999-428C-91EA-75EDB72F3558}" destId="{8F44A877-A9B4-415A-AFA2-0672B9C994C8}" srcOrd="0" destOrd="0" presId="urn:microsoft.com/office/officeart/2005/8/layout/hierarchy6"/>
    <dgm:cxn modelId="{5F735D2A-D7C7-4210-B8E5-58BC49C4A1EF}" type="presParOf" srcId="{8F44A877-A9B4-415A-AFA2-0672B9C994C8}" destId="{57CD93C1-66FE-413F-AEE1-7D09A8800F0C}" srcOrd="0" destOrd="0" presId="urn:microsoft.com/office/officeart/2005/8/layout/hierarchy6"/>
    <dgm:cxn modelId="{C744CF79-65D2-432F-B089-A66061A50B98}" type="presParOf" srcId="{8F44A877-A9B4-415A-AFA2-0672B9C994C8}" destId="{D0469CAB-B809-4511-B906-E83DB0967A3D}" srcOrd="1" destOrd="0" presId="urn:microsoft.com/office/officeart/2005/8/layout/hierarchy6"/>
    <dgm:cxn modelId="{3A49ED78-8251-4D79-8F72-6E53615A125F}" type="presParOf" srcId="{D0469CAB-B809-4511-B906-E83DB0967A3D}" destId="{D05C0007-E496-4EDD-8FB3-A6646F24D489}" srcOrd="0" destOrd="0" presId="urn:microsoft.com/office/officeart/2005/8/layout/hierarchy6"/>
    <dgm:cxn modelId="{D11D5009-5D0F-4F48-B7AB-507420FCF17F}" type="presParOf" srcId="{D0469CAB-B809-4511-B906-E83DB0967A3D}" destId="{5692B5E2-22C2-4009-9464-7A88BE1C1EB1}" srcOrd="1" destOrd="0" presId="urn:microsoft.com/office/officeart/2005/8/layout/hierarchy6"/>
    <dgm:cxn modelId="{BDE9787C-DFA2-4E87-BC4D-7D4290D9837E}" type="presParOf" srcId="{5692B5E2-22C2-4009-9464-7A88BE1C1EB1}" destId="{03BEB4C3-704A-4762-97E9-68A1A102FAC2}" srcOrd="0" destOrd="0" presId="urn:microsoft.com/office/officeart/2005/8/layout/hierarchy6"/>
    <dgm:cxn modelId="{85064900-D118-48AB-8600-E096D30843F8}" type="presParOf" srcId="{5692B5E2-22C2-4009-9464-7A88BE1C1EB1}" destId="{2679CE63-4AF9-4A5D-BF99-D278BD40ECBA}" srcOrd="1" destOrd="0" presId="urn:microsoft.com/office/officeart/2005/8/layout/hierarchy6"/>
    <dgm:cxn modelId="{C36E059D-3F77-4F53-9F91-29A9E841650E}" type="presParOf" srcId="{2679CE63-4AF9-4A5D-BF99-D278BD40ECBA}" destId="{9A51C0D7-41D4-4968-A646-2E28E55760FD}" srcOrd="0" destOrd="0" presId="urn:microsoft.com/office/officeart/2005/8/layout/hierarchy6"/>
    <dgm:cxn modelId="{5ECFD609-667B-449A-BB2F-E37EA83E985B}" type="presParOf" srcId="{2679CE63-4AF9-4A5D-BF99-D278BD40ECBA}" destId="{B9203FA6-620F-48EE-AC33-B925421301AF}" srcOrd="1" destOrd="0" presId="urn:microsoft.com/office/officeart/2005/8/layout/hierarchy6"/>
    <dgm:cxn modelId="{29E7EA25-DEC3-4F1E-ABE1-DCAF22EC3906}" type="presParOf" srcId="{B9203FA6-620F-48EE-AC33-B925421301AF}" destId="{A9B53249-FBEF-4EC7-809F-EB87CE83D286}" srcOrd="0" destOrd="0" presId="urn:microsoft.com/office/officeart/2005/8/layout/hierarchy6"/>
    <dgm:cxn modelId="{9F0A0EFF-8863-4398-84A8-D1BA8882CB7B}" type="presParOf" srcId="{B9203FA6-620F-48EE-AC33-B925421301AF}" destId="{ACA61879-A76A-4197-A3EC-615E0CE337F6}" srcOrd="1" destOrd="0" presId="urn:microsoft.com/office/officeart/2005/8/layout/hierarchy6"/>
    <dgm:cxn modelId="{D2918288-F5C8-434D-8980-E75672EEAAAF}" type="presParOf" srcId="{ACA61879-A76A-4197-A3EC-615E0CE337F6}" destId="{63A7B74B-99FF-48ED-A5E1-8F8530500A23}" srcOrd="0" destOrd="0" presId="urn:microsoft.com/office/officeart/2005/8/layout/hierarchy6"/>
    <dgm:cxn modelId="{5801AA41-1907-405A-8F02-AEF6690131B4}" type="presParOf" srcId="{ACA61879-A76A-4197-A3EC-615E0CE337F6}" destId="{D2037C9D-AD52-4E3E-A335-9266B82DCD7E}" srcOrd="1" destOrd="0" presId="urn:microsoft.com/office/officeart/2005/8/layout/hierarchy6"/>
    <dgm:cxn modelId="{0848358D-68AA-4651-97B7-C5692773401F}" type="presParOf" srcId="{D2037C9D-AD52-4E3E-A335-9266B82DCD7E}" destId="{E08B68EC-C669-4DB2-80C2-8C08D5D40E62}" srcOrd="0" destOrd="0" presId="urn:microsoft.com/office/officeart/2005/8/layout/hierarchy6"/>
    <dgm:cxn modelId="{CB9AF5B4-2F75-4771-931B-F8A3FE79775F}" type="presParOf" srcId="{D2037C9D-AD52-4E3E-A335-9266B82DCD7E}" destId="{B8D90DF7-4A13-4B62-8FDA-B40A68F03574}" srcOrd="1" destOrd="0" presId="urn:microsoft.com/office/officeart/2005/8/layout/hierarchy6"/>
    <dgm:cxn modelId="{74258398-889E-4AE5-A3A9-6A2032A2B8DE}" type="presParOf" srcId="{B8D90DF7-4A13-4B62-8FDA-B40A68F03574}" destId="{2E76CEE7-78BA-4A06-AB92-1351ECD24E98}" srcOrd="0" destOrd="0" presId="urn:microsoft.com/office/officeart/2005/8/layout/hierarchy6"/>
    <dgm:cxn modelId="{9E565D69-12CD-45A2-A5F1-4AC91F0D9BC0}" type="presParOf" srcId="{B8D90DF7-4A13-4B62-8FDA-B40A68F03574}" destId="{E3E67A57-E23D-44D5-8941-30D07028EBBE}" srcOrd="1" destOrd="0" presId="urn:microsoft.com/office/officeart/2005/8/layout/hierarchy6"/>
    <dgm:cxn modelId="{803670A9-531A-4840-8867-951209EFF4C6}" type="presParOf" srcId="{E3E67A57-E23D-44D5-8941-30D07028EBBE}" destId="{7A75A927-2F37-482B-85D2-10A155FCC91D}" srcOrd="0" destOrd="0" presId="urn:microsoft.com/office/officeart/2005/8/layout/hierarchy6"/>
    <dgm:cxn modelId="{E826061B-D002-4B62-A25D-A76D23307405}" type="presParOf" srcId="{E3E67A57-E23D-44D5-8941-30D07028EBBE}" destId="{7456B8B5-E953-493D-B50D-4881C70376F0}" srcOrd="1" destOrd="0" presId="urn:microsoft.com/office/officeart/2005/8/layout/hierarchy6"/>
    <dgm:cxn modelId="{8B759FFC-DB2E-4287-8EA0-4F9EDDCC8A3D}" type="presParOf" srcId="{7456B8B5-E953-493D-B50D-4881C70376F0}" destId="{BBBDD549-0274-42CB-9A25-902EA324428B}" srcOrd="0" destOrd="0" presId="urn:microsoft.com/office/officeart/2005/8/layout/hierarchy6"/>
    <dgm:cxn modelId="{150FFA6F-68C1-4905-8D80-C97BD07FD27C}" type="presParOf" srcId="{7456B8B5-E953-493D-B50D-4881C70376F0}" destId="{66BE471D-C0FF-440F-989F-0460EBE9CF6A}" srcOrd="1" destOrd="0" presId="urn:microsoft.com/office/officeart/2005/8/layout/hierarchy6"/>
    <dgm:cxn modelId="{DAB1B4EA-EAB6-41CD-8654-2BFE35A33F74}" type="presParOf" srcId="{66BE471D-C0FF-440F-989F-0460EBE9CF6A}" destId="{6D068C64-D585-4BBE-9BA7-4632E67BB134}" srcOrd="0" destOrd="0" presId="urn:microsoft.com/office/officeart/2005/8/layout/hierarchy6"/>
    <dgm:cxn modelId="{58E175B9-BD27-437F-8B6B-50CFCBC10242}" type="presParOf" srcId="{66BE471D-C0FF-440F-989F-0460EBE9CF6A}" destId="{B48FCD2A-2D38-4285-B695-D3930263465C}" srcOrd="1" destOrd="0" presId="urn:microsoft.com/office/officeart/2005/8/layout/hierarchy6"/>
    <dgm:cxn modelId="{8C58889E-496D-44EA-80D3-04A33765EF87}" type="presParOf" srcId="{B48FCD2A-2D38-4285-B695-D3930263465C}" destId="{6988872B-641C-41B4-9D6B-924A3D746112}" srcOrd="0" destOrd="0" presId="urn:microsoft.com/office/officeart/2005/8/layout/hierarchy6"/>
    <dgm:cxn modelId="{6B14EECA-0400-4AB7-963E-34425FAA14B1}" type="presParOf" srcId="{B48FCD2A-2D38-4285-B695-D3930263465C}" destId="{C30F34DB-4742-4589-8C0E-37FD6D401C5C}" srcOrd="1" destOrd="0" presId="urn:microsoft.com/office/officeart/2005/8/layout/hierarchy6"/>
    <dgm:cxn modelId="{C4848A0A-670D-4906-8635-F64A55267F71}" type="presParOf" srcId="{C30F34DB-4742-4589-8C0E-37FD6D401C5C}" destId="{0B84D8AC-D42A-4ED7-8FC0-A02655E62DB9}" srcOrd="0" destOrd="0" presId="urn:microsoft.com/office/officeart/2005/8/layout/hierarchy6"/>
    <dgm:cxn modelId="{B88E5AB0-0BA7-49A2-9369-2FED2FCC67E8}" type="presParOf" srcId="{C30F34DB-4742-4589-8C0E-37FD6D401C5C}" destId="{0D82BCA8-A91B-47FF-9950-463CDE618525}" srcOrd="1" destOrd="0" presId="urn:microsoft.com/office/officeart/2005/8/layout/hierarchy6"/>
    <dgm:cxn modelId="{29BCF378-4F36-419C-BFC3-953249262561}" type="presParOf" srcId="{B48FCD2A-2D38-4285-B695-D3930263465C}" destId="{8387AF4D-35B0-461C-86B9-AEBD3D8A4A54}" srcOrd="2" destOrd="0" presId="urn:microsoft.com/office/officeart/2005/8/layout/hierarchy6"/>
    <dgm:cxn modelId="{FDE780E3-47A0-41E3-82C3-5B9174624513}" type="presParOf" srcId="{B48FCD2A-2D38-4285-B695-D3930263465C}" destId="{D077A0BE-2218-43FF-A5A1-A55BFE2D21B7}" srcOrd="3" destOrd="0" presId="urn:microsoft.com/office/officeart/2005/8/layout/hierarchy6"/>
    <dgm:cxn modelId="{10CF2BC9-5A50-4A52-A851-DB70A90851ED}" type="presParOf" srcId="{D077A0BE-2218-43FF-A5A1-A55BFE2D21B7}" destId="{B3AE4D98-ECF3-43CE-9D7B-59239205A4A1}" srcOrd="0" destOrd="0" presId="urn:microsoft.com/office/officeart/2005/8/layout/hierarchy6"/>
    <dgm:cxn modelId="{4211A44D-0069-426E-99B5-6BBAC50CC7E6}" type="presParOf" srcId="{D077A0BE-2218-43FF-A5A1-A55BFE2D21B7}" destId="{014F9577-596C-4F7F-822E-17131058CE82}" srcOrd="1" destOrd="0" presId="urn:microsoft.com/office/officeart/2005/8/layout/hierarchy6"/>
    <dgm:cxn modelId="{17A2004C-23A2-4DA7-BE92-E9891FC5F55A}" type="presParOf" srcId="{ACA61879-A76A-4197-A3EC-615E0CE337F6}" destId="{18054C5F-A2B2-45AF-BB6E-A80752A071A1}" srcOrd="2" destOrd="0" presId="urn:microsoft.com/office/officeart/2005/8/layout/hierarchy6"/>
    <dgm:cxn modelId="{90E7FDFC-E841-4254-A567-28C2F7DCC8A5}" type="presParOf" srcId="{ACA61879-A76A-4197-A3EC-615E0CE337F6}" destId="{DC143D0F-EC2C-4B03-BC85-940B41871455}" srcOrd="3" destOrd="0" presId="urn:microsoft.com/office/officeart/2005/8/layout/hierarchy6"/>
    <dgm:cxn modelId="{A1742645-882E-402F-8426-FBA68D308ADB}" type="presParOf" srcId="{DC143D0F-EC2C-4B03-BC85-940B41871455}" destId="{D684D820-33E1-49A2-81CD-96379320D5ED}" srcOrd="0" destOrd="0" presId="urn:microsoft.com/office/officeart/2005/8/layout/hierarchy6"/>
    <dgm:cxn modelId="{5995B7E9-84D9-4271-A381-3717BD2BEF7B}" type="presParOf" srcId="{DC143D0F-EC2C-4B03-BC85-940B41871455}" destId="{0B8D4FF0-B605-4E6A-BEE7-9580E298E608}" srcOrd="1" destOrd="0" presId="urn:microsoft.com/office/officeart/2005/8/layout/hierarchy6"/>
    <dgm:cxn modelId="{666997DD-E749-407D-935F-D6D2254999CD}" type="presParOf" srcId="{0B8D4FF0-B605-4E6A-BEE7-9580E298E608}" destId="{791DBBBE-2C76-47EC-B16A-D6DD964E5EA2}" srcOrd="0" destOrd="0" presId="urn:microsoft.com/office/officeart/2005/8/layout/hierarchy6"/>
    <dgm:cxn modelId="{747ACC6C-F247-4C90-A946-90E4EC965579}" type="presParOf" srcId="{0B8D4FF0-B605-4E6A-BEE7-9580E298E608}" destId="{D65D3614-11FC-49B9-9230-5456CB658B1C}" srcOrd="1" destOrd="0" presId="urn:microsoft.com/office/officeart/2005/8/layout/hierarchy6"/>
    <dgm:cxn modelId="{AA354DEB-809B-436F-BCB6-30B810BF6233}" type="presParOf" srcId="{D65D3614-11FC-49B9-9230-5456CB658B1C}" destId="{96BCFD2B-7292-45FD-BD84-D0E16CA63A5B}" srcOrd="0" destOrd="0" presId="urn:microsoft.com/office/officeart/2005/8/layout/hierarchy6"/>
    <dgm:cxn modelId="{446C6A45-FE2C-4D47-B82B-40585BF7B19C}" type="presParOf" srcId="{D65D3614-11FC-49B9-9230-5456CB658B1C}" destId="{0BEB0417-FDDD-470E-8A69-327A414DF864}" srcOrd="1" destOrd="0" presId="urn:microsoft.com/office/officeart/2005/8/layout/hierarchy6"/>
    <dgm:cxn modelId="{28A22D5C-AB62-4088-AD6B-30D892017878}" type="presParOf" srcId="{0BEB0417-FDDD-470E-8A69-327A414DF864}" destId="{3A1F7A0F-D2A6-451A-8B39-73E51286A9FC}" srcOrd="0" destOrd="0" presId="urn:microsoft.com/office/officeart/2005/8/layout/hierarchy6"/>
    <dgm:cxn modelId="{0BA57D85-3364-4AFF-8903-C3810460E38F}" type="presParOf" srcId="{0BEB0417-FDDD-470E-8A69-327A414DF864}" destId="{76101E1A-3633-4133-AFB3-B48C3CACFC85}" srcOrd="1" destOrd="0" presId="urn:microsoft.com/office/officeart/2005/8/layout/hierarchy6"/>
    <dgm:cxn modelId="{C26CF839-8B09-49CB-AAE1-6AC5E245FC7E}" type="presParOf" srcId="{76101E1A-3633-4133-AFB3-B48C3CACFC85}" destId="{F9E26580-C3AE-4EAD-AB76-9D524E5660EA}" srcOrd="0" destOrd="0" presId="urn:microsoft.com/office/officeart/2005/8/layout/hierarchy6"/>
    <dgm:cxn modelId="{03532BDF-FCCF-4BCD-872B-461EA47F582C}" type="presParOf" srcId="{76101E1A-3633-4133-AFB3-B48C3CACFC85}" destId="{1E2CBD99-50F6-45C4-A345-3C23405D462F}" srcOrd="1" destOrd="0" presId="urn:microsoft.com/office/officeart/2005/8/layout/hierarchy6"/>
    <dgm:cxn modelId="{DEEAD7CD-BB52-4CA3-B201-2805CF01B9A8}" type="presParOf" srcId="{0BEB0417-FDDD-470E-8A69-327A414DF864}" destId="{DB9E0A52-8D49-46F5-85BD-6FE48FC86840}" srcOrd="2" destOrd="0" presId="urn:microsoft.com/office/officeart/2005/8/layout/hierarchy6"/>
    <dgm:cxn modelId="{63F99B5E-D3F1-4112-AC98-233F6E06C46E}" type="presParOf" srcId="{0BEB0417-FDDD-470E-8A69-327A414DF864}" destId="{045762F0-82D5-443A-BA99-1B9687C0DB00}" srcOrd="3" destOrd="0" presId="urn:microsoft.com/office/officeart/2005/8/layout/hierarchy6"/>
    <dgm:cxn modelId="{B6843606-54CA-412F-9526-1B61E8B295DC}" type="presParOf" srcId="{045762F0-82D5-443A-BA99-1B9687C0DB00}" destId="{B0F41558-8150-474A-B540-D32B27115E64}" srcOrd="0" destOrd="0" presId="urn:microsoft.com/office/officeart/2005/8/layout/hierarchy6"/>
    <dgm:cxn modelId="{800E5F70-F675-40FC-BC4F-7940E3F24846}" type="presParOf" srcId="{045762F0-82D5-443A-BA99-1B9687C0DB00}" destId="{50014A79-EE15-48DC-91A6-406F3411F922}" srcOrd="1" destOrd="0" presId="urn:microsoft.com/office/officeart/2005/8/layout/hierarchy6"/>
    <dgm:cxn modelId="{6AF9E1D0-995C-4B42-8283-1DD5A48AFD55}" type="presParOf" srcId="{0BEB0417-FDDD-470E-8A69-327A414DF864}" destId="{F8C80B90-3D08-4C50-9814-2367C6501B41}" srcOrd="4" destOrd="0" presId="urn:microsoft.com/office/officeart/2005/8/layout/hierarchy6"/>
    <dgm:cxn modelId="{1D007091-0CA2-48C9-8B8A-02668FCD1A59}" type="presParOf" srcId="{0BEB0417-FDDD-470E-8A69-327A414DF864}" destId="{BBAE9D08-23E3-4BE3-8000-16F8FB6BDBC5}" srcOrd="5" destOrd="0" presId="urn:microsoft.com/office/officeart/2005/8/layout/hierarchy6"/>
    <dgm:cxn modelId="{0BDC58E7-1904-4B2E-BDBE-FC9DFBBA315A}" type="presParOf" srcId="{BBAE9D08-23E3-4BE3-8000-16F8FB6BDBC5}" destId="{75ACCFBF-03AB-4DD6-8B15-8363324ACBBA}" srcOrd="0" destOrd="0" presId="urn:microsoft.com/office/officeart/2005/8/layout/hierarchy6"/>
    <dgm:cxn modelId="{2BC062A5-40A3-4F83-B9EC-0B0F732CBC13}" type="presParOf" srcId="{BBAE9D08-23E3-4BE3-8000-16F8FB6BDBC5}" destId="{A32FA2D1-FAC7-4FD4-841E-937F8851B5F8}" srcOrd="1" destOrd="0" presId="urn:microsoft.com/office/officeart/2005/8/layout/hierarchy6"/>
    <dgm:cxn modelId="{5E99B372-E885-423B-8991-21A7FFD671E4}" type="presParOf" srcId="{2679CE63-4AF9-4A5D-BF99-D278BD40ECBA}" destId="{B0A3B2B9-7ABF-476A-BFB5-F3062B518B42}" srcOrd="2" destOrd="0" presId="urn:microsoft.com/office/officeart/2005/8/layout/hierarchy6"/>
    <dgm:cxn modelId="{759A2C0D-D4AE-4E5F-AF28-D341FE5DEB3A}" type="presParOf" srcId="{2679CE63-4AF9-4A5D-BF99-D278BD40ECBA}" destId="{CB0C4A3E-8EE4-437D-AB80-F25AC794303E}" srcOrd="3" destOrd="0" presId="urn:microsoft.com/office/officeart/2005/8/layout/hierarchy6"/>
    <dgm:cxn modelId="{A88F9917-0DE8-4DAE-B84A-0B1D42FC4A39}" type="presParOf" srcId="{CB0C4A3E-8EE4-437D-AB80-F25AC794303E}" destId="{85F7EFF6-5C2B-436D-98DF-E73C0914B601}" srcOrd="0" destOrd="0" presId="urn:microsoft.com/office/officeart/2005/8/layout/hierarchy6"/>
    <dgm:cxn modelId="{44D82432-44EB-48BA-9158-2546C2B41698}" type="presParOf" srcId="{CB0C4A3E-8EE4-437D-AB80-F25AC794303E}" destId="{6766DF80-E462-42BF-9FA0-A2D7B1596CB1}" srcOrd="1" destOrd="0" presId="urn:microsoft.com/office/officeart/2005/8/layout/hierarchy6"/>
    <dgm:cxn modelId="{063C0F5C-4A0E-4990-AD36-8D1D82E7FEAD}" type="presParOf" srcId="{6766DF80-E462-42BF-9FA0-A2D7B1596CB1}" destId="{E9683478-108E-4591-908E-7A288FC3BF04}" srcOrd="0" destOrd="0" presId="urn:microsoft.com/office/officeart/2005/8/layout/hierarchy6"/>
    <dgm:cxn modelId="{87AB6DA1-D2E0-4927-9152-9FBB7A6453B7}" type="presParOf" srcId="{6766DF80-E462-42BF-9FA0-A2D7B1596CB1}" destId="{0F5818AE-8CB5-4EDB-891D-309D362F50A6}" srcOrd="1" destOrd="0" presId="urn:microsoft.com/office/officeart/2005/8/layout/hierarchy6"/>
    <dgm:cxn modelId="{F1C55F76-38C3-4FD9-8DCB-ABE979A994AD}" type="presParOf" srcId="{0F5818AE-8CB5-4EDB-891D-309D362F50A6}" destId="{09E5C596-F52E-4E9E-A295-E02C644C5A55}" srcOrd="0" destOrd="0" presId="urn:microsoft.com/office/officeart/2005/8/layout/hierarchy6"/>
    <dgm:cxn modelId="{59C9D745-C52E-4C83-AB79-F73107478707}" type="presParOf" srcId="{0F5818AE-8CB5-4EDB-891D-309D362F50A6}" destId="{B0763AE4-9870-4C81-BD5D-12D7456B653C}" srcOrd="1" destOrd="0" presId="urn:microsoft.com/office/officeart/2005/8/layout/hierarchy6"/>
    <dgm:cxn modelId="{379FF6B8-BB1C-415A-857E-00C5A7565686}" type="presParOf" srcId="{B0763AE4-9870-4C81-BD5D-12D7456B653C}" destId="{A27CA8D3-4793-44C2-838D-84D7832C585C}" srcOrd="0" destOrd="0" presId="urn:microsoft.com/office/officeart/2005/8/layout/hierarchy6"/>
    <dgm:cxn modelId="{1CFD40B3-D271-431D-BD48-87BF506EF8AF}" type="presParOf" srcId="{B0763AE4-9870-4C81-BD5D-12D7456B653C}" destId="{AAA48A52-E173-4B83-B3E2-6E5E2176BBB1}" srcOrd="1" destOrd="0" presId="urn:microsoft.com/office/officeart/2005/8/layout/hierarchy6"/>
    <dgm:cxn modelId="{20EBF27A-8706-46FC-98C1-E72E3D4AD9F8}" type="presParOf" srcId="{AAA48A52-E173-4B83-B3E2-6E5E2176BBB1}" destId="{EF03B053-E6AA-4063-BC30-59343C908012}" srcOrd="0" destOrd="0" presId="urn:microsoft.com/office/officeart/2005/8/layout/hierarchy6"/>
    <dgm:cxn modelId="{74FA1440-E044-44B0-A4BF-F87D4CB07609}" type="presParOf" srcId="{AAA48A52-E173-4B83-B3E2-6E5E2176BBB1}" destId="{9CDEA219-374C-4B3A-961A-574E86C31EC1}" srcOrd="1" destOrd="0" presId="urn:microsoft.com/office/officeart/2005/8/layout/hierarchy6"/>
    <dgm:cxn modelId="{D386B733-EA12-4E7E-AF76-F9C0214AA905}" type="presParOf" srcId="{B0763AE4-9870-4C81-BD5D-12D7456B653C}" destId="{820A19BA-3FBC-434B-9FEC-9AA50710B4D8}" srcOrd="2" destOrd="0" presId="urn:microsoft.com/office/officeart/2005/8/layout/hierarchy6"/>
    <dgm:cxn modelId="{5871AB1B-CDB3-4DAC-B96A-B8A9E71F427D}" type="presParOf" srcId="{B0763AE4-9870-4C81-BD5D-12D7456B653C}" destId="{A186A18F-9A1B-4CCA-8DEF-596D4D983285}" srcOrd="3" destOrd="0" presId="urn:microsoft.com/office/officeart/2005/8/layout/hierarchy6"/>
    <dgm:cxn modelId="{74E161A3-6A9F-4F92-8E45-BB638BF069BB}" type="presParOf" srcId="{A186A18F-9A1B-4CCA-8DEF-596D4D983285}" destId="{EC73DA7A-10BE-41B1-BEAC-5FCE5FD6353B}" srcOrd="0" destOrd="0" presId="urn:microsoft.com/office/officeart/2005/8/layout/hierarchy6"/>
    <dgm:cxn modelId="{E244DCE3-E583-4475-B22A-38C10E077AC8}" type="presParOf" srcId="{A186A18F-9A1B-4CCA-8DEF-596D4D983285}" destId="{12ABB7AA-94F8-4C44-A570-24AA5B8D45F8}" srcOrd="1" destOrd="0" presId="urn:microsoft.com/office/officeart/2005/8/layout/hierarchy6"/>
    <dgm:cxn modelId="{CB29DE71-CAA0-4465-82FB-FBDD78635B87}" type="presParOf" srcId="{D0469CAB-B809-4511-B906-E83DB0967A3D}" destId="{EC0CB878-2B4E-4E03-BBD5-6D9E358D8F6C}" srcOrd="2" destOrd="0" presId="urn:microsoft.com/office/officeart/2005/8/layout/hierarchy6"/>
    <dgm:cxn modelId="{01DA8AA2-66FC-4063-8291-08561574F25C}" type="presParOf" srcId="{D0469CAB-B809-4511-B906-E83DB0967A3D}" destId="{91C46A99-65FD-49C8-9D57-E70EEB41C6A8}" srcOrd="3" destOrd="0" presId="urn:microsoft.com/office/officeart/2005/8/layout/hierarchy6"/>
    <dgm:cxn modelId="{07EC18D0-5210-4300-9988-1E4D832850C7}" type="presParOf" srcId="{91C46A99-65FD-49C8-9D57-E70EEB41C6A8}" destId="{20000C6F-823C-45D9-8C19-DD1E513623C9}" srcOrd="0" destOrd="0" presId="urn:microsoft.com/office/officeart/2005/8/layout/hierarchy6"/>
    <dgm:cxn modelId="{38BE3387-2560-497A-808C-0D19857A0C24}" type="presParOf" srcId="{91C46A99-65FD-49C8-9D57-E70EEB41C6A8}" destId="{AE5CEE9E-40AD-4E64-8202-452F1744CFD6}" srcOrd="1" destOrd="0" presId="urn:microsoft.com/office/officeart/2005/8/layout/hierarchy6"/>
    <dgm:cxn modelId="{302A2065-8EF5-415E-AEFE-2CAB1AF4CC0E}" type="presParOf" srcId="{2FCE3EA2-FC1B-4B21-8BAE-5883671AD4CA}" destId="{429967A5-EEE2-47FC-8DBB-FAF4CE5FA08F}" srcOrd="1" destOrd="0" presId="urn:microsoft.com/office/officeart/2005/8/layout/hierarchy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zh-CN" altLang="en-US" sz="32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en-US" sz="32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3">
            <a:schemeClr val="lt1"/>
          </a:lnRef>
          <a:fillRef idx="1">
            <a:schemeClr val="accent1"/>
          </a:fillRef>
          <a:effectRef idx="1">
            <a:schemeClr val="accent1"/>
          </a:effectRef>
          <a:fontRef idx="minor">
            <a:schemeClr val="lt1"/>
          </a:fontRef>
        </dgm:style>
      </dgm:prSet>
      <dgm:spPr>
        <a:ln/>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基本特征</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建模案例</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解题方法</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图灵机与可计算性</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ED571CA-783C-4F48-9BB5-80A4B3313280}" type="sibTrans" cxnId="{D4622492-0E84-4A35-A811-C05D16947FF5}">
      <dgm:prSet/>
      <dgm:spPr/>
      <dgm:t>
        <a:bodyPr/>
        <a:lstStyle/>
        <a:p>
          <a:endParaRPr lang="zh-CN" altLang="en-US"/>
        </a:p>
      </dgm:t>
    </dgm:pt>
    <dgm:pt modelId="{55FBD7F4-0547-4B40-B3AD-460A5EC76BBA}" type="par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custLinFactNeighborX="-44438"/>
      <dgm:spPr>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4"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custLinFactNeighborX="-46594" custLinFactNeighborY="-649"/>
      <dgm:spPr>
        <a:blipFill>
          <a:blip xmlns:r="http://schemas.openxmlformats.org/officeDocument/2006/relationships" r:embed="rId2">
            <a:extLst>
              <a:ext uri="{28A0092B-C50C-407E-A947-70E740481C1C}">
                <a14:useLocalDpi xmlns:a14="http://schemas.microsoft.com/office/drawing/2010/main" xmlns="" val="0"/>
              </a:ext>
            </a:extLst>
          </a:blip>
          <a:srcRect/>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4"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custLinFactNeighborX="-44438" custLinFactNeighborY="-1307"/>
      <dgm:spPr>
        <a:blipFill>
          <a:blip xmlns:r="http://schemas.openxmlformats.org/officeDocument/2006/relationships" r:embed="rId3">
            <a:extLst>
              <a:ext uri="{28A0092B-C50C-407E-A947-70E740481C1C}">
                <a14:useLocalDpi xmlns:a14="http://schemas.microsoft.com/office/drawing/2010/main" xmlns="" val="0"/>
              </a:ext>
            </a:extLst>
          </a:blip>
          <a:srcRect/>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4" custScaleX="11431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3" presStyleCnt="4" custLinFactNeighborX="-47052" custLinFactNeighborY="8"/>
      <dgm:spPr>
        <a:blipFill>
          <a:blip xmlns:r="http://schemas.openxmlformats.org/officeDocument/2006/relationships" r:embed="rId4">
            <a:extLst>
              <a:ext uri="{28A0092B-C50C-407E-A947-70E740481C1C}">
                <a14:useLocalDpi xmlns:a14="http://schemas.microsoft.com/office/drawing/2010/main" xmlns="" val="0"/>
              </a:ext>
            </a:extLst>
          </a:blip>
          <a:srcRect/>
          <a:stretch>
            <a:fillRect/>
          </a:stretch>
        </a:blipFill>
      </dgm:spPr>
      <dgm:t>
        <a:bodyPr/>
        <a:lstStyle/>
        <a:p>
          <a:endParaRPr lang="zh-CN" altLang="en-US"/>
        </a:p>
      </dgm:t>
    </dgm:pt>
    <dgm:pt modelId="{52527A74-302C-463F-A232-E3E55AE84750}" type="pres">
      <dgm:prSet presAssocID="{6D733693-6611-417C-AEC7-B7BCE28C4DE5}" presName="childText" presStyleLbl="lnNode1" presStyleIdx="3" presStyleCnt="4" custScaleX="113946" custLinFactNeighborX="-530">
        <dgm:presLayoutVars>
          <dgm:chMax val="0"/>
          <dgm:chPref val="0"/>
          <dgm:bulletEnabled val="1"/>
        </dgm:presLayoutVars>
      </dgm:prSet>
      <dgm:spPr/>
      <dgm:t>
        <a:bodyPr/>
        <a:lstStyle/>
        <a:p>
          <a:endParaRPr lang="zh-CN" altLang="en-US"/>
        </a:p>
      </dgm:t>
    </dgm:pt>
  </dgm:ptLst>
  <dgm:cxnLst>
    <dgm:cxn modelId="{D4622492-0E84-4A35-A811-C05D16947FF5}" srcId="{0DBA9484-2898-4871-BFB8-08370285DC3F}" destId="{6D733693-6611-417C-AEC7-B7BCE28C4DE5}" srcOrd="3" destOrd="0" parTransId="{55FBD7F4-0547-4B40-B3AD-460A5EC76BBA}" sibTransId="{CED571CA-783C-4F48-9BB5-80A4B3313280}"/>
    <dgm:cxn modelId="{6BE8F30B-ED04-4C5F-997D-4688769C8FD6}" type="presOf" srcId="{6D733693-6611-417C-AEC7-B7BCE28C4DE5}" destId="{52527A74-302C-463F-A232-E3E55AE84750}" srcOrd="0" destOrd="0" presId="urn:microsoft.com/office/officeart/2008/layout/PictureAccentList"/>
    <dgm:cxn modelId="{5E2ED137-D71A-40E6-BE7D-11CC3B64B1B5}" type="presOf" srcId="{FEA8FB21-1654-474C-8BC2-DE7CC362ED1B}" destId="{3B801F41-E973-4D4B-A7C0-6633979DD07E}" srcOrd="0" destOrd="0" presId="urn:microsoft.com/office/officeart/2008/layout/PictureAccentList"/>
    <dgm:cxn modelId="{1C2F56E9-4330-4593-9496-56FE10C552BA}" srcId="{0DBA9484-2898-4871-BFB8-08370285DC3F}" destId="{1147FA92-6FB8-4A4D-9D74-BA968EB74278}" srcOrd="2" destOrd="0" parTransId="{5C14C5AE-F423-4BE3-97B5-9C4BED78661E}" sibTransId="{8D8F957E-CC39-4BE0-8B16-4032B37DEEDC}"/>
    <dgm:cxn modelId="{48BCB0EA-9911-4E24-81D4-72BAE25145C9}" type="presOf" srcId="{A937D6D2-8A27-403A-BD5A-EA8581D5C30D}" destId="{10883069-EFD1-4A9D-BC7D-8CF3D35D3755}"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FFD43B13-FEB1-4B75-882B-B3DB01542236}" type="presOf" srcId="{1147FA92-6FB8-4A4D-9D74-BA968EB74278}" destId="{88CA16B7-4368-493F-96D7-6C59AB4CCC1D}"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9402555A-10DF-4CC3-8A0E-F0F2CFD8EDF5}" srcId="{FEA8FB21-1654-474C-8BC2-DE7CC362ED1B}" destId="{0DBA9484-2898-4871-BFB8-08370285DC3F}" srcOrd="0" destOrd="0" parTransId="{37C1DB79-70C2-4067-9AA2-CC167A68577B}" sibTransId="{9760EFDC-63E6-4A90-AFE4-D4E8415C150D}"/>
    <dgm:cxn modelId="{08259695-B92B-4646-98CC-7F0C250604B3}" type="presOf" srcId="{6FEABC7B-7461-4411-B35F-6CBC6D45BE27}" destId="{9A09A8EB-8AAA-4526-B8EE-DA01E97BF22F}" srcOrd="0" destOrd="0" presId="urn:microsoft.com/office/officeart/2008/layout/PictureAccentList"/>
    <dgm:cxn modelId="{4B5BCC96-5359-411D-A37E-CF341D89D997}" type="presOf" srcId="{0DBA9484-2898-4871-BFB8-08370285DC3F}" destId="{6454A6A0-3FD9-4A0E-A8A2-CC372871039B}" srcOrd="0" destOrd="0" presId="urn:microsoft.com/office/officeart/2008/layout/PictureAccentList"/>
    <dgm:cxn modelId="{65590896-5A3A-4B51-AB15-EF0CF34B959E}" type="presParOf" srcId="{3B801F41-E973-4D4B-A7C0-6633979DD07E}" destId="{61D10E31-D14D-42E0-8F49-CEE73D7843B1}" srcOrd="0" destOrd="0" presId="urn:microsoft.com/office/officeart/2008/layout/PictureAccentList"/>
    <dgm:cxn modelId="{1F5814F7-5CDA-4BB8-9126-9782BCE896FA}" type="presParOf" srcId="{61D10E31-D14D-42E0-8F49-CEE73D7843B1}" destId="{4E56F333-E2FD-4424-84C6-A0F0C75D9EBC}" srcOrd="0" destOrd="0" presId="urn:microsoft.com/office/officeart/2008/layout/PictureAccentList"/>
    <dgm:cxn modelId="{F6FEAC9D-6A59-4701-BB40-1CBE46420390}" type="presParOf" srcId="{4E56F333-E2FD-4424-84C6-A0F0C75D9EBC}" destId="{6454A6A0-3FD9-4A0E-A8A2-CC372871039B}" srcOrd="0" destOrd="0" presId="urn:microsoft.com/office/officeart/2008/layout/PictureAccentList"/>
    <dgm:cxn modelId="{237408F8-E629-47AE-98DA-649892C2089A}" type="presParOf" srcId="{61D10E31-D14D-42E0-8F49-CEE73D7843B1}" destId="{F68F844C-9180-4690-9F0A-33CD7C89E69B}" srcOrd="1" destOrd="0" presId="urn:microsoft.com/office/officeart/2008/layout/PictureAccentList"/>
    <dgm:cxn modelId="{0D4D2AB6-CF2B-4490-AA68-413F72E1F058}" type="presParOf" srcId="{F68F844C-9180-4690-9F0A-33CD7C89E69B}" destId="{7F5A1510-4064-44FB-A8F4-DB483758B9BF}" srcOrd="0" destOrd="0" presId="urn:microsoft.com/office/officeart/2008/layout/PictureAccentList"/>
    <dgm:cxn modelId="{353240AE-B693-48ED-883D-65D5CBFCC1E1}" type="presParOf" srcId="{7F5A1510-4064-44FB-A8F4-DB483758B9BF}" destId="{C561AD92-B77D-4D3A-896D-9B4AAD777598}" srcOrd="0" destOrd="0" presId="urn:microsoft.com/office/officeart/2008/layout/PictureAccentList"/>
    <dgm:cxn modelId="{A86769B5-C21F-4791-BF1D-82EFC3EB3168}" type="presParOf" srcId="{7F5A1510-4064-44FB-A8F4-DB483758B9BF}" destId="{10883069-EFD1-4A9D-BC7D-8CF3D35D3755}" srcOrd="1" destOrd="0" presId="urn:microsoft.com/office/officeart/2008/layout/PictureAccentList"/>
    <dgm:cxn modelId="{F814ACB4-58D6-43B6-A3E1-6F693A720FAA}" type="presParOf" srcId="{F68F844C-9180-4690-9F0A-33CD7C89E69B}" destId="{C6EF3AF6-B013-4AB6-BBB5-BE1941491B85}" srcOrd="1" destOrd="0" presId="urn:microsoft.com/office/officeart/2008/layout/PictureAccentList"/>
    <dgm:cxn modelId="{6D059F99-523B-4642-9483-0732235A61AB}" type="presParOf" srcId="{C6EF3AF6-B013-4AB6-BBB5-BE1941491B85}" destId="{8D7004D4-A59C-467F-AF5D-7C4BE97464AC}" srcOrd="0" destOrd="0" presId="urn:microsoft.com/office/officeart/2008/layout/PictureAccentList"/>
    <dgm:cxn modelId="{D0162C0F-0EB9-44FF-A010-0AC898E4DC9C}" type="presParOf" srcId="{C6EF3AF6-B013-4AB6-BBB5-BE1941491B85}" destId="{9A09A8EB-8AAA-4526-B8EE-DA01E97BF22F}" srcOrd="1" destOrd="0" presId="urn:microsoft.com/office/officeart/2008/layout/PictureAccentList"/>
    <dgm:cxn modelId="{7770492D-4625-4FC7-A932-EB35C5718CCD}" type="presParOf" srcId="{F68F844C-9180-4690-9F0A-33CD7C89E69B}" destId="{DA95FE42-C30F-4574-9094-888B61753E62}" srcOrd="2" destOrd="0" presId="urn:microsoft.com/office/officeart/2008/layout/PictureAccentList"/>
    <dgm:cxn modelId="{C346EBA4-138C-4792-88DE-1470189E207C}" type="presParOf" srcId="{DA95FE42-C30F-4574-9094-888B61753E62}" destId="{0DC5DF64-AEB9-4034-8B76-56A38D0CBC57}" srcOrd="0" destOrd="0" presId="urn:microsoft.com/office/officeart/2008/layout/PictureAccentList"/>
    <dgm:cxn modelId="{268C754B-D5A0-462E-AF15-58CFC4F9F6F7}" type="presParOf" srcId="{DA95FE42-C30F-4574-9094-888B61753E62}" destId="{88CA16B7-4368-493F-96D7-6C59AB4CCC1D}" srcOrd="1" destOrd="0" presId="urn:microsoft.com/office/officeart/2008/layout/PictureAccentList"/>
    <dgm:cxn modelId="{94D11C3B-5B06-4C66-B3FF-E2AC22E980F4}" type="presParOf" srcId="{F68F844C-9180-4690-9F0A-33CD7C89E69B}" destId="{44EA768E-E3D9-4D89-9F36-0A1F8E102293}" srcOrd="3" destOrd="0" presId="urn:microsoft.com/office/officeart/2008/layout/PictureAccentList"/>
    <dgm:cxn modelId="{E1CCF9BF-5419-4721-A757-30324B8845B2}" type="presParOf" srcId="{44EA768E-E3D9-4D89-9F36-0A1F8E102293}" destId="{669280C3-772E-41BA-B069-4922C0B23AE2}" srcOrd="0" destOrd="0" presId="urn:microsoft.com/office/officeart/2008/layout/PictureAccentList"/>
    <dgm:cxn modelId="{4C864A1B-0282-46BD-8B5F-6B176B05CC4A}"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32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建模案例</a:t>
          </a:r>
          <a:endParaRPr lang="zh-CN" altLang="en-US" sz="32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3.2.1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囚徒困境</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博弈策略建模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3.2.2  </a:t>
          </a:r>
          <a:r>
            <a:rPr lang="zh-CN"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机器翻译</a:t>
          </a:r>
          <a:r>
            <a:rPr lang="en-US"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统计语言建模</a:t>
          </a:r>
          <a:endParaRPr lang="zh-CN" altLang="en-US" sz="2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3.2.3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平均收入</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安全计算建模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3.2.4  </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网页搜索</a:t>
          </a:r>
          <a:r>
            <a:rPr lang="en-US"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2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布尔检索建模</a:t>
          </a:r>
          <a:endParaRPr lang="zh-CN" altLang="en-US" sz="2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3.2.5  </a:t>
          </a:r>
          <a:r>
            <a:rPr lang="zh-CN"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生命游戏</a:t>
          </a:r>
          <a:r>
            <a:rPr lang="en-US"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100" b="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细胞自动机建模</a:t>
          </a:r>
          <a:endParaRPr lang="zh-CN" altLang="en-US" sz="21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5FBD7F4-0547-4B40-B3AD-460A5EC76BBA}" type="parTrans" cxnId="{D4622492-0E84-4A35-A811-C05D16947FF5}">
      <dgm:prSet/>
      <dgm:spPr/>
      <dgm:t>
        <a:bodyPr/>
        <a:lstStyle/>
        <a:p>
          <a:endParaRPr lang="zh-CN" altLang="en-US"/>
        </a:p>
      </dgm:t>
    </dgm:pt>
    <dgm:pt modelId="{CED571CA-783C-4F48-9BB5-80A4B3313280}" type="sib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5" custLinFactNeighborX="-44438"/>
      <dgm:spPr>
        <a:blipFill rotWithShape="1">
          <a:blip xmlns:r="http://schemas.openxmlformats.org/officeDocument/2006/relationships" r:embed="rId1"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10883069-EFD1-4A9D-BC7D-8CF3D35D3755}" type="pres">
      <dgm:prSet presAssocID="{A937D6D2-8A27-403A-BD5A-EA8581D5C30D}" presName="childText" presStyleLbl="lnNode1" presStyleIdx="0" presStyleCnt="5"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5" custLinFactNeighborX="-43131" custLinFactNeighborY="-1307"/>
      <dgm:spPr>
        <a:blipFill rotWithShape="1">
          <a:blip xmlns:r="http://schemas.openxmlformats.org/officeDocument/2006/relationships" r:embed="rId2"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9A09A8EB-8AAA-4526-B8EE-DA01E97BF22F}" type="pres">
      <dgm:prSet presAssocID="{6FEABC7B-7461-4411-B35F-6CBC6D45BE27}" presName="childText" presStyleLbl="lnNode1" presStyleIdx="1" presStyleCnt="5"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5" custLinFactNeighborX="-44438" custLinFactNeighborY="-1307"/>
      <dgm:spPr>
        <a:blipFill rotWithShape="1">
          <a:blip xmlns:r="http://schemas.openxmlformats.org/officeDocument/2006/relationships" r:embed="rId3"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88CA16B7-4368-493F-96D7-6C59AB4CCC1D}" type="pres">
      <dgm:prSet presAssocID="{1147FA92-6FB8-4A4D-9D74-BA968EB74278}" presName="childText" presStyleLbl="lnNode1" presStyleIdx="2" presStyleCnt="5" custScaleX="116974" custLinFactNeighborX="1580" custLinFactNeighborY="-261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5" custLinFactNeighborX="-40808" custLinFactNeighborY="-1307"/>
      <dgm:spPr>
        <a:blipFill rotWithShape="1">
          <a:blip xmlns:r="http://schemas.openxmlformats.org/officeDocument/2006/relationships" r:embed="rId4"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3FAB492A-06E8-436C-8EA5-90C81FB16335}" type="pres">
      <dgm:prSet presAssocID="{056B5623-BD86-4EA3-BE50-F8CD183B8474}" presName="childText" presStyleLbl="lnNode1" presStyleIdx="3" presStyleCnt="5" custScaleX="118538" custLinFactNeighborX="2528"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4" presStyleCnt="5" custLinFactNeighborX="-47052" custLinFactNeighborY="8"/>
      <dgm:spPr>
        <a:blipFill rotWithShape="1">
          <a:blip xmlns:r="http://schemas.openxmlformats.org/officeDocument/2006/relationships" r:embed="rId5" cstate="email">
            <a:extLst>
              <a:ext uri="{28A0092B-C50C-407E-A947-70E740481C1C}">
                <a14:useLocalDpi xmlns:a14="http://schemas.microsoft.com/office/drawing/2010/main" xmlns=""/>
              </a:ext>
            </a:extLst>
          </a:blip>
          <a:stretch>
            <a:fillRect/>
          </a:stretch>
        </a:blipFill>
      </dgm:spPr>
      <dgm:t>
        <a:bodyPr/>
        <a:lstStyle/>
        <a:p>
          <a:endParaRPr lang="zh-CN" altLang="en-US"/>
        </a:p>
      </dgm:t>
    </dgm:pt>
    <dgm:pt modelId="{52527A74-302C-463F-A232-E3E55AE84750}" type="pres">
      <dgm:prSet presAssocID="{6D733693-6611-417C-AEC7-B7BCE28C4DE5}" presName="childText" presStyleLbl="lnNode1" presStyleIdx="4" presStyleCnt="5" custScaleX="118258" custLinFactNeighborX="1682" custLinFactNeighborY="-4683">
        <dgm:presLayoutVars>
          <dgm:chMax val="0"/>
          <dgm:chPref val="0"/>
          <dgm:bulletEnabled val="1"/>
        </dgm:presLayoutVars>
      </dgm:prSet>
      <dgm:spPr/>
      <dgm:t>
        <a:bodyPr/>
        <a:lstStyle/>
        <a:p>
          <a:endParaRPr lang="zh-CN" altLang="en-US"/>
        </a:p>
      </dgm:t>
    </dgm:pt>
  </dgm:ptLst>
  <dgm:cxnLst>
    <dgm:cxn modelId="{D4622492-0E84-4A35-A811-C05D16947FF5}" srcId="{0DBA9484-2898-4871-BFB8-08370285DC3F}" destId="{6D733693-6611-417C-AEC7-B7BCE28C4DE5}" srcOrd="4" destOrd="0" parTransId="{55FBD7F4-0547-4B40-B3AD-460A5EC76BBA}" sibTransId="{CED571CA-783C-4F48-9BB5-80A4B3313280}"/>
    <dgm:cxn modelId="{1C2F56E9-4330-4593-9496-56FE10C552BA}" srcId="{0DBA9484-2898-4871-BFB8-08370285DC3F}" destId="{1147FA92-6FB8-4A4D-9D74-BA968EB74278}" srcOrd="2" destOrd="0" parTransId="{5C14C5AE-F423-4BE3-97B5-9C4BED78661E}" sibTransId="{8D8F957E-CC39-4BE0-8B16-4032B37DEEDC}"/>
    <dgm:cxn modelId="{F1A98757-21FD-41AA-84B7-A1F58F5D518C}" type="presOf" srcId="{056B5623-BD86-4EA3-BE50-F8CD183B8474}" destId="{3FAB492A-06E8-436C-8EA5-90C81FB16335}"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2F069957-79E4-44CB-A1EA-30CB33BF3AA6}" type="presOf" srcId="{6FEABC7B-7461-4411-B35F-6CBC6D45BE27}" destId="{9A09A8EB-8AAA-4526-B8EE-DA01E97BF22F}"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9402555A-10DF-4CC3-8A0E-F0F2CFD8EDF5}" srcId="{FEA8FB21-1654-474C-8BC2-DE7CC362ED1B}" destId="{0DBA9484-2898-4871-BFB8-08370285DC3F}" srcOrd="0" destOrd="0" parTransId="{37C1DB79-70C2-4067-9AA2-CC167A68577B}" sibTransId="{9760EFDC-63E6-4A90-AFE4-D4E8415C150D}"/>
    <dgm:cxn modelId="{7A44F073-954F-4A5E-BBF8-2B3079D88CC4}" type="presOf" srcId="{A937D6D2-8A27-403A-BD5A-EA8581D5C30D}" destId="{10883069-EFD1-4A9D-BC7D-8CF3D35D3755}" srcOrd="0" destOrd="0" presId="urn:microsoft.com/office/officeart/2008/layout/PictureAccentList"/>
    <dgm:cxn modelId="{C330E803-6AF7-4D3C-8BC3-B6514193B302}" type="presOf" srcId="{1147FA92-6FB8-4A4D-9D74-BA968EB74278}" destId="{88CA16B7-4368-493F-96D7-6C59AB4CCC1D}" srcOrd="0" destOrd="0" presId="urn:microsoft.com/office/officeart/2008/layout/PictureAccentList"/>
    <dgm:cxn modelId="{7E5A0C09-4FFA-442B-B6E5-37D227B67A4C}" type="presOf" srcId="{6D733693-6611-417C-AEC7-B7BCE28C4DE5}" destId="{52527A74-302C-463F-A232-E3E55AE84750}" srcOrd="0" destOrd="0" presId="urn:microsoft.com/office/officeart/2008/layout/PictureAccentList"/>
    <dgm:cxn modelId="{F0E660F1-4F6C-473A-B825-6EFC267B8F0E}" type="presOf" srcId="{0DBA9484-2898-4871-BFB8-08370285DC3F}" destId="{6454A6A0-3FD9-4A0E-A8A2-CC372871039B}" srcOrd="0" destOrd="0" presId="urn:microsoft.com/office/officeart/2008/layout/PictureAccentList"/>
    <dgm:cxn modelId="{9EA5D9F2-9FF9-42DE-AD2A-F5365D24B7B8}" type="presOf" srcId="{FEA8FB21-1654-474C-8BC2-DE7CC362ED1B}" destId="{3B801F41-E973-4D4B-A7C0-6633979DD07E}" srcOrd="0" destOrd="0" presId="urn:microsoft.com/office/officeart/2008/layout/PictureAccentList"/>
    <dgm:cxn modelId="{B32C0FAA-8962-4900-8CAE-D5A115E875CE}" srcId="{0DBA9484-2898-4871-BFB8-08370285DC3F}" destId="{056B5623-BD86-4EA3-BE50-F8CD183B8474}" srcOrd="3" destOrd="0" parTransId="{C5E8E3D1-2DDA-4366-BF8C-14392F731701}" sibTransId="{FC7BD2CA-387E-430B-9634-4035DE6A8EC7}"/>
    <dgm:cxn modelId="{D7ADF45E-AC03-4CD0-93C2-C013AA55555D}" type="presParOf" srcId="{3B801F41-E973-4D4B-A7C0-6633979DD07E}" destId="{61D10E31-D14D-42E0-8F49-CEE73D7843B1}" srcOrd="0" destOrd="0" presId="urn:microsoft.com/office/officeart/2008/layout/PictureAccentList"/>
    <dgm:cxn modelId="{C7786C91-D3AA-471A-B671-1A150F74BAC8}" type="presParOf" srcId="{61D10E31-D14D-42E0-8F49-CEE73D7843B1}" destId="{4E56F333-E2FD-4424-84C6-A0F0C75D9EBC}" srcOrd="0" destOrd="0" presId="urn:microsoft.com/office/officeart/2008/layout/PictureAccentList"/>
    <dgm:cxn modelId="{6211DF7A-FEE7-44B5-A7EC-1B0D6E4D9B5E}" type="presParOf" srcId="{4E56F333-E2FD-4424-84C6-A0F0C75D9EBC}" destId="{6454A6A0-3FD9-4A0E-A8A2-CC372871039B}" srcOrd="0" destOrd="0" presId="urn:microsoft.com/office/officeart/2008/layout/PictureAccentList"/>
    <dgm:cxn modelId="{EF78739E-36E4-4275-8D96-FE3641913752}" type="presParOf" srcId="{61D10E31-D14D-42E0-8F49-CEE73D7843B1}" destId="{F68F844C-9180-4690-9F0A-33CD7C89E69B}" srcOrd="1" destOrd="0" presId="urn:microsoft.com/office/officeart/2008/layout/PictureAccentList"/>
    <dgm:cxn modelId="{6B37A6B9-CB9F-4FE3-A67D-72E762DFA85E}" type="presParOf" srcId="{F68F844C-9180-4690-9F0A-33CD7C89E69B}" destId="{7F5A1510-4064-44FB-A8F4-DB483758B9BF}" srcOrd="0" destOrd="0" presId="urn:microsoft.com/office/officeart/2008/layout/PictureAccentList"/>
    <dgm:cxn modelId="{945C5810-CE45-4F83-BFE4-4D959F92B9CC}" type="presParOf" srcId="{7F5A1510-4064-44FB-A8F4-DB483758B9BF}" destId="{C561AD92-B77D-4D3A-896D-9B4AAD777598}" srcOrd="0" destOrd="0" presId="urn:microsoft.com/office/officeart/2008/layout/PictureAccentList"/>
    <dgm:cxn modelId="{6AE8D1F2-42B3-4EB1-91CF-5EC64C83E352}" type="presParOf" srcId="{7F5A1510-4064-44FB-A8F4-DB483758B9BF}" destId="{10883069-EFD1-4A9D-BC7D-8CF3D35D3755}" srcOrd="1" destOrd="0" presId="urn:microsoft.com/office/officeart/2008/layout/PictureAccentList"/>
    <dgm:cxn modelId="{57E6A304-DB97-49DA-B32A-ED06AF457DED}" type="presParOf" srcId="{F68F844C-9180-4690-9F0A-33CD7C89E69B}" destId="{C6EF3AF6-B013-4AB6-BBB5-BE1941491B85}" srcOrd="1" destOrd="0" presId="urn:microsoft.com/office/officeart/2008/layout/PictureAccentList"/>
    <dgm:cxn modelId="{2E495CD0-61A8-4624-BEB4-AEDAD357240A}" type="presParOf" srcId="{C6EF3AF6-B013-4AB6-BBB5-BE1941491B85}" destId="{8D7004D4-A59C-467F-AF5D-7C4BE97464AC}" srcOrd="0" destOrd="0" presId="urn:microsoft.com/office/officeart/2008/layout/PictureAccentList"/>
    <dgm:cxn modelId="{3BAEC79B-77C5-43F3-A088-39029068A39D}" type="presParOf" srcId="{C6EF3AF6-B013-4AB6-BBB5-BE1941491B85}" destId="{9A09A8EB-8AAA-4526-B8EE-DA01E97BF22F}" srcOrd="1" destOrd="0" presId="urn:microsoft.com/office/officeart/2008/layout/PictureAccentList"/>
    <dgm:cxn modelId="{F978839A-8BA9-444F-A05F-4327721EE350}" type="presParOf" srcId="{F68F844C-9180-4690-9F0A-33CD7C89E69B}" destId="{DA95FE42-C30F-4574-9094-888B61753E62}" srcOrd="2" destOrd="0" presId="urn:microsoft.com/office/officeart/2008/layout/PictureAccentList"/>
    <dgm:cxn modelId="{BE6E7AEF-2972-45B0-99C1-3B298091499C}" type="presParOf" srcId="{DA95FE42-C30F-4574-9094-888B61753E62}" destId="{0DC5DF64-AEB9-4034-8B76-56A38D0CBC57}" srcOrd="0" destOrd="0" presId="urn:microsoft.com/office/officeart/2008/layout/PictureAccentList"/>
    <dgm:cxn modelId="{2CDCD640-4C3C-485C-851E-FC8DE4EA863C}" type="presParOf" srcId="{DA95FE42-C30F-4574-9094-888B61753E62}" destId="{88CA16B7-4368-493F-96D7-6C59AB4CCC1D}" srcOrd="1" destOrd="0" presId="urn:microsoft.com/office/officeart/2008/layout/PictureAccentList"/>
    <dgm:cxn modelId="{673A70D5-36C7-42D6-ADBD-B2524CE53C2A}" type="presParOf" srcId="{F68F844C-9180-4690-9F0A-33CD7C89E69B}" destId="{89C1BD8C-9103-4481-8B9E-15CDC0518569}" srcOrd="3" destOrd="0" presId="urn:microsoft.com/office/officeart/2008/layout/PictureAccentList"/>
    <dgm:cxn modelId="{5E663C11-824A-43C5-B80C-49055EB60EE5}" type="presParOf" srcId="{89C1BD8C-9103-4481-8B9E-15CDC0518569}" destId="{C36D756A-7407-4B06-8DFF-A14B898D015E}" srcOrd="0" destOrd="0" presId="urn:microsoft.com/office/officeart/2008/layout/PictureAccentList"/>
    <dgm:cxn modelId="{654CAED4-B135-49DF-B38B-7F7B03032B88}" type="presParOf" srcId="{89C1BD8C-9103-4481-8B9E-15CDC0518569}" destId="{3FAB492A-06E8-436C-8EA5-90C81FB16335}" srcOrd="1" destOrd="0" presId="urn:microsoft.com/office/officeart/2008/layout/PictureAccentList"/>
    <dgm:cxn modelId="{FE3D8663-AF1A-45F4-AAD3-464E7C38DE34}" type="presParOf" srcId="{F68F844C-9180-4690-9F0A-33CD7C89E69B}" destId="{44EA768E-E3D9-4D89-9F36-0A1F8E102293}" srcOrd="4" destOrd="0" presId="urn:microsoft.com/office/officeart/2008/layout/PictureAccentList"/>
    <dgm:cxn modelId="{322ADA5A-7E06-47BD-8C0C-9EF209C59DDD}" type="presParOf" srcId="{44EA768E-E3D9-4D89-9F36-0A1F8E102293}" destId="{669280C3-772E-41BA-B069-4922C0B23AE2}" srcOrd="0" destOrd="0" presId="urn:microsoft.com/office/officeart/2008/layout/PictureAccentList"/>
    <dgm:cxn modelId="{6308B78C-5864-41CE-B117-F6744B12CBA6}"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54A6A0-3FD9-4A0E-A8A2-CC372871039B}">
      <dsp:nvSpPr>
        <dsp:cNvPr id="0" name=""/>
        <dsp:cNvSpPr/>
      </dsp:nvSpPr>
      <dsp:spPr>
        <a:xfrm>
          <a:off x="397388" y="1208"/>
          <a:ext cx="5802104" cy="921026"/>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zh-CN" altLang="en-US" sz="3200" b="1"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a:t>
          </a:r>
          <a:endParaRPr lang="zh-CN" altLang="en-US" sz="3200" b="1"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397388" y="1208"/>
        <a:ext cx="5802104" cy="921026"/>
      </dsp:txXfrm>
    </dsp:sp>
    <dsp:sp modelId="{C561AD92-B77D-4D3A-896D-9B4AAD777598}">
      <dsp:nvSpPr>
        <dsp:cNvPr id="0" name=""/>
        <dsp:cNvSpPr/>
      </dsp:nvSpPr>
      <dsp:spPr>
        <a:xfrm>
          <a:off x="396623" y="1088020"/>
          <a:ext cx="921026" cy="921026"/>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83069-EFD1-4A9D-BC7D-8CF3D35D3755}">
      <dsp:nvSpPr>
        <dsp:cNvPr id="0" name=""/>
        <dsp:cNvSpPr/>
      </dsp:nvSpPr>
      <dsp:spPr>
        <a:xfrm>
          <a:off x="1524823" y="1088020"/>
          <a:ext cx="4680059" cy="921026"/>
        </a:xfrm>
        <a:prstGeom prst="roundRect">
          <a:avLst>
            <a:gd name="adj" fmla="val 166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2800" b="1" kern="12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基本特征</a:t>
          </a:r>
          <a:endParaRPr lang="zh-CN" altLang="en-US" sz="2800" b="1" kern="12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24823" y="1088020"/>
        <a:ext cx="4680059" cy="921026"/>
      </dsp:txXfrm>
    </dsp:sp>
    <dsp:sp modelId="{8D7004D4-A59C-467F-AF5D-7C4BE97464AC}">
      <dsp:nvSpPr>
        <dsp:cNvPr id="0" name=""/>
        <dsp:cNvSpPr/>
      </dsp:nvSpPr>
      <dsp:spPr>
        <a:xfrm>
          <a:off x="390128" y="2113593"/>
          <a:ext cx="921026" cy="921026"/>
        </a:xfrm>
        <a:prstGeom prst="roundRect">
          <a:avLst>
            <a:gd name="adj" fmla="val 16670"/>
          </a:avLst>
        </a:prstGeom>
        <a:blipFill>
          <a:blip xmlns:r="http://schemas.openxmlformats.org/officeDocument/2006/relationships" r:embed="rId2">
            <a:extLst>
              <a:ext uri="{28A0092B-C50C-407E-A947-70E740481C1C}">
                <a14:useLocalDpi xmlns:a14="http://schemas.microsoft.com/office/drawing/2010/main" xmlns=""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9A8EB-8AAA-4526-B8EE-DA01E97BF22F}">
      <dsp:nvSpPr>
        <dsp:cNvPr id="0" name=""/>
        <dsp:cNvSpPr/>
      </dsp:nvSpPr>
      <dsp:spPr>
        <a:xfrm>
          <a:off x="1519454" y="2107533"/>
          <a:ext cx="4653334"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建模案例</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19454" y="2107533"/>
        <a:ext cx="4653334" cy="921026"/>
      </dsp:txXfrm>
    </dsp:sp>
    <dsp:sp modelId="{0DC5DF64-AEB9-4034-8B76-56A38D0CBC57}">
      <dsp:nvSpPr>
        <dsp:cNvPr id="0" name=""/>
        <dsp:cNvSpPr/>
      </dsp:nvSpPr>
      <dsp:spPr>
        <a:xfrm>
          <a:off x="429262" y="3139083"/>
          <a:ext cx="921026" cy="921026"/>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xmlns=""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CA16B7-4368-493F-96D7-6C59AB4CCC1D}">
      <dsp:nvSpPr>
        <dsp:cNvPr id="0" name=""/>
        <dsp:cNvSpPr/>
      </dsp:nvSpPr>
      <dsp:spPr>
        <a:xfrm>
          <a:off x="1525913" y="3127045"/>
          <a:ext cx="4614782"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解题方法</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25913" y="3127045"/>
        <a:ext cx="4614782" cy="921026"/>
      </dsp:txXfrm>
    </dsp:sp>
    <dsp:sp modelId="{669280C3-772E-41BA-B069-4922C0B23AE2}">
      <dsp:nvSpPr>
        <dsp:cNvPr id="0" name=""/>
        <dsp:cNvSpPr/>
      </dsp:nvSpPr>
      <dsp:spPr>
        <a:xfrm>
          <a:off x="412614" y="4182744"/>
          <a:ext cx="921026" cy="921026"/>
        </a:xfrm>
        <a:prstGeom prst="roundRect">
          <a:avLst>
            <a:gd name="adj" fmla="val 16670"/>
          </a:avLst>
        </a:prstGeom>
        <a:blipFill>
          <a:blip xmlns:r="http://schemas.openxmlformats.org/officeDocument/2006/relationships" r:embed="rId4">
            <a:extLst>
              <a:ext uri="{28A0092B-C50C-407E-A947-70E740481C1C}">
                <a14:useLocalDpi xmlns:a14="http://schemas.microsoft.com/office/drawing/2010/main" xmlns=""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27A74-302C-463F-A232-E3E55AE84750}">
      <dsp:nvSpPr>
        <dsp:cNvPr id="0" name=""/>
        <dsp:cNvSpPr/>
      </dsp:nvSpPr>
      <dsp:spPr>
        <a:xfrm>
          <a:off x="1519373" y="4182671"/>
          <a:ext cx="4599926" cy="921026"/>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3.4  </a:t>
          </a:r>
          <a:r>
            <a:rPr lang="zh-CN" altLang="en-US" sz="2800" b="0" kern="12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图灵机与可计算性</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519373" y="4182671"/>
        <a:ext cx="4599926" cy="921026"/>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54A6A0-3FD9-4A0E-A8A2-CC372871039B}">
      <dsp:nvSpPr>
        <dsp:cNvPr id="0" name=""/>
        <dsp:cNvSpPr/>
      </dsp:nvSpPr>
      <dsp:spPr>
        <a:xfrm>
          <a:off x="1068868" y="66"/>
          <a:ext cx="5649725" cy="813593"/>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altLang="zh-CN" sz="3200" b="1" kern="1200"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3200" b="1" kern="1200"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基本特征</a:t>
          </a:r>
          <a:endParaRPr lang="zh-CN" altLang="en-US" sz="3200" b="1" kern="12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068868" y="66"/>
        <a:ext cx="5649725" cy="813593"/>
      </dsp:txXfrm>
    </dsp:sp>
    <dsp:sp modelId="{C561AD92-B77D-4D3A-896D-9B4AAD777598}">
      <dsp:nvSpPr>
        <dsp:cNvPr id="0" name=""/>
        <dsp:cNvSpPr/>
      </dsp:nvSpPr>
      <dsp:spPr>
        <a:xfrm>
          <a:off x="1101601" y="960106"/>
          <a:ext cx="813593" cy="813593"/>
        </a:xfrm>
        <a:prstGeom prst="roundRect">
          <a:avLst>
            <a:gd name="adj" fmla="val 16670"/>
          </a:avLst>
        </a:prstGeom>
        <a:blipFill>
          <a:blip xmlns:r="http://schemas.openxmlformats.org/officeDocument/2006/relationships" r:embed="rId1"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83069-EFD1-4A9D-BC7D-8CF3D35D3755}">
      <dsp:nvSpPr>
        <dsp:cNvPr id="0" name=""/>
        <dsp:cNvSpPr/>
      </dsp:nvSpPr>
      <dsp:spPr>
        <a:xfrm>
          <a:off x="2069314" y="960106"/>
          <a:ext cx="4659444" cy="813593"/>
        </a:xfrm>
        <a:prstGeom prst="roundRect">
          <a:avLst>
            <a:gd name="adj" fmla="val 1667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3.1.1  </a:t>
          </a:r>
          <a:r>
            <a:rPr lang="zh-CN"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科学思维的形式</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69314" y="960106"/>
        <a:ext cx="4659444" cy="813593"/>
      </dsp:txXfrm>
    </dsp:sp>
    <dsp:sp modelId="{8D7004D4-A59C-467F-AF5D-7C4BE97464AC}">
      <dsp:nvSpPr>
        <dsp:cNvPr id="0" name=""/>
        <dsp:cNvSpPr/>
      </dsp:nvSpPr>
      <dsp:spPr>
        <a:xfrm>
          <a:off x="1125538" y="1860698"/>
          <a:ext cx="813593" cy="813593"/>
        </a:xfrm>
        <a:prstGeom prst="roundRect">
          <a:avLst>
            <a:gd name="adj" fmla="val 16670"/>
          </a:avLst>
        </a:prstGeom>
        <a:blipFill>
          <a:blip xmlns:r="http://schemas.openxmlformats.org/officeDocument/2006/relationships" r:embed="rId2"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9A8EB-8AAA-4526-B8EE-DA01E97BF22F}">
      <dsp:nvSpPr>
        <dsp:cNvPr id="0" name=""/>
        <dsp:cNvSpPr/>
      </dsp:nvSpPr>
      <dsp:spPr>
        <a:xfrm>
          <a:off x="2063968" y="1860698"/>
          <a:ext cx="4632837" cy="813593"/>
        </a:xfrm>
        <a:prstGeom prst="roundRect">
          <a:avLst>
            <a:gd name="adj" fmla="val 166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3.1.2  </a:t>
          </a:r>
          <a:r>
            <a:rPr lang="zh-CN" altLang="zh-CN" sz="28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计算思维的特征</a:t>
          </a:r>
          <a:endParaRPr lang="zh-CN" altLang="en-US" sz="2800" b="1" kern="12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63968" y="1860698"/>
        <a:ext cx="4632837" cy="813593"/>
      </dsp:txXfrm>
    </dsp:sp>
    <dsp:sp modelId="{0DC5DF64-AEB9-4034-8B76-56A38D0CBC57}">
      <dsp:nvSpPr>
        <dsp:cNvPr id="0" name=""/>
        <dsp:cNvSpPr/>
      </dsp:nvSpPr>
      <dsp:spPr>
        <a:xfrm>
          <a:off x="1134095" y="2771923"/>
          <a:ext cx="813593" cy="813593"/>
        </a:xfrm>
        <a:prstGeom prst="roundRect">
          <a:avLst>
            <a:gd name="adj" fmla="val 16670"/>
          </a:avLst>
        </a:prstGeom>
        <a:blipFill>
          <a:blip xmlns:r="http://schemas.openxmlformats.org/officeDocument/2006/relationships" r:embed="rId3"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CA16B7-4368-493F-96D7-6C59AB4CCC1D}">
      <dsp:nvSpPr>
        <dsp:cNvPr id="0" name=""/>
        <dsp:cNvSpPr/>
      </dsp:nvSpPr>
      <dsp:spPr>
        <a:xfrm>
          <a:off x="2070399" y="2761289"/>
          <a:ext cx="4594454" cy="813593"/>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3.1.3  </a:t>
          </a:r>
          <a:r>
            <a:rPr lang="zh-CN"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问题抽象与分解</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70399" y="2761289"/>
        <a:ext cx="4594454" cy="813593"/>
      </dsp:txXfrm>
    </dsp:sp>
    <dsp:sp modelId="{C36D756A-7407-4B06-8DFF-A14B898D015E}">
      <dsp:nvSpPr>
        <dsp:cNvPr id="0" name=""/>
        <dsp:cNvSpPr/>
      </dsp:nvSpPr>
      <dsp:spPr>
        <a:xfrm>
          <a:off x="1109010" y="3683148"/>
          <a:ext cx="813593" cy="813593"/>
        </a:xfrm>
        <a:prstGeom prst="roundRect">
          <a:avLst>
            <a:gd name="adj" fmla="val 16670"/>
          </a:avLst>
        </a:prstGeom>
        <a:blipFill>
          <a:blip xmlns:r="http://schemas.openxmlformats.org/officeDocument/2006/relationships" r:embed="rId4"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AB492A-06E8-436C-8EA5-90C81FB16335}">
      <dsp:nvSpPr>
        <dsp:cNvPr id="0" name=""/>
        <dsp:cNvSpPr/>
      </dsp:nvSpPr>
      <dsp:spPr>
        <a:xfrm>
          <a:off x="2062763" y="3672514"/>
          <a:ext cx="4602091" cy="813593"/>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3.1.4  </a:t>
          </a:r>
          <a:r>
            <a:rPr lang="zh-CN"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计算机解题方法</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62763" y="3672514"/>
        <a:ext cx="4602091" cy="813593"/>
      </dsp:txXfrm>
    </dsp:sp>
    <dsp:sp modelId="{669280C3-772E-41BA-B069-4922C0B23AE2}">
      <dsp:nvSpPr>
        <dsp:cNvPr id="0" name=""/>
        <dsp:cNvSpPr/>
      </dsp:nvSpPr>
      <dsp:spPr>
        <a:xfrm>
          <a:off x="1120223" y="4605072"/>
          <a:ext cx="813593" cy="813593"/>
        </a:xfrm>
        <a:prstGeom prst="roundRect">
          <a:avLst>
            <a:gd name="adj" fmla="val 16670"/>
          </a:avLst>
        </a:prstGeom>
        <a:blipFill>
          <a:blip xmlns:r="http://schemas.openxmlformats.org/officeDocument/2006/relationships" r:embed="rId5"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27A74-302C-463F-A232-E3E55AE84750}">
      <dsp:nvSpPr>
        <dsp:cNvPr id="0" name=""/>
        <dsp:cNvSpPr/>
      </dsp:nvSpPr>
      <dsp:spPr>
        <a:xfrm>
          <a:off x="2063888" y="4605007"/>
          <a:ext cx="4579664" cy="813593"/>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3.1.5  </a:t>
          </a:r>
          <a:r>
            <a:rPr lang="zh-CN"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解题模型的构建</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63888" y="4605007"/>
        <a:ext cx="4579664" cy="813593"/>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54A6A0-3FD9-4A0E-A8A2-CC372871039B}">
      <dsp:nvSpPr>
        <dsp:cNvPr id="0" name=""/>
        <dsp:cNvSpPr/>
      </dsp:nvSpPr>
      <dsp:spPr>
        <a:xfrm>
          <a:off x="1068868" y="66"/>
          <a:ext cx="5649725" cy="813593"/>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altLang="zh-CN" sz="3200" b="1" kern="1200"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  </a:t>
          </a:r>
          <a:r>
            <a:rPr lang="zh-CN" altLang="en-US" sz="3200" b="1" kern="1200"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基本特征</a:t>
          </a:r>
          <a:endParaRPr lang="zh-CN" altLang="en-US" sz="3200" b="1" kern="12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1068868" y="66"/>
        <a:ext cx="5649725" cy="813593"/>
      </dsp:txXfrm>
    </dsp:sp>
    <dsp:sp modelId="{C561AD92-B77D-4D3A-896D-9B4AAD777598}">
      <dsp:nvSpPr>
        <dsp:cNvPr id="0" name=""/>
        <dsp:cNvSpPr/>
      </dsp:nvSpPr>
      <dsp:spPr>
        <a:xfrm>
          <a:off x="1101601" y="960106"/>
          <a:ext cx="813593" cy="813593"/>
        </a:xfrm>
        <a:prstGeom prst="roundRect">
          <a:avLst>
            <a:gd name="adj" fmla="val 16670"/>
          </a:avLst>
        </a:prstGeom>
        <a:blipFill>
          <a:blip xmlns:r="http://schemas.openxmlformats.org/officeDocument/2006/relationships" r:embed="rId1"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83069-EFD1-4A9D-BC7D-8CF3D35D3755}">
      <dsp:nvSpPr>
        <dsp:cNvPr id="0" name=""/>
        <dsp:cNvSpPr/>
      </dsp:nvSpPr>
      <dsp:spPr>
        <a:xfrm>
          <a:off x="2069314" y="960106"/>
          <a:ext cx="4659444" cy="813593"/>
        </a:xfrm>
        <a:prstGeom prst="roundRect">
          <a:avLst>
            <a:gd name="adj" fmla="val 1667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3.1.1  </a:t>
          </a:r>
          <a:r>
            <a:rPr lang="zh-CN"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科学思维的形式</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69314" y="960106"/>
        <a:ext cx="4659444" cy="813593"/>
      </dsp:txXfrm>
    </dsp:sp>
    <dsp:sp modelId="{8D7004D4-A59C-467F-AF5D-7C4BE97464AC}">
      <dsp:nvSpPr>
        <dsp:cNvPr id="0" name=""/>
        <dsp:cNvSpPr/>
      </dsp:nvSpPr>
      <dsp:spPr>
        <a:xfrm>
          <a:off x="1125538" y="1860698"/>
          <a:ext cx="813593" cy="813593"/>
        </a:xfrm>
        <a:prstGeom prst="roundRect">
          <a:avLst>
            <a:gd name="adj" fmla="val 16670"/>
          </a:avLst>
        </a:prstGeom>
        <a:blipFill>
          <a:blip xmlns:r="http://schemas.openxmlformats.org/officeDocument/2006/relationships" r:embed="rId2"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09A8EB-8AAA-4526-B8EE-DA01E97BF22F}">
      <dsp:nvSpPr>
        <dsp:cNvPr id="0" name=""/>
        <dsp:cNvSpPr/>
      </dsp:nvSpPr>
      <dsp:spPr>
        <a:xfrm>
          <a:off x="2063968" y="1860698"/>
          <a:ext cx="4632837" cy="813593"/>
        </a:xfrm>
        <a:prstGeom prst="roundRect">
          <a:avLst>
            <a:gd name="adj" fmla="val 1667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3.1.2  </a:t>
          </a:r>
          <a:r>
            <a:rPr lang="zh-CN"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计算思维的特征</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63968" y="1860698"/>
        <a:ext cx="4632837" cy="813593"/>
      </dsp:txXfrm>
    </dsp:sp>
    <dsp:sp modelId="{0DC5DF64-AEB9-4034-8B76-56A38D0CBC57}">
      <dsp:nvSpPr>
        <dsp:cNvPr id="0" name=""/>
        <dsp:cNvSpPr/>
      </dsp:nvSpPr>
      <dsp:spPr>
        <a:xfrm>
          <a:off x="1134095" y="2771923"/>
          <a:ext cx="813593" cy="813593"/>
        </a:xfrm>
        <a:prstGeom prst="roundRect">
          <a:avLst>
            <a:gd name="adj" fmla="val 16670"/>
          </a:avLst>
        </a:prstGeom>
        <a:blipFill>
          <a:blip xmlns:r="http://schemas.openxmlformats.org/officeDocument/2006/relationships" r:embed="rId3"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CA16B7-4368-493F-96D7-6C59AB4CCC1D}">
      <dsp:nvSpPr>
        <dsp:cNvPr id="0" name=""/>
        <dsp:cNvSpPr/>
      </dsp:nvSpPr>
      <dsp:spPr>
        <a:xfrm>
          <a:off x="2070399" y="2761289"/>
          <a:ext cx="4594454" cy="813593"/>
        </a:xfrm>
        <a:prstGeom prst="roundRect">
          <a:avLst>
            <a:gd name="adj" fmla="val 1667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3.1.3  </a:t>
          </a:r>
          <a:r>
            <a:rPr lang="zh-CN" altLang="zh-CN" sz="28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问题抽象与分解</a:t>
          </a:r>
          <a:endParaRPr lang="zh-CN" altLang="en-US" sz="2800" b="1" kern="12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70399" y="2761289"/>
        <a:ext cx="4594454" cy="813593"/>
      </dsp:txXfrm>
    </dsp:sp>
    <dsp:sp modelId="{C36D756A-7407-4B06-8DFF-A14B898D015E}">
      <dsp:nvSpPr>
        <dsp:cNvPr id="0" name=""/>
        <dsp:cNvSpPr/>
      </dsp:nvSpPr>
      <dsp:spPr>
        <a:xfrm>
          <a:off x="1109010" y="3683148"/>
          <a:ext cx="813593" cy="813593"/>
        </a:xfrm>
        <a:prstGeom prst="roundRect">
          <a:avLst>
            <a:gd name="adj" fmla="val 16670"/>
          </a:avLst>
        </a:prstGeom>
        <a:blipFill>
          <a:blip xmlns:r="http://schemas.openxmlformats.org/officeDocument/2006/relationships" r:embed="rId4"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AB492A-06E8-436C-8EA5-90C81FB16335}">
      <dsp:nvSpPr>
        <dsp:cNvPr id="0" name=""/>
        <dsp:cNvSpPr/>
      </dsp:nvSpPr>
      <dsp:spPr>
        <a:xfrm>
          <a:off x="2062763" y="3672514"/>
          <a:ext cx="4602091" cy="813593"/>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3.1.4  </a:t>
          </a:r>
          <a:r>
            <a:rPr lang="zh-CN"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计算机解题方法</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62763" y="3672514"/>
        <a:ext cx="4602091" cy="813593"/>
      </dsp:txXfrm>
    </dsp:sp>
    <dsp:sp modelId="{669280C3-772E-41BA-B069-4922C0B23AE2}">
      <dsp:nvSpPr>
        <dsp:cNvPr id="0" name=""/>
        <dsp:cNvSpPr/>
      </dsp:nvSpPr>
      <dsp:spPr>
        <a:xfrm>
          <a:off x="1120223" y="4605072"/>
          <a:ext cx="813593" cy="813593"/>
        </a:xfrm>
        <a:prstGeom prst="roundRect">
          <a:avLst>
            <a:gd name="adj" fmla="val 16670"/>
          </a:avLst>
        </a:prstGeom>
        <a:blipFill>
          <a:blip xmlns:r="http://schemas.openxmlformats.org/officeDocument/2006/relationships" r:embed="rId5" cstate="email">
            <a:extLst>
              <a:ext uri="{28A0092B-C50C-407E-A947-70E740481C1C}">
                <a14:useLocalDpi xmlns:a14="http://schemas.microsoft.com/office/drawing/2010/main" xmlns=""/>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27A74-302C-463F-A232-E3E55AE84750}">
      <dsp:nvSpPr>
        <dsp:cNvPr id="0" name=""/>
        <dsp:cNvSpPr/>
      </dsp:nvSpPr>
      <dsp:spPr>
        <a:xfrm>
          <a:off x="2063888" y="4605007"/>
          <a:ext cx="4579664" cy="813593"/>
        </a:xfrm>
        <a:prstGeom prst="roundRect">
          <a:avLst>
            <a:gd name="adj" fmla="val 16670"/>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en-US"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3.1.5  </a:t>
          </a:r>
          <a:r>
            <a:rPr lang="zh-CN" altLang="zh-CN" sz="2800" b="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解题模型的构建</a:t>
          </a:r>
          <a:endParaRPr lang="zh-CN" altLang="en-US" sz="2800" b="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sp:txBody>
      <dsp:txXfrm>
        <a:off x="2063888" y="4605007"/>
        <a:ext cx="4579664" cy="81359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9660FF-5D8D-4DE4-9D41-659B328C102D}" type="datetimeFigureOut">
              <a:rPr lang="zh-CN" altLang="en-US" smtClean="0"/>
              <a:pPr/>
              <a:t>2018/3/2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E3C1C9-88D5-4A86-9A4D-91BBFB218560}" type="slidenum">
              <a:rPr lang="zh-CN" altLang="en-US" smtClean="0"/>
              <a:pPr/>
              <a:t>‹#›</a:t>
            </a:fld>
            <a:endParaRPr lang="zh-CN" altLang="en-US"/>
          </a:p>
        </p:txBody>
      </p:sp>
    </p:spTree>
    <p:extLst>
      <p:ext uri="{BB962C8B-B14F-4D97-AF65-F5344CB8AC3E}">
        <p14:creationId xmlns:p14="http://schemas.microsoft.com/office/powerpoint/2010/main" xmlns="" val="34157944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B0E45F-9B1D-4326-8A23-B35B420AC051}" type="datetimeFigureOut">
              <a:rPr lang="zh-CN" altLang="en-US" smtClean="0"/>
              <a:pPr/>
              <a:t>2018/3/2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368EBE-BCAA-40A2-AA4E-D08440DEE6F6}" type="slidenum">
              <a:rPr lang="zh-CN" altLang="en-US" smtClean="0"/>
              <a:pPr/>
              <a:t>‹#›</a:t>
            </a:fld>
            <a:endParaRPr lang="zh-CN" altLang="en-US"/>
          </a:p>
        </p:txBody>
      </p:sp>
    </p:spTree>
    <p:extLst>
      <p:ext uri="{BB962C8B-B14F-4D97-AF65-F5344CB8AC3E}">
        <p14:creationId xmlns:p14="http://schemas.microsoft.com/office/powerpoint/2010/main" xmlns="" val="39980336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01734" y="21266"/>
            <a:ext cx="10111563" cy="512177"/>
          </a:xfrm>
          <a:prstGeom prst="rect">
            <a:avLst/>
          </a:prstGeom>
        </p:spPr>
        <p:txBody>
          <a:bodyPr/>
          <a:lstStyle>
            <a:lvl1pPr algn="ctr">
              <a:defRPr sz="2800" b="1" baseline="0">
                <a:solidFill>
                  <a:srgbClr val="0000FF"/>
                </a:solidFill>
                <a:latin typeface="微软雅黑" panose="020B0503020204020204" pitchFamily="34" charset="-122"/>
                <a:ea typeface="微软雅黑" panose="020B0503020204020204" pitchFamily="34" charset="-122"/>
              </a:defRPr>
            </a:lvl1pPr>
          </a:lstStyle>
          <a:p>
            <a:r>
              <a:rPr lang="en-US" altLang="zh-CN" dirty="0" smtClean="0"/>
              <a:t>Lecture 3  </a:t>
            </a:r>
            <a:r>
              <a:rPr lang="zh-CN" altLang="en-US" dirty="0" smtClean="0"/>
              <a:t>计算思维（</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92099" y="627322"/>
            <a:ext cx="11648263" cy="5996762"/>
          </a:xfrm>
        </p:spPr>
        <p:txBody>
          <a:bodyPr/>
          <a:lstStyle>
            <a:lvl1pPr marL="360000" indent="-360000">
              <a:lnSpc>
                <a:spcPct val="100000"/>
              </a:lnSpc>
              <a:spcBef>
                <a:spcPts val="30"/>
              </a:spcBef>
              <a:buClr>
                <a:srgbClr val="003399"/>
              </a:buClr>
              <a:buSzPct val="101000"/>
              <a:buFont typeface="Arial" panose="020B0604020202020204" pitchFamily="34" charset="0"/>
              <a:buChar char="•"/>
              <a:defRPr sz="28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1pPr>
            <a:lvl2pPr marL="360000" indent="-360000">
              <a:lnSpc>
                <a:spcPct val="100000"/>
              </a:lnSpc>
              <a:spcBef>
                <a:spcPts val="30"/>
              </a:spcBef>
              <a:buFont typeface="Arial" panose="020B0604020202020204" pitchFamily="34" charset="0"/>
              <a:buChar char="•"/>
              <a:defRPr sz="24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2pPr>
            <a:lvl3pPr marL="720000" marR="0" indent="-360000" algn="l" defTabSz="914400" rtl="0" eaLnBrk="1" fontAlgn="auto" latinLnBrk="0" hangingPunct="1">
              <a:lnSpc>
                <a:spcPct val="100000"/>
              </a:lnSpc>
              <a:spcBef>
                <a:spcPts val="30"/>
              </a:spcBef>
              <a:spcAft>
                <a:spcPts val="0"/>
              </a:spcAft>
              <a:buClrTx/>
              <a:buSzTx/>
              <a:buFont typeface="Arial" panose="020B0604020202020204" pitchFamily="34" charset="0"/>
              <a:buChar char="•"/>
              <a:tabLst/>
              <a:defRPr sz="22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3pPr>
            <a:lvl4pPr marL="1080000" indent="-360000">
              <a:lnSpc>
                <a:spcPct val="100000"/>
              </a:lnSpc>
              <a:spcBef>
                <a:spcPts val="30"/>
              </a:spcBef>
              <a:buFont typeface="Arial" panose="020B0604020202020204" pitchFamily="34" charset="0"/>
              <a:buChar char="•"/>
              <a:defRPr sz="1800" baseline="0">
                <a:solidFill>
                  <a:srgbClr val="003399"/>
                </a:solidFill>
                <a:latin typeface="Times New Roman" panose="02020603050405020304" pitchFamily="18" charset="0"/>
                <a:ea typeface="微软雅黑" panose="020B0503020204020204" pitchFamily="34" charset="-122"/>
              </a:defRPr>
            </a:lvl4pPr>
            <a:lvl5pPr marL="720000" indent="-360000">
              <a:lnSpc>
                <a:spcPct val="100000"/>
              </a:lnSpc>
              <a:spcBef>
                <a:spcPts val="30"/>
              </a:spcBef>
              <a:buFont typeface="Arial" panose="020B0604020202020204" pitchFamily="34" charset="0"/>
              <a:buChar char="•"/>
              <a:defRPr sz="1800">
                <a:solidFill>
                  <a:srgbClr val="003399"/>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en-US" altLang="zh-CN" smtClean="0"/>
          </a:p>
          <a:p>
            <a:pPr lvl="1"/>
            <a:r>
              <a:rPr lang="zh-CN" altLang="en-US" smtClean="0"/>
              <a:t>第二级</a:t>
            </a:r>
            <a:endParaRPr lang="en-US" altLang="zh-CN" smtClean="0"/>
          </a:p>
          <a:p>
            <a:pPr lvl="2"/>
            <a:r>
              <a:rPr lang="zh-CN" altLang="en-US" smtClean="0"/>
              <a:t>第三级</a:t>
            </a:r>
            <a:endParaRPr lang="en-US" altLang="zh-CN" smtClean="0"/>
          </a:p>
          <a:p>
            <a:pPr lvl="3"/>
            <a:r>
              <a:rPr lang="zh-CN" altLang="en-US" smtClean="0"/>
              <a:t>第</a:t>
            </a:r>
            <a:r>
              <a:rPr lang="en-US" altLang="zh-CN" smtClean="0"/>
              <a:t>4</a:t>
            </a:r>
            <a:r>
              <a:rPr lang="zh-CN" altLang="en-US" smtClean="0"/>
              <a:t>级</a:t>
            </a:r>
            <a:endParaRPr lang="en-US" altLang="zh-CN" smtClean="0"/>
          </a:p>
          <a:p>
            <a:pPr lvl="4"/>
            <a:r>
              <a:rPr lang="zh-CN" altLang="en-US" smtClean="0"/>
              <a:t>第</a:t>
            </a:r>
            <a:r>
              <a:rPr lang="en-US" altLang="zh-CN" smtClean="0"/>
              <a:t>5</a:t>
            </a:r>
            <a:r>
              <a:rPr lang="zh-CN" altLang="en-US" smtClean="0"/>
              <a:t>级 </a:t>
            </a:r>
            <a:endParaRPr lang="en-US" altLang="zh-CN" smtClean="0"/>
          </a:p>
          <a:p>
            <a:pPr lvl="2"/>
            <a:endParaRPr lang="zh-CN" altLang="en-US"/>
          </a:p>
        </p:txBody>
      </p:sp>
      <p:cxnSp>
        <p:nvCxnSpPr>
          <p:cNvPr id="8" name="直接连接符 7"/>
          <p:cNvCxnSpPr/>
          <p:nvPr userDrawn="1"/>
        </p:nvCxnSpPr>
        <p:spPr>
          <a:xfrm>
            <a:off x="414670" y="552890"/>
            <a:ext cx="11536325" cy="0"/>
          </a:xfrm>
          <a:prstGeom prst="line">
            <a:avLst/>
          </a:prstGeom>
          <a:ln cmpd="thickThin"/>
        </p:spPr>
        <p:style>
          <a:lnRef idx="2">
            <a:schemeClr val="accent1"/>
          </a:lnRef>
          <a:fillRef idx="0">
            <a:schemeClr val="accent1"/>
          </a:fillRef>
          <a:effectRef idx="1">
            <a:schemeClr val="accent1"/>
          </a:effectRef>
          <a:fontRef idx="minor">
            <a:schemeClr val="tx1"/>
          </a:fontRef>
        </p:style>
      </p:cxnSp>
      <p:sp>
        <p:nvSpPr>
          <p:cNvPr id="5" name="Rectangle 7"/>
          <p:cNvSpPr txBox="1">
            <a:spLocks noChangeArrowheads="1"/>
          </p:cNvSpPr>
          <p:nvPr userDrawn="1"/>
        </p:nvSpPr>
        <p:spPr bwMode="auto">
          <a:xfrm>
            <a:off x="9898916" y="130167"/>
            <a:ext cx="2064527" cy="4120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marL="0" algn="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第</a:t>
            </a:r>
            <a:fld id="{C5E79471-F8A8-4285-BECE-D9E30C77A9C8}" type="slidenum">
              <a:rPr lang="zh-CN" altLang="en-US" sz="1600" b="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pPr/>
              <a:t>‹#›</a:t>
            </a:fld>
            <a:r>
              <a:rPr lang="zh-CN" altLang="en-US"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页 共</a:t>
            </a:r>
            <a:r>
              <a:rPr lang="en-US" altLang="zh-CN"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111</a:t>
            </a:r>
            <a:r>
              <a:rPr lang="zh-CN" altLang="en-US"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sz="1600" b="0" dirty="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xmlns="" val="223170926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01734" y="21266"/>
            <a:ext cx="10111563" cy="512177"/>
          </a:xfrm>
          <a:prstGeom prst="rect">
            <a:avLst/>
          </a:prstGeom>
        </p:spPr>
        <p:txBody>
          <a:bodyPr/>
          <a:lstStyle>
            <a:lvl1pPr algn="ctr">
              <a:defRPr sz="2800">
                <a:solidFill>
                  <a:srgbClr val="C00000"/>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92101" y="627322"/>
            <a:ext cx="11648262" cy="5996762"/>
          </a:xfrm>
        </p:spPr>
        <p:txBody>
          <a:bodyPr/>
          <a:lstStyle>
            <a:lvl1pPr marL="360000" indent="-360000">
              <a:lnSpc>
                <a:spcPct val="100000"/>
              </a:lnSpc>
              <a:spcBef>
                <a:spcPts val="30"/>
              </a:spcBef>
              <a:buClr>
                <a:srgbClr val="003399"/>
              </a:buClr>
              <a:buSzPct val="101000"/>
              <a:buFont typeface="Arial" panose="020B0604020202020204" pitchFamily="34" charset="0"/>
              <a:buChar char="•"/>
              <a:defRPr sz="28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1pPr>
            <a:lvl2pPr marL="360000" indent="-360000">
              <a:lnSpc>
                <a:spcPct val="100000"/>
              </a:lnSpc>
              <a:spcBef>
                <a:spcPts val="30"/>
              </a:spcBef>
              <a:buFont typeface="Arial" panose="020B0604020202020204" pitchFamily="34" charset="0"/>
              <a:buChar char="•"/>
              <a:defRPr sz="24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2pPr>
            <a:lvl3pPr marL="720000" indent="-360000">
              <a:lnSpc>
                <a:spcPct val="100000"/>
              </a:lnSpc>
              <a:spcBef>
                <a:spcPts val="30"/>
              </a:spcBef>
              <a:defRPr sz="22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3pPr>
            <a:lvl4pPr marL="1080000" indent="-360000">
              <a:lnSpc>
                <a:spcPct val="100000"/>
              </a:lnSpc>
              <a:spcBef>
                <a:spcPts val="30"/>
              </a:spcBef>
              <a:buFont typeface="Arial" panose="020B0604020202020204" pitchFamily="34" charset="0"/>
              <a:buChar char="•"/>
              <a:defRPr sz="1800">
                <a:solidFill>
                  <a:srgbClr val="003399"/>
                </a:solidFill>
                <a:latin typeface="Times New Roman" panose="02020603050405020304" pitchFamily="18" charset="0"/>
                <a:ea typeface="微软雅黑" panose="020B0503020204020204" pitchFamily="34" charset="-122"/>
              </a:defRPr>
            </a:lvl4pPr>
            <a:lvl5pPr marL="720000" indent="-360000">
              <a:lnSpc>
                <a:spcPct val="100000"/>
              </a:lnSpc>
              <a:spcBef>
                <a:spcPts val="30"/>
              </a:spcBef>
              <a:buFont typeface="Arial" panose="020B0604020202020204" pitchFamily="34" charset="0"/>
              <a:buChar char="•"/>
              <a:defRPr sz="1800">
                <a:solidFill>
                  <a:srgbClr val="003399"/>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en-US" altLang="zh-CN" smtClean="0"/>
          </a:p>
          <a:p>
            <a:pPr lvl="1"/>
            <a:r>
              <a:rPr lang="zh-CN" altLang="en-US" smtClean="0"/>
              <a:t>第二级</a:t>
            </a:r>
            <a:endParaRPr lang="en-US" altLang="zh-CN" smtClean="0"/>
          </a:p>
          <a:p>
            <a:pPr lvl="2"/>
            <a:r>
              <a:rPr lang="zh-CN" altLang="en-US" smtClean="0"/>
              <a:t>第三级</a:t>
            </a:r>
            <a:endParaRPr lang="en-US" altLang="zh-CN" smtClean="0"/>
          </a:p>
          <a:p>
            <a:pPr lvl="3"/>
            <a:r>
              <a:rPr lang="zh-CN" altLang="en-US" smtClean="0"/>
              <a:t>第</a:t>
            </a:r>
            <a:r>
              <a:rPr lang="en-US" altLang="zh-CN" smtClean="0"/>
              <a:t>4</a:t>
            </a:r>
            <a:r>
              <a:rPr lang="zh-CN" altLang="en-US" smtClean="0"/>
              <a:t>级</a:t>
            </a:r>
            <a:endParaRPr lang="en-US" altLang="zh-CN" smtClean="0"/>
          </a:p>
          <a:p>
            <a:pPr lvl="4"/>
            <a:r>
              <a:rPr lang="zh-CN" altLang="en-US" smtClean="0"/>
              <a:t>第</a:t>
            </a:r>
            <a:r>
              <a:rPr lang="en-US" altLang="zh-CN" smtClean="0"/>
              <a:t>5</a:t>
            </a:r>
            <a:r>
              <a:rPr lang="zh-CN" altLang="en-US" smtClean="0"/>
              <a:t>级</a:t>
            </a:r>
            <a:endParaRPr lang="en-US" altLang="zh-CN" smtClean="0"/>
          </a:p>
        </p:txBody>
      </p:sp>
      <p:cxnSp>
        <p:nvCxnSpPr>
          <p:cNvPr id="8" name="直接连接符 7"/>
          <p:cNvCxnSpPr/>
          <p:nvPr userDrawn="1"/>
        </p:nvCxnSpPr>
        <p:spPr>
          <a:xfrm>
            <a:off x="414670" y="552890"/>
            <a:ext cx="11536325" cy="0"/>
          </a:xfrm>
          <a:prstGeom prst="line">
            <a:avLst/>
          </a:prstGeom>
          <a:ln cmpd="thickThin"/>
        </p:spPr>
        <p:style>
          <a:lnRef idx="2">
            <a:schemeClr val="accent1"/>
          </a:lnRef>
          <a:fillRef idx="0">
            <a:schemeClr val="accent1"/>
          </a:fillRef>
          <a:effectRef idx="1">
            <a:schemeClr val="accent1"/>
          </a:effectRef>
          <a:fontRef idx="minor">
            <a:schemeClr val="tx1"/>
          </a:fontRef>
        </p:style>
      </p:cxnSp>
      <p:sp>
        <p:nvSpPr>
          <p:cNvPr id="5" name="Rectangle 7"/>
          <p:cNvSpPr txBox="1">
            <a:spLocks noChangeArrowheads="1"/>
          </p:cNvSpPr>
          <p:nvPr userDrawn="1"/>
        </p:nvSpPr>
        <p:spPr bwMode="auto">
          <a:xfrm>
            <a:off x="9898916" y="130167"/>
            <a:ext cx="2064527" cy="4120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marL="0" algn="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第</a:t>
            </a:r>
            <a:fld id="{C5E79471-F8A8-4285-BECE-D9E30C77A9C8}" type="slidenum">
              <a:rPr lang="zh-CN" altLang="en-US" sz="1600" b="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pPr/>
              <a:t>‹#›</a:t>
            </a:fld>
            <a:r>
              <a:rPr lang="zh-CN" altLang="en-US"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页 共</a:t>
            </a:r>
            <a:r>
              <a:rPr lang="en-US" altLang="zh-CN"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111</a:t>
            </a:r>
            <a:r>
              <a:rPr lang="zh-CN" altLang="en-US" sz="1600" b="0" dirty="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sz="1600" b="0" dirty="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xmlns="" val="83260857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72519578"/>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email">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467834"/>
            <a:ext cx="10972800" cy="565833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endParaRPr lang="zh-CN" altLang="en-US"/>
          </a:p>
        </p:txBody>
      </p:sp>
    </p:spTree>
    <p:extLst>
      <p:ext uri="{BB962C8B-B14F-4D97-AF65-F5344CB8AC3E}">
        <p14:creationId xmlns:p14="http://schemas.microsoft.com/office/powerpoint/2010/main" xmlns="" val="1497542405"/>
      </p:ext>
    </p:extLst>
  </p:cSld>
  <p:clrMap bg1="lt1" tx1="dk1" bg2="lt2" tx2="dk2" accent1="accent1" accent2="accent2" accent3="accent3" accent4="accent4" accent5="accent5" accent6="accent6" hlink="hlink" folHlink="folHlink"/>
  <p:sldLayoutIdLst>
    <p:sldLayoutId id="2147484816" r:id="rId1"/>
    <p:sldLayoutId id="2147484822" r:id="rId2"/>
    <p:sldLayoutId id="2147484821" r:id="rId3"/>
  </p:sldLayoutIdLst>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gif"/><Relationship Id="rId1" Type="http://schemas.openxmlformats.org/officeDocument/2006/relationships/slideLayout" Target="../slideLayouts/slideLayout1.xml"/><Relationship Id="rId6" Type="http://schemas.openxmlformats.org/officeDocument/2006/relationships/image" Target="../media/image84.gif"/><Relationship Id="rId5" Type="http://schemas.openxmlformats.org/officeDocument/2006/relationships/image" Target="../media/image83.gif"/><Relationship Id="rId4" Type="http://schemas.openxmlformats.org/officeDocument/2006/relationships/image" Target="../media/image82.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jpeg"/></Relationships>
</file>

<file path=ppt/slides/_rels/slide9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5968429" y="2229303"/>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p:txBody>
          <a:bodyPr>
            <a:normAutofit/>
          </a:bodyPr>
          <a:lstStyle/>
          <a:p>
            <a:pPr marL="0" indent="0">
              <a:lnSpc>
                <a:spcPct val="150000"/>
              </a:lnSpc>
              <a:buNone/>
            </a:pPr>
            <a:r>
              <a:rPr lang="zh-CN" altLang="en-US" smtClean="0"/>
              <a:t>               计算机</a:t>
            </a:r>
            <a:endParaRPr lang="zh-CN" altLang="en-US"/>
          </a:p>
        </p:txBody>
      </p:sp>
      <p:graphicFrame>
        <p:nvGraphicFramePr>
          <p:cNvPr id="4" name="图示 3"/>
          <p:cNvGraphicFramePr/>
          <p:nvPr>
            <p:extLst>
              <p:ext uri="{D42A27DB-BD31-4B8C-83A1-F6EECF244321}">
                <p14:modId xmlns:p14="http://schemas.microsoft.com/office/powerpoint/2010/main" xmlns="" val="2227642281"/>
              </p:ext>
            </p:extLst>
          </p:nvPr>
        </p:nvGraphicFramePr>
        <p:xfrm>
          <a:off x="0" y="679205"/>
          <a:ext cx="6946605" cy="510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直接连接符 14"/>
          <p:cNvCxnSpPr/>
          <p:nvPr/>
        </p:nvCxnSpPr>
        <p:spPr>
          <a:xfrm>
            <a:off x="6634737" y="992343"/>
            <a:ext cx="0" cy="35353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645369" y="1828812"/>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659540" y="2769798"/>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640053" y="3629263"/>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627649" y="4527710"/>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262057" y="2399431"/>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3.1.3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问题抽象与分解</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矩形 26"/>
          <p:cNvSpPr/>
          <p:nvPr/>
        </p:nvSpPr>
        <p:spPr>
          <a:xfrm>
            <a:off x="7276228" y="3264207"/>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3.1.4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计算机解题方法</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矩形 27"/>
          <p:cNvSpPr/>
          <p:nvPr/>
        </p:nvSpPr>
        <p:spPr>
          <a:xfrm>
            <a:off x="7262057" y="4192784"/>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3.1.5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解题模型的构建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6648907" y="992343"/>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643591" y="2792794"/>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265595" y="747796"/>
            <a:ext cx="4316818" cy="6485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lvl="0"/>
            <a:r>
              <a:rPr lang="en-US" altLang="zh-CN"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3.1.1  </a:t>
            </a:r>
            <a:r>
              <a:rPr lang="zh-CN" altLang="en-US"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科学思维的形式</a:t>
            </a:r>
            <a:endParaRPr lang="zh-CN" altLang="en-US"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2" name="矩形 31"/>
          <p:cNvSpPr/>
          <p:nvPr/>
        </p:nvSpPr>
        <p:spPr>
          <a:xfrm>
            <a:off x="7265595" y="1573595"/>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3.1.2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计算思维的特征</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标题 17"/>
          <p:cNvSpPr>
            <a:spLocks noGrp="1"/>
          </p:cNvSpPr>
          <p:nvPr>
            <p:ph type="title"/>
          </p:nvPr>
        </p:nvSpPr>
        <p:spPr>
          <a:xfrm>
            <a:off x="700644" y="21266"/>
            <a:ext cx="10112653" cy="512177"/>
          </a:xfrm>
        </p:spPr>
        <p:txBody>
          <a:bodyPr/>
          <a:lstStyle/>
          <a:p>
            <a:r>
              <a:rPr lang="en-US" altLang="zh-CN" dirty="0" smtClean="0"/>
              <a:t>Lecture 3  </a:t>
            </a:r>
            <a:r>
              <a:rPr lang="zh-CN" altLang="en-US" dirty="0" smtClean="0"/>
              <a:t>计算思维（</a:t>
            </a:r>
            <a:r>
              <a:rPr lang="en-US" altLang="zh-CN" dirty="0" smtClean="0"/>
              <a:t>I</a:t>
            </a:r>
            <a:r>
              <a:rPr lang="zh-CN" altLang="en-US" dirty="0" smtClean="0"/>
              <a:t>）</a:t>
            </a:r>
            <a:endParaRPr lang="zh-CN" altLang="en-US" dirty="0"/>
          </a:p>
        </p:txBody>
      </p:sp>
    </p:spTree>
    <p:extLst>
      <p:ext uri="{BB962C8B-B14F-4D97-AF65-F5344CB8AC3E}">
        <p14:creationId xmlns:p14="http://schemas.microsoft.com/office/powerpoint/2010/main" xmlns="" val="201376358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3.1.2  </a:t>
            </a:r>
            <a:r>
              <a:rPr lang="zh-CN" altLang="en-US" dirty="0" smtClean="0"/>
              <a:t>计算</a:t>
            </a:r>
            <a:r>
              <a:rPr lang="zh-CN" altLang="en-US" dirty="0"/>
              <a:t>思维的特征</a:t>
            </a:r>
          </a:p>
        </p:txBody>
      </p:sp>
      <p:sp>
        <p:nvSpPr>
          <p:cNvPr id="3" name="内容占位符 2"/>
          <p:cNvSpPr>
            <a:spLocks noGrp="1"/>
          </p:cNvSpPr>
          <p:nvPr>
            <p:ph idx="1"/>
          </p:nvPr>
        </p:nvSpPr>
        <p:spPr/>
        <p:txBody>
          <a:bodyPr>
            <a:normAutofit/>
          </a:bodyPr>
          <a:lstStyle/>
          <a:p>
            <a:pPr lvl="1"/>
            <a:r>
              <a:rPr lang="zh-CN" altLang="zh-CN" smtClean="0"/>
              <a:t>国际</a:t>
            </a:r>
            <a:r>
              <a:rPr lang="zh-CN" altLang="zh-CN" dirty="0"/>
              <a:t>教育</a:t>
            </a:r>
            <a:r>
              <a:rPr lang="zh-CN" altLang="zh-CN"/>
              <a:t>技术</a:t>
            </a:r>
            <a:r>
              <a:rPr lang="zh-CN" altLang="zh-CN" smtClean="0"/>
              <a:t>协会</a:t>
            </a:r>
            <a:r>
              <a:rPr lang="zh-CN" altLang="en-US" smtClean="0"/>
              <a:t>对</a:t>
            </a:r>
            <a:r>
              <a:rPr lang="zh-CN" altLang="zh-CN" smtClean="0"/>
              <a:t>计算思维</a:t>
            </a:r>
            <a:r>
              <a:rPr lang="zh-CN" altLang="en-US" smtClean="0"/>
              <a:t>的</a:t>
            </a:r>
            <a:r>
              <a:rPr lang="zh-CN" altLang="zh-CN" smtClean="0"/>
              <a:t>可操作性定义</a:t>
            </a:r>
            <a:r>
              <a:rPr lang="zh-CN" altLang="en-US" smtClean="0"/>
              <a:t>。</a:t>
            </a:r>
            <a:endParaRPr lang="en-US" altLang="zh-CN" smtClean="0"/>
          </a:p>
          <a:p>
            <a:pPr lvl="1"/>
            <a:endParaRPr lang="en-US" altLang="zh-CN" smtClean="0"/>
          </a:p>
          <a:p>
            <a:pPr lvl="1"/>
            <a:r>
              <a:rPr lang="zh-CN" altLang="zh-CN" b="1" smtClean="0">
                <a:solidFill>
                  <a:srgbClr val="C00000"/>
                </a:solidFill>
              </a:rPr>
              <a:t>计算</a:t>
            </a:r>
            <a:r>
              <a:rPr lang="zh-CN" altLang="zh-CN" b="1">
                <a:solidFill>
                  <a:srgbClr val="C00000"/>
                </a:solidFill>
              </a:rPr>
              <a:t>思维</a:t>
            </a:r>
            <a:r>
              <a:rPr lang="zh-CN" altLang="zh-CN" b="1" smtClean="0">
                <a:solidFill>
                  <a:srgbClr val="C00000"/>
                </a:solidFill>
              </a:rPr>
              <a:t>是问题解决</a:t>
            </a:r>
            <a:r>
              <a:rPr lang="zh-CN" altLang="zh-CN" b="1" dirty="0">
                <a:solidFill>
                  <a:srgbClr val="C00000"/>
                </a:solidFill>
              </a:rPr>
              <a:t>的过程</a:t>
            </a:r>
            <a:r>
              <a:rPr lang="zh-CN" altLang="zh-CN" dirty="0"/>
              <a:t>，该过程包括以下特点：</a:t>
            </a:r>
          </a:p>
          <a:p>
            <a:pPr marL="360000" lvl="2" indent="0">
              <a:buNone/>
            </a:pPr>
            <a:r>
              <a:rPr lang="zh-CN" altLang="zh-CN" dirty="0"/>
              <a:t>（</a:t>
            </a:r>
            <a:r>
              <a:rPr lang="en-US" altLang="zh-CN" dirty="0"/>
              <a:t>1</a:t>
            </a:r>
            <a:r>
              <a:rPr lang="zh-CN" altLang="zh-CN" dirty="0"/>
              <a:t>）</a:t>
            </a:r>
            <a:r>
              <a:rPr lang="zh-CN" altLang="zh-CN" dirty="0">
                <a:solidFill>
                  <a:srgbClr val="C00000"/>
                </a:solidFill>
              </a:rPr>
              <a:t>制定问题</a:t>
            </a:r>
            <a:r>
              <a:rPr lang="zh-CN" altLang="zh-CN"/>
              <a:t>，</a:t>
            </a:r>
            <a:r>
              <a:rPr lang="zh-CN" altLang="zh-CN" smtClean="0"/>
              <a:t>并利用</a:t>
            </a:r>
            <a:r>
              <a:rPr lang="zh-CN" altLang="zh-CN" dirty="0"/>
              <a:t>计算机和其他</a:t>
            </a:r>
            <a:r>
              <a:rPr lang="zh-CN" altLang="zh-CN"/>
              <a:t>工具</a:t>
            </a:r>
            <a:r>
              <a:rPr lang="zh-CN" altLang="zh-CN" smtClean="0"/>
              <a:t>来解决</a:t>
            </a:r>
            <a:r>
              <a:rPr lang="zh-CN" altLang="zh-CN" dirty="0"/>
              <a:t>该问题；</a:t>
            </a:r>
          </a:p>
          <a:p>
            <a:pPr marL="360000" lvl="2" indent="0">
              <a:buNone/>
            </a:pPr>
            <a:r>
              <a:rPr lang="zh-CN" altLang="zh-CN" dirty="0"/>
              <a:t>（</a:t>
            </a:r>
            <a:r>
              <a:rPr lang="en-US" altLang="zh-CN" dirty="0"/>
              <a:t>2</a:t>
            </a:r>
            <a:r>
              <a:rPr lang="zh-CN" altLang="zh-CN" dirty="0"/>
              <a:t>）要符合逻辑地</a:t>
            </a:r>
            <a:r>
              <a:rPr lang="zh-CN" altLang="zh-CN" dirty="0">
                <a:solidFill>
                  <a:srgbClr val="C00000"/>
                </a:solidFill>
              </a:rPr>
              <a:t>组织和分析数据</a:t>
            </a:r>
            <a:r>
              <a:rPr lang="zh-CN" altLang="zh-CN" dirty="0"/>
              <a:t>；</a:t>
            </a:r>
          </a:p>
          <a:p>
            <a:pPr marL="360000" lvl="2" indent="0">
              <a:buNone/>
            </a:pPr>
            <a:r>
              <a:rPr lang="zh-CN" altLang="zh-CN" dirty="0"/>
              <a:t>（</a:t>
            </a:r>
            <a:r>
              <a:rPr lang="en-US" altLang="zh-CN" dirty="0"/>
              <a:t>3</a:t>
            </a:r>
            <a:r>
              <a:rPr lang="zh-CN" altLang="zh-CN" dirty="0"/>
              <a:t>）</a:t>
            </a:r>
            <a:r>
              <a:rPr lang="zh-CN" altLang="zh-CN"/>
              <a:t>通过</a:t>
            </a:r>
            <a:r>
              <a:rPr lang="zh-CN" altLang="zh-CN" smtClean="0"/>
              <a:t>抽象</a:t>
            </a:r>
            <a:r>
              <a:rPr lang="zh-CN" altLang="en-US" smtClean="0"/>
              <a:t>（</a:t>
            </a:r>
            <a:r>
              <a:rPr lang="zh-CN" altLang="zh-CN" smtClean="0"/>
              <a:t>如</a:t>
            </a:r>
            <a:r>
              <a:rPr lang="zh-CN" altLang="zh-CN" dirty="0"/>
              <a:t>模型、</a:t>
            </a:r>
            <a:r>
              <a:rPr lang="zh-CN" altLang="zh-CN"/>
              <a:t>仿真</a:t>
            </a:r>
            <a:r>
              <a:rPr lang="zh-CN" altLang="zh-CN" smtClean="0"/>
              <a:t>等</a:t>
            </a:r>
            <a:r>
              <a:rPr lang="zh-CN" altLang="en-US" smtClean="0"/>
              <a:t>）</a:t>
            </a:r>
            <a:r>
              <a:rPr lang="zh-CN" altLang="zh-CN" smtClean="0">
                <a:solidFill>
                  <a:srgbClr val="C00000"/>
                </a:solidFill>
              </a:rPr>
              <a:t>再现</a:t>
            </a:r>
            <a:r>
              <a:rPr lang="zh-CN" altLang="zh-CN" dirty="0">
                <a:solidFill>
                  <a:srgbClr val="C00000"/>
                </a:solidFill>
              </a:rPr>
              <a:t>数据</a:t>
            </a:r>
            <a:r>
              <a:rPr lang="zh-CN" altLang="zh-CN" dirty="0"/>
              <a:t>；</a:t>
            </a:r>
          </a:p>
          <a:p>
            <a:pPr marL="360000" lvl="2" indent="0">
              <a:buNone/>
            </a:pPr>
            <a:r>
              <a:rPr lang="zh-CN" altLang="zh-CN" dirty="0"/>
              <a:t>（</a:t>
            </a:r>
            <a:r>
              <a:rPr lang="en-US" altLang="zh-CN" dirty="0"/>
              <a:t>4</a:t>
            </a:r>
            <a:r>
              <a:rPr lang="zh-CN" altLang="zh-CN" dirty="0"/>
              <a:t>）通过</a:t>
            </a:r>
            <a:r>
              <a:rPr lang="zh-CN" altLang="zh-CN" dirty="0">
                <a:solidFill>
                  <a:srgbClr val="C00000"/>
                </a:solidFill>
              </a:rPr>
              <a:t>算法</a:t>
            </a:r>
            <a:r>
              <a:rPr lang="zh-CN" altLang="zh-CN" dirty="0"/>
              <a:t>思想（一系列有序的</a:t>
            </a:r>
            <a:r>
              <a:rPr lang="zh-CN" altLang="zh-CN"/>
              <a:t>步骤</a:t>
            </a:r>
            <a:r>
              <a:rPr lang="zh-CN" altLang="zh-CN" smtClean="0"/>
              <a:t>）支持</a:t>
            </a:r>
            <a:r>
              <a:rPr lang="zh-CN" altLang="zh-CN" dirty="0"/>
              <a:t>自动化的解决方案；</a:t>
            </a:r>
          </a:p>
          <a:p>
            <a:pPr marL="360000" lvl="2" indent="0">
              <a:buNone/>
            </a:pPr>
            <a:r>
              <a:rPr lang="zh-CN" altLang="zh-CN" dirty="0"/>
              <a:t>（</a:t>
            </a:r>
            <a:r>
              <a:rPr lang="en-US" altLang="zh-CN" dirty="0"/>
              <a:t>5</a:t>
            </a:r>
            <a:r>
              <a:rPr lang="zh-CN" altLang="zh-CN" dirty="0"/>
              <a:t>）分析可能的解决方案，</a:t>
            </a:r>
            <a:r>
              <a:rPr lang="zh-CN" altLang="zh-CN" dirty="0">
                <a:solidFill>
                  <a:srgbClr val="C00000"/>
                </a:solidFill>
              </a:rPr>
              <a:t>找到最有效</a:t>
            </a:r>
            <a:r>
              <a:rPr lang="zh-CN" altLang="zh-CN">
                <a:solidFill>
                  <a:srgbClr val="C00000"/>
                </a:solidFill>
              </a:rPr>
              <a:t>的</a:t>
            </a:r>
            <a:r>
              <a:rPr lang="zh-CN" altLang="zh-CN" smtClean="0">
                <a:solidFill>
                  <a:srgbClr val="C00000"/>
                </a:solidFill>
              </a:rPr>
              <a:t>方案</a:t>
            </a:r>
            <a:r>
              <a:rPr lang="zh-CN" altLang="zh-CN" smtClean="0"/>
              <a:t>；</a:t>
            </a:r>
            <a:endParaRPr lang="zh-CN" altLang="zh-CN" dirty="0"/>
          </a:p>
          <a:p>
            <a:pPr marL="360000" lvl="2" indent="0">
              <a:buNone/>
            </a:pPr>
            <a:r>
              <a:rPr lang="zh-CN" altLang="zh-CN" dirty="0"/>
              <a:t>（</a:t>
            </a:r>
            <a:r>
              <a:rPr lang="en-US" altLang="zh-CN" dirty="0"/>
              <a:t>6</a:t>
            </a:r>
            <a:r>
              <a:rPr lang="zh-CN" altLang="zh-CN" dirty="0"/>
              <a:t>）将该问题的</a:t>
            </a:r>
            <a:r>
              <a:rPr lang="zh-CN" altLang="zh-CN"/>
              <a:t>求解</a:t>
            </a:r>
            <a:r>
              <a:rPr lang="zh-CN" altLang="zh-CN" smtClean="0"/>
              <a:t>过程</a:t>
            </a:r>
            <a:r>
              <a:rPr lang="zh-CN" altLang="zh-CN" smtClean="0">
                <a:solidFill>
                  <a:srgbClr val="C00000"/>
                </a:solidFill>
              </a:rPr>
              <a:t>推广</a:t>
            </a:r>
            <a:r>
              <a:rPr lang="zh-CN" altLang="zh-CN" dirty="0">
                <a:solidFill>
                  <a:srgbClr val="C00000"/>
                </a:solidFill>
              </a:rPr>
              <a:t>并移植</a:t>
            </a:r>
            <a:r>
              <a:rPr lang="zh-CN" altLang="zh-CN" dirty="0"/>
              <a:t>到更广泛的问题</a:t>
            </a:r>
            <a:r>
              <a:rPr lang="zh-CN" altLang="zh-CN"/>
              <a:t>中</a:t>
            </a:r>
            <a:r>
              <a:rPr lang="zh-CN" altLang="zh-CN"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177106434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marL="0" indent="0">
              <a:buNone/>
            </a:pPr>
            <a:r>
              <a:rPr lang="en-US" altLang="zh-CN" b="1" smtClean="0"/>
              <a:t>2</a:t>
            </a:r>
            <a:r>
              <a:rPr lang="zh-CN" altLang="en-US" b="1" smtClean="0"/>
              <a:t>、</a:t>
            </a:r>
            <a:r>
              <a:rPr lang="zh-CN" altLang="zh-CN" b="1" smtClean="0"/>
              <a:t>生命</a:t>
            </a:r>
            <a:r>
              <a:rPr lang="zh-CN" altLang="zh-CN" b="1"/>
              <a:t>游戏概述</a:t>
            </a:r>
            <a:endParaRPr lang="zh-CN" altLang="zh-CN"/>
          </a:p>
          <a:p>
            <a:pPr lvl="2"/>
            <a:endParaRPr lang="en-US" altLang="zh-CN" sz="1000" smtClean="0"/>
          </a:p>
          <a:p>
            <a:pPr lvl="2"/>
            <a:r>
              <a:rPr lang="zh-CN" altLang="zh-CN" smtClean="0"/>
              <a:t>生命游戏模拟</a:t>
            </a:r>
            <a:r>
              <a:rPr lang="zh-CN" altLang="zh-CN"/>
              <a:t>和显示的图象，</a:t>
            </a:r>
            <a:r>
              <a:rPr lang="zh-CN" altLang="zh-CN" smtClean="0"/>
              <a:t>看起来</a:t>
            </a:r>
            <a:r>
              <a:rPr lang="zh-CN" altLang="en-US" smtClean="0"/>
              <a:t>像</a:t>
            </a:r>
            <a:r>
              <a:rPr lang="zh-CN" altLang="zh-CN" smtClean="0"/>
              <a:t>生命</a:t>
            </a:r>
            <a:r>
              <a:rPr lang="zh-CN" altLang="zh-CN"/>
              <a:t>的出生和繁衍过程而</a:t>
            </a:r>
            <a:r>
              <a:rPr lang="zh-CN" altLang="zh-CN" smtClean="0"/>
              <a:t>得名。</a:t>
            </a:r>
            <a:endParaRPr lang="en-US" altLang="zh-CN" smtClean="0"/>
          </a:p>
          <a:p>
            <a:pPr lvl="2"/>
            <a:r>
              <a:rPr lang="zh-CN" altLang="zh-CN" smtClean="0"/>
              <a:t>在游戏中</a:t>
            </a:r>
            <a:r>
              <a:rPr lang="zh-CN" altLang="zh-CN"/>
              <a:t>，杂乱无序的细胞会逐渐演化出各种精致、有形的结构</a:t>
            </a:r>
            <a:r>
              <a:rPr lang="zh-CN" altLang="zh-CN" smtClean="0"/>
              <a:t>；</a:t>
            </a:r>
            <a:endParaRPr lang="en-US" altLang="zh-CN" smtClean="0"/>
          </a:p>
          <a:p>
            <a:pPr lvl="2"/>
            <a:r>
              <a:rPr lang="zh-CN" altLang="zh-CN" smtClean="0"/>
              <a:t>这些结构有</a:t>
            </a:r>
            <a:r>
              <a:rPr lang="zh-CN" altLang="zh-CN"/>
              <a:t>很好的对称性，而且每一代都在变化</a:t>
            </a:r>
            <a:r>
              <a:rPr lang="zh-CN" altLang="zh-CN" smtClean="0"/>
              <a:t>形状</a:t>
            </a:r>
            <a:r>
              <a:rPr lang="zh-CN" altLang="en-US" smtClean="0"/>
              <a:t>；</a:t>
            </a:r>
            <a:endParaRPr lang="en-US" altLang="zh-CN" smtClean="0"/>
          </a:p>
          <a:p>
            <a:pPr lvl="2"/>
            <a:r>
              <a:rPr lang="zh-CN" altLang="zh-CN" smtClean="0"/>
              <a:t>一些</a:t>
            </a:r>
            <a:r>
              <a:rPr lang="zh-CN" altLang="zh-CN"/>
              <a:t>形状一经锁定，就不会逐代</a:t>
            </a:r>
            <a:r>
              <a:rPr lang="zh-CN" altLang="zh-CN" smtClean="0"/>
              <a:t>变化</a:t>
            </a:r>
            <a:r>
              <a:rPr lang="zh-CN" altLang="en-US" smtClean="0"/>
              <a:t>‘</a:t>
            </a:r>
            <a:endParaRPr lang="en-US" altLang="zh-CN" smtClean="0"/>
          </a:p>
          <a:p>
            <a:pPr lvl="2"/>
            <a:r>
              <a:rPr lang="zh-CN" altLang="zh-CN" smtClean="0"/>
              <a:t>一些</a:t>
            </a:r>
            <a:r>
              <a:rPr lang="zh-CN" altLang="zh-CN"/>
              <a:t>已经成形的结构会因为一些无序细胞</a:t>
            </a:r>
            <a:r>
              <a:rPr lang="zh-CN" altLang="zh-CN" smtClean="0"/>
              <a:t>的入侵而</a:t>
            </a:r>
            <a:r>
              <a:rPr lang="zh-CN" altLang="zh-CN"/>
              <a:t>被</a:t>
            </a:r>
            <a:r>
              <a:rPr lang="zh-CN" altLang="zh-CN" smtClean="0"/>
              <a:t>破坏。</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圆角矩形 4"/>
          <p:cNvSpPr/>
          <p:nvPr/>
        </p:nvSpPr>
        <p:spPr>
          <a:xfrm>
            <a:off x="5519844" y="6191906"/>
            <a:ext cx="1869783"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生命游戏动画</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2915694" y="3082013"/>
            <a:ext cx="6026288" cy="3035465"/>
          </a:xfrm>
          <a:prstGeom prst="rect">
            <a:avLst/>
          </a:prstGeom>
        </p:spPr>
      </p:pic>
    </p:spTree>
    <p:extLst>
      <p:ext uri="{BB962C8B-B14F-4D97-AF65-F5344CB8AC3E}">
        <p14:creationId xmlns:p14="http://schemas.microsoft.com/office/powerpoint/2010/main" xmlns="" val="5229488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lvl="1"/>
            <a:r>
              <a:rPr lang="zh-CN" altLang="zh-CN" smtClean="0"/>
              <a:t>游戏规则：</a:t>
            </a:r>
            <a:endParaRPr lang="en-US" altLang="zh-CN" smtClean="0"/>
          </a:p>
          <a:p>
            <a:pPr lvl="2"/>
            <a:r>
              <a:rPr lang="zh-CN" altLang="zh-CN"/>
              <a:t>相邻方格</a:t>
            </a:r>
            <a:r>
              <a:rPr lang="zh-CN" altLang="zh-CN" smtClean="0"/>
              <a:t>活细胞</a:t>
            </a:r>
            <a:r>
              <a:rPr lang="zh-CN" altLang="zh-CN"/>
              <a:t>数量过多</a:t>
            </a:r>
            <a:r>
              <a:rPr lang="zh-CN" altLang="en-US"/>
              <a:t>时</a:t>
            </a:r>
            <a:r>
              <a:rPr lang="zh-CN" altLang="zh-CN"/>
              <a:t>，细胞会因为资源匮乏而死去；</a:t>
            </a:r>
            <a:endParaRPr lang="en-US" altLang="zh-CN"/>
          </a:p>
          <a:p>
            <a:pPr lvl="2"/>
            <a:r>
              <a:rPr lang="zh-CN" altLang="zh-CN"/>
              <a:t>如果活细胞过少，这个细胞会因为孤单而</a:t>
            </a:r>
            <a:r>
              <a:rPr lang="zh-CN" altLang="zh-CN" smtClean="0"/>
              <a:t>死去</a:t>
            </a:r>
            <a:r>
              <a:rPr lang="zh-CN" altLang="en-US" smtClean="0"/>
              <a:t>；</a:t>
            </a:r>
            <a:endParaRPr lang="en-US" altLang="zh-CN"/>
          </a:p>
          <a:p>
            <a:pPr lvl="2"/>
            <a:r>
              <a:rPr lang="zh-CN" altLang="zh-CN" smtClean="0"/>
              <a:t>当方格</a:t>
            </a:r>
            <a:r>
              <a:rPr lang="zh-CN" altLang="zh-CN"/>
              <a:t>周围有</a:t>
            </a:r>
            <a:r>
              <a:rPr lang="en-US" altLang="zh-CN" smtClean="0"/>
              <a:t>2</a:t>
            </a:r>
            <a:r>
              <a:rPr lang="zh-CN" altLang="en-US" smtClean="0"/>
              <a:t>～</a:t>
            </a:r>
            <a:r>
              <a:rPr lang="en-US" altLang="zh-CN" smtClean="0"/>
              <a:t>3</a:t>
            </a:r>
            <a:r>
              <a:rPr lang="zh-CN" altLang="zh-CN"/>
              <a:t>个活细胞时</a:t>
            </a:r>
            <a:r>
              <a:rPr lang="zh-CN" altLang="zh-CN" smtClean="0"/>
              <a:t>，细胞</a:t>
            </a:r>
            <a:r>
              <a:rPr lang="zh-CN" altLang="zh-CN"/>
              <a:t>在</a:t>
            </a:r>
            <a:r>
              <a:rPr lang="zh-CN" altLang="zh-CN" smtClean="0"/>
              <a:t>下个</a:t>
            </a:r>
            <a:r>
              <a:rPr lang="zh-CN" altLang="zh-CN"/>
              <a:t>时刻继续存活</a:t>
            </a:r>
            <a:r>
              <a:rPr lang="zh-CN" altLang="zh-CN" smtClean="0"/>
              <a:t>；</a:t>
            </a:r>
            <a:endParaRPr lang="en-US" altLang="zh-CN" smtClean="0"/>
          </a:p>
          <a:p>
            <a:pPr lvl="2"/>
            <a:r>
              <a:rPr lang="zh-CN" altLang="zh-CN" smtClean="0"/>
              <a:t>即使</a:t>
            </a:r>
            <a:r>
              <a:rPr lang="zh-CN" altLang="zh-CN"/>
              <a:t>这个时刻方格中没有活细胞</a:t>
            </a:r>
            <a:r>
              <a:rPr lang="zh-CN" altLang="zh-CN" smtClean="0"/>
              <a:t>，下个</a:t>
            </a:r>
            <a:r>
              <a:rPr lang="zh-CN" altLang="zh-CN"/>
              <a:t>时刻也会“诞生”活细胞</a:t>
            </a:r>
            <a:r>
              <a:rPr lang="zh-CN" altLang="zh-CN" smtClean="0"/>
              <a:t>。</a:t>
            </a:r>
            <a:endParaRPr lang="en-US" altLang="zh-CN" smtClean="0"/>
          </a:p>
          <a:p>
            <a:pPr lvl="2"/>
            <a:r>
              <a:rPr lang="zh-CN" altLang="zh-CN" smtClean="0"/>
              <a:t>用</a:t>
            </a:r>
            <a:r>
              <a:rPr lang="zh-CN" altLang="zh-CN"/>
              <a:t>黑色方格表示该细胞为“生”，</a:t>
            </a:r>
            <a:r>
              <a:rPr lang="zh-CN" altLang="zh-CN" smtClean="0"/>
              <a:t>空格表示细胞</a:t>
            </a:r>
            <a:r>
              <a:rPr lang="zh-CN" altLang="zh-CN"/>
              <a:t>为“死”</a:t>
            </a:r>
            <a:r>
              <a:rPr lang="zh-CN" altLang="zh-CN" smtClean="0"/>
              <a:t>。</a:t>
            </a:r>
            <a:endParaRPr lang="en-US" altLang="zh-CN" smtClean="0"/>
          </a:p>
          <a:p>
            <a:pPr lvl="2"/>
            <a:r>
              <a:rPr lang="zh-CN" altLang="zh-CN" smtClean="0"/>
              <a:t>生命游戏模拟</a:t>
            </a:r>
            <a:r>
              <a:rPr lang="zh-CN" altLang="zh-CN"/>
              <a:t>的是：随着时间的流逝</a:t>
            </a:r>
            <a:r>
              <a:rPr lang="zh-CN" altLang="zh-CN" smtClean="0"/>
              <a:t>，分布</a:t>
            </a:r>
            <a:r>
              <a:rPr lang="zh-CN" altLang="zh-CN"/>
              <a:t>图将如何</a:t>
            </a:r>
            <a:r>
              <a:rPr lang="zh-CN" altLang="zh-CN" smtClean="0"/>
              <a:t>一代代</a:t>
            </a:r>
            <a:r>
              <a:rPr lang="zh-CN" altLang="zh-CN"/>
              <a:t>的变化</a:t>
            </a:r>
            <a:r>
              <a:rPr lang="zh-CN" altLang="zh-CN" smtClean="0"/>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0" y="3104337"/>
            <a:ext cx="12208710" cy="3753663"/>
          </a:xfrm>
          <a:prstGeom prst="rect">
            <a:avLst/>
          </a:prstGeom>
        </p:spPr>
      </p:pic>
    </p:spTree>
    <p:extLst>
      <p:ext uri="{BB962C8B-B14F-4D97-AF65-F5344CB8AC3E}">
        <p14:creationId xmlns:p14="http://schemas.microsoft.com/office/powerpoint/2010/main" xmlns="" val="247155942"/>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marL="0" indent="0">
              <a:buNone/>
            </a:pPr>
            <a:r>
              <a:rPr lang="en-US" altLang="zh-CN" b="1" smtClean="0"/>
              <a:t>3</a:t>
            </a:r>
            <a:r>
              <a:rPr lang="zh-CN" altLang="en-US" b="1" smtClean="0"/>
              <a:t>、</a:t>
            </a:r>
            <a:r>
              <a:rPr lang="zh-CN" altLang="zh-CN" b="1" smtClean="0"/>
              <a:t>生命</a:t>
            </a:r>
            <a:r>
              <a:rPr lang="zh-CN" altLang="zh-CN" b="1"/>
              <a:t>游戏的生存定律</a:t>
            </a:r>
            <a:endParaRPr lang="zh-CN" altLang="zh-CN"/>
          </a:p>
          <a:p>
            <a:pPr lvl="1"/>
            <a:endParaRPr lang="en-US" altLang="zh-CN" sz="1000" smtClean="0"/>
          </a:p>
          <a:p>
            <a:pPr lvl="1"/>
            <a:r>
              <a:rPr lang="zh-CN" altLang="zh-CN" smtClean="0"/>
              <a:t>迭代规则</a:t>
            </a:r>
            <a:r>
              <a:rPr lang="zh-CN" altLang="en-US" smtClean="0"/>
              <a:t>：</a:t>
            </a:r>
            <a:endParaRPr lang="en-US" altLang="zh-CN" smtClean="0"/>
          </a:p>
          <a:p>
            <a:pPr lvl="2"/>
            <a:r>
              <a:rPr lang="zh-CN" altLang="zh-CN" smtClean="0"/>
              <a:t>假设每个</a:t>
            </a:r>
            <a:r>
              <a:rPr lang="zh-CN" altLang="zh-CN"/>
              <a:t>细胞都遵循</a:t>
            </a:r>
            <a:r>
              <a:rPr lang="zh-CN" altLang="zh-CN" smtClean="0"/>
              <a:t>完全</a:t>
            </a:r>
            <a:r>
              <a:rPr lang="zh-CN" altLang="en-US" smtClean="0"/>
              <a:t>相同</a:t>
            </a:r>
            <a:r>
              <a:rPr lang="zh-CN" altLang="zh-CN" smtClean="0"/>
              <a:t>的</a:t>
            </a:r>
            <a:r>
              <a:rPr lang="zh-CN" altLang="zh-CN"/>
              <a:t>生存定律</a:t>
            </a:r>
            <a:r>
              <a:rPr lang="zh-CN" altLang="zh-CN" smtClean="0"/>
              <a:t>；</a:t>
            </a:r>
            <a:endParaRPr lang="en-US" altLang="zh-CN" smtClean="0"/>
          </a:p>
          <a:p>
            <a:pPr lvl="2"/>
            <a:r>
              <a:rPr lang="zh-CN" altLang="zh-CN" smtClean="0"/>
              <a:t>细胞</a:t>
            </a:r>
            <a:r>
              <a:rPr lang="zh-CN" altLang="zh-CN"/>
              <a:t>之间的相互影响只限制在最靠近该细胞的</a:t>
            </a:r>
            <a:r>
              <a:rPr lang="en-US" altLang="zh-CN"/>
              <a:t>8</a:t>
            </a:r>
            <a:r>
              <a:rPr lang="zh-CN" altLang="zh-CN"/>
              <a:t>个邻居</a:t>
            </a:r>
            <a:r>
              <a:rPr lang="zh-CN" altLang="zh-CN" smtClean="0"/>
              <a:t>中。</a:t>
            </a:r>
            <a:endParaRPr lang="en-US" altLang="zh-CN" smtClean="0"/>
          </a:p>
          <a:p>
            <a:pPr lvl="1"/>
            <a:endParaRPr lang="en-US" altLang="zh-CN"/>
          </a:p>
          <a:p>
            <a:pPr lvl="1"/>
            <a:r>
              <a:rPr lang="zh-CN" altLang="zh-CN" smtClean="0"/>
              <a:t>康威生存</a:t>
            </a:r>
            <a:r>
              <a:rPr lang="zh-CN" altLang="zh-CN"/>
              <a:t>定律</a:t>
            </a:r>
            <a:r>
              <a:rPr lang="zh-CN" altLang="zh-CN" smtClean="0"/>
              <a:t>：</a:t>
            </a:r>
            <a:endParaRPr lang="en-US" altLang="zh-CN" smtClean="0"/>
          </a:p>
          <a:p>
            <a:pPr lvl="2"/>
            <a:r>
              <a:rPr lang="zh-CN" altLang="zh-CN"/>
              <a:t>（</a:t>
            </a:r>
            <a:r>
              <a:rPr lang="en-US" altLang="zh-CN"/>
              <a:t>1</a:t>
            </a:r>
            <a:r>
              <a:rPr lang="zh-CN" altLang="zh-CN"/>
              <a:t>）当前细胞为死亡状态时，当周围有</a:t>
            </a:r>
            <a:r>
              <a:rPr lang="en-US" altLang="zh-CN"/>
              <a:t>3</a:t>
            </a:r>
            <a:r>
              <a:rPr lang="zh-CN" altLang="zh-CN"/>
              <a:t>个存活细胞时，则迭代后该细胞变成存活状态（模拟繁殖）；若原先为生，则保持不变。</a:t>
            </a:r>
          </a:p>
          <a:p>
            <a:pPr lvl="2"/>
            <a:r>
              <a:rPr lang="zh-CN" altLang="zh-CN"/>
              <a:t>（</a:t>
            </a:r>
            <a:r>
              <a:rPr lang="en-US" altLang="zh-CN"/>
              <a:t>2</a:t>
            </a:r>
            <a:r>
              <a:rPr lang="zh-CN" altLang="zh-CN"/>
              <a:t>）当前细胞为存活状态时，当周围的邻居细胞低于</a:t>
            </a:r>
            <a:r>
              <a:rPr lang="en-US" altLang="zh-CN"/>
              <a:t>2</a:t>
            </a:r>
            <a:r>
              <a:rPr lang="zh-CN" altLang="zh-CN" smtClean="0"/>
              <a:t>个存活</a:t>
            </a:r>
            <a:r>
              <a:rPr lang="zh-CN" altLang="zh-CN"/>
              <a:t>时，该细胞变成死亡状态（模拟生命数量稀少）。</a:t>
            </a:r>
          </a:p>
          <a:p>
            <a:pPr lvl="2"/>
            <a:r>
              <a:rPr lang="zh-CN" altLang="zh-CN"/>
              <a:t>（</a:t>
            </a:r>
            <a:r>
              <a:rPr lang="en-US" altLang="zh-CN"/>
              <a:t>3</a:t>
            </a:r>
            <a:r>
              <a:rPr lang="zh-CN" altLang="zh-CN" smtClean="0"/>
              <a:t>）细胞</a:t>
            </a:r>
            <a:r>
              <a:rPr lang="zh-CN" altLang="zh-CN"/>
              <a:t>为存活状态时</a:t>
            </a:r>
            <a:r>
              <a:rPr lang="zh-CN" altLang="zh-CN" smtClean="0"/>
              <a:t>，周围</a:t>
            </a:r>
            <a:r>
              <a:rPr lang="zh-CN" altLang="zh-CN"/>
              <a:t>有</a:t>
            </a:r>
            <a:r>
              <a:rPr lang="en-US" altLang="zh-CN" smtClean="0"/>
              <a:t>2</a:t>
            </a:r>
            <a:r>
              <a:rPr lang="zh-CN" altLang="zh-CN" smtClean="0"/>
              <a:t>或</a:t>
            </a:r>
            <a:r>
              <a:rPr lang="en-US" altLang="zh-CN"/>
              <a:t>3</a:t>
            </a:r>
            <a:r>
              <a:rPr lang="zh-CN" altLang="zh-CN"/>
              <a:t>个存活细胞时，该细胞保持原样。</a:t>
            </a:r>
          </a:p>
          <a:p>
            <a:pPr lvl="2"/>
            <a:r>
              <a:rPr lang="zh-CN" altLang="zh-CN"/>
              <a:t>（</a:t>
            </a:r>
            <a:r>
              <a:rPr lang="en-US" altLang="zh-CN"/>
              <a:t>4</a:t>
            </a:r>
            <a:r>
              <a:rPr lang="zh-CN" altLang="zh-CN" smtClean="0"/>
              <a:t>）细胞</a:t>
            </a:r>
            <a:r>
              <a:rPr lang="zh-CN" altLang="zh-CN"/>
              <a:t>为存活状态时</a:t>
            </a:r>
            <a:r>
              <a:rPr lang="zh-CN" altLang="zh-CN" smtClean="0"/>
              <a:t>，周围</a:t>
            </a:r>
            <a:r>
              <a:rPr lang="zh-CN" altLang="zh-CN"/>
              <a:t>有</a:t>
            </a:r>
            <a:r>
              <a:rPr lang="en-US" altLang="zh-CN"/>
              <a:t>3</a:t>
            </a:r>
            <a:r>
              <a:rPr lang="zh-CN" altLang="zh-CN"/>
              <a:t>个</a:t>
            </a:r>
            <a:r>
              <a:rPr lang="zh-CN" altLang="zh-CN" smtClean="0"/>
              <a:t>以上存活</a:t>
            </a:r>
            <a:r>
              <a:rPr lang="zh-CN" altLang="zh-CN"/>
              <a:t>细胞时，该细胞变成死亡状态（模拟生命数量过多）。</a:t>
            </a:r>
          </a:p>
          <a:p>
            <a:pPr lvl="2"/>
            <a:r>
              <a:rPr lang="zh-CN" altLang="en-US" smtClean="0"/>
              <a:t>以上</a:t>
            </a:r>
            <a:r>
              <a:rPr lang="zh-CN" altLang="zh-CN" smtClean="0"/>
              <a:t>生存定律可以</a:t>
            </a:r>
            <a:r>
              <a:rPr lang="zh-CN" altLang="zh-CN"/>
              <a:t>任意改动，</a:t>
            </a:r>
            <a:r>
              <a:rPr lang="zh-CN" altLang="zh-CN" smtClean="0"/>
              <a:t>发明不同</a:t>
            </a:r>
            <a:r>
              <a:rPr lang="zh-CN" altLang="zh-CN"/>
              <a:t>的“生命游戏”</a:t>
            </a:r>
            <a:r>
              <a:rPr lang="zh-CN" altLang="zh-CN" smtClean="0"/>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229488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marL="0" indent="0">
              <a:buNone/>
            </a:pPr>
            <a:r>
              <a:rPr lang="en-US" altLang="zh-CN" b="1" smtClean="0"/>
              <a:t>4</a:t>
            </a:r>
            <a:r>
              <a:rPr lang="zh-CN" altLang="en-US" b="1" smtClean="0"/>
              <a:t>、</a:t>
            </a:r>
            <a:r>
              <a:rPr lang="zh-CN" altLang="zh-CN" b="1" smtClean="0"/>
              <a:t>生命</a:t>
            </a:r>
            <a:r>
              <a:rPr lang="zh-CN" altLang="zh-CN" b="1"/>
              <a:t>游戏的迭代演化过程</a:t>
            </a:r>
            <a:endParaRPr lang="zh-CN" altLang="zh-CN"/>
          </a:p>
          <a:p>
            <a:pPr lvl="1"/>
            <a:endParaRPr lang="en-US" altLang="zh-CN" sz="1000" smtClean="0"/>
          </a:p>
          <a:p>
            <a:pPr lvl="1"/>
            <a:r>
              <a:rPr lang="zh-CN" altLang="zh-CN" smtClean="0"/>
              <a:t>如</a:t>
            </a:r>
            <a:r>
              <a:rPr lang="zh-CN" altLang="zh-CN"/>
              <a:t>图</a:t>
            </a:r>
            <a:r>
              <a:rPr lang="en-US" altLang="zh-CN" smtClean="0"/>
              <a:t>3-4</a:t>
            </a:r>
            <a:r>
              <a:rPr lang="zh-CN" altLang="zh-CN" smtClean="0"/>
              <a:t>，</a:t>
            </a:r>
            <a:r>
              <a:rPr lang="zh-CN" altLang="zh-CN"/>
              <a:t>从第</a:t>
            </a:r>
            <a:r>
              <a:rPr lang="en-US" altLang="zh-CN"/>
              <a:t>1</a:t>
            </a:r>
            <a:r>
              <a:rPr lang="zh-CN" altLang="zh-CN"/>
              <a:t>代开始，画出了</a:t>
            </a:r>
            <a:r>
              <a:rPr lang="en-US" altLang="zh-CN"/>
              <a:t>4</a:t>
            </a:r>
            <a:r>
              <a:rPr lang="zh-CN" altLang="zh-CN"/>
              <a:t>代细胞分布的变化情况</a:t>
            </a:r>
            <a:r>
              <a:rPr lang="zh-CN" altLang="zh-CN"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460375" y="1702543"/>
            <a:ext cx="11576916" cy="2454791"/>
          </a:xfrm>
          <a:prstGeom prst="rect">
            <a:avLst/>
          </a:prstGeom>
        </p:spPr>
      </p:pic>
    </p:spTree>
    <p:extLst>
      <p:ext uri="{BB962C8B-B14F-4D97-AF65-F5344CB8AC3E}">
        <p14:creationId xmlns:p14="http://schemas.microsoft.com/office/powerpoint/2010/main" xmlns="" val="5229488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lvl="1"/>
            <a:r>
              <a:rPr lang="zh-CN" altLang="zh-CN" smtClean="0"/>
              <a:t>典型</a:t>
            </a:r>
            <a:r>
              <a:rPr lang="zh-CN" altLang="zh-CN"/>
              <a:t>演化</a:t>
            </a:r>
            <a:r>
              <a:rPr lang="zh-CN" altLang="zh-CN" smtClean="0"/>
              <a:t>图案</a:t>
            </a:r>
            <a:r>
              <a:rPr lang="zh-CN" altLang="en-US" smtClean="0"/>
              <a:t>：</a:t>
            </a:r>
            <a:endParaRPr lang="en-US" altLang="zh-CN" smtClean="0"/>
          </a:p>
          <a:p>
            <a:pPr lvl="2"/>
            <a:r>
              <a:rPr lang="zh-CN" altLang="zh-CN"/>
              <a:t>静止型</a:t>
            </a:r>
            <a:r>
              <a:rPr lang="zh-CN" altLang="zh-CN" smtClean="0"/>
              <a:t>图案</a:t>
            </a:r>
            <a:r>
              <a:rPr lang="zh-CN" altLang="en-US" smtClean="0"/>
              <a:t>：</a:t>
            </a:r>
            <a:r>
              <a:rPr lang="zh-CN" altLang="zh-CN" smtClean="0"/>
              <a:t>如</a:t>
            </a:r>
            <a:r>
              <a:rPr lang="zh-CN" altLang="en-US" smtClean="0"/>
              <a:t>，</a:t>
            </a:r>
            <a:r>
              <a:rPr lang="zh-CN" altLang="zh-CN" smtClean="0"/>
              <a:t>蜂窝、小区</a:t>
            </a:r>
            <a:r>
              <a:rPr lang="zh-CN" altLang="en-US" smtClean="0"/>
              <a:t>、</a:t>
            </a:r>
            <a:r>
              <a:rPr lang="zh-CN" altLang="zh-CN" smtClean="0"/>
              <a:t>小船，图案</a:t>
            </a:r>
            <a:r>
              <a:rPr lang="zh-CN" altLang="zh-CN"/>
              <a:t>一旦出现后，便固定不再变化</a:t>
            </a:r>
            <a:r>
              <a:rPr lang="zh-CN" altLang="zh-CN" smtClean="0"/>
              <a:t>；</a:t>
            </a:r>
            <a:endParaRPr lang="en-US" altLang="zh-CN" smtClean="0"/>
          </a:p>
          <a:p>
            <a:pPr lvl="2"/>
            <a:r>
              <a:rPr lang="zh-CN" altLang="zh-CN" smtClean="0"/>
              <a:t>振动型</a:t>
            </a:r>
            <a:r>
              <a:rPr lang="zh-CN" altLang="zh-CN"/>
              <a:t>图案</a:t>
            </a:r>
            <a:r>
              <a:rPr lang="zh-CN" altLang="en-US" smtClean="0"/>
              <a:t>：如，</a:t>
            </a:r>
            <a:r>
              <a:rPr lang="zh-CN" altLang="zh-CN" smtClean="0"/>
              <a:t>闪光灯、癞蛤蟆等</a:t>
            </a:r>
            <a:r>
              <a:rPr lang="zh-CN" altLang="en-US" smtClean="0"/>
              <a:t>，</a:t>
            </a:r>
            <a:r>
              <a:rPr lang="zh-CN" altLang="zh-CN" smtClean="0"/>
              <a:t>图形反复循环出现；</a:t>
            </a:r>
            <a:endParaRPr lang="en-US" altLang="zh-CN" smtClean="0"/>
          </a:p>
          <a:p>
            <a:pPr lvl="2"/>
            <a:r>
              <a:rPr lang="zh-CN" altLang="zh-CN" smtClean="0"/>
              <a:t>运动型</a:t>
            </a:r>
            <a:r>
              <a:rPr lang="zh-CN" altLang="zh-CN"/>
              <a:t>图案</a:t>
            </a:r>
            <a:r>
              <a:rPr lang="zh-CN" altLang="en-US" smtClean="0"/>
              <a:t>：如，</a:t>
            </a:r>
            <a:r>
              <a:rPr lang="zh-CN" altLang="zh-CN" smtClean="0"/>
              <a:t>滑翔机</a:t>
            </a:r>
            <a:r>
              <a:rPr lang="zh-CN" altLang="en-US" smtClean="0"/>
              <a:t>、</a:t>
            </a:r>
            <a:r>
              <a:rPr lang="zh-CN" altLang="zh-CN" smtClean="0"/>
              <a:t>太空船</a:t>
            </a:r>
            <a:r>
              <a:rPr lang="zh-CN" altLang="en-US" smtClean="0"/>
              <a:t>等，</a:t>
            </a:r>
            <a:r>
              <a:rPr lang="zh-CN" altLang="zh-CN" smtClean="0"/>
              <a:t>一边</a:t>
            </a:r>
            <a:r>
              <a:rPr lang="zh-CN" altLang="zh-CN"/>
              <a:t>变换图形，</a:t>
            </a:r>
            <a:r>
              <a:rPr lang="zh-CN" altLang="zh-CN" smtClean="0"/>
              <a:t>一边移动</a:t>
            </a:r>
            <a:r>
              <a:rPr lang="zh-CN" altLang="zh-CN"/>
              <a:t>向前</a:t>
            </a:r>
            <a:r>
              <a:rPr lang="zh-CN" altLang="zh-CN" smtClean="0"/>
              <a:t>。</a:t>
            </a:r>
            <a:endParaRPr lang="en-US" altLang="zh-CN" smtClean="0"/>
          </a:p>
          <a:p>
            <a:pPr lvl="2"/>
            <a:r>
              <a:rPr lang="zh-CN" altLang="zh-CN" smtClean="0"/>
              <a:t>某些</a:t>
            </a:r>
            <a:r>
              <a:rPr lang="zh-CN" altLang="zh-CN"/>
              <a:t>图案经过若干代演化后，会成为静止、振动、运动中的一</a:t>
            </a:r>
            <a:r>
              <a:rPr lang="zh-CN" altLang="zh-CN" smtClean="0"/>
              <a:t>种。</a:t>
            </a:r>
            <a:endParaRPr lang="en-US" altLang="zh-CN" smtClean="0"/>
          </a:p>
          <a:p>
            <a:pPr lvl="1"/>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圆角矩形 4"/>
          <p:cNvSpPr/>
          <p:nvPr/>
        </p:nvSpPr>
        <p:spPr>
          <a:xfrm>
            <a:off x="8481951" y="5109650"/>
            <a:ext cx="1765300" cy="48611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运算</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704850" y="2490675"/>
            <a:ext cx="11203206" cy="3325333"/>
          </a:xfrm>
          <a:prstGeom prst="rect">
            <a:avLst/>
          </a:prstGeom>
        </p:spPr>
      </p:pic>
    </p:spTree>
    <p:extLst>
      <p:ext uri="{BB962C8B-B14F-4D97-AF65-F5344CB8AC3E}">
        <p14:creationId xmlns:p14="http://schemas.microsoft.com/office/powerpoint/2010/main" xmlns="" val="5229488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en-US" smtClean="0"/>
              <a:t>生命游戏</a:t>
            </a:r>
            <a:r>
              <a:rPr lang="zh-CN" altLang="zh-CN" smtClean="0"/>
              <a:t>典型</a:t>
            </a:r>
            <a:r>
              <a:rPr lang="zh-CN" altLang="zh-CN"/>
              <a:t>演化</a:t>
            </a:r>
            <a:r>
              <a:rPr lang="zh-CN" altLang="zh-CN" smtClean="0"/>
              <a:t>图案</a:t>
            </a:r>
            <a:r>
              <a:rPr lang="zh-CN" altLang="en-US" smtClean="0"/>
              <a:t>（动画）。</a:t>
            </a:r>
            <a:endParaRPr lang="en-US" altLang="zh-CN" smtClean="0"/>
          </a:p>
          <a:p>
            <a:pPr lvl="1"/>
            <a:endParaRPr lang="en-US" altLang="zh-CN"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圆角矩形 4"/>
          <p:cNvSpPr/>
          <p:nvPr/>
        </p:nvSpPr>
        <p:spPr>
          <a:xfrm>
            <a:off x="730816" y="2823649"/>
            <a:ext cx="3256394" cy="748891"/>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smtClean="0">
                <a:solidFill>
                  <a:srgbClr val="FFFF00"/>
                </a:solidFill>
                <a:latin typeface="微软雅黑" panose="020B0503020204020204" pitchFamily="34" charset="-122"/>
                <a:ea typeface="微软雅黑" panose="020B0503020204020204" pitchFamily="34" charset="-122"/>
              </a:rPr>
              <a:t>脉冲星</a:t>
            </a:r>
            <a:r>
              <a:rPr lang="zh-CN" altLang="en-US" smtClean="0">
                <a:latin typeface="微软雅黑" panose="020B0503020204020204" pitchFamily="34" charset="-122"/>
                <a:ea typeface="微软雅黑" panose="020B0503020204020204" pitchFamily="34" charset="-122"/>
              </a:rPr>
              <a:t>：周期</a:t>
            </a:r>
            <a:r>
              <a:rPr lang="zh-CN" altLang="en-US">
                <a:latin typeface="微软雅黑" panose="020B0503020204020204" pitchFamily="34" charset="-122"/>
                <a:ea typeface="微软雅黑" panose="020B0503020204020204" pitchFamily="34" charset="-122"/>
              </a:rPr>
              <a:t>为</a:t>
            </a:r>
            <a:r>
              <a:rPr lang="en-US" altLang="zh-CN">
                <a:latin typeface="微软雅黑" panose="020B0503020204020204" pitchFamily="34" charset="-122"/>
                <a:ea typeface="微软雅黑" panose="020B0503020204020204" pitchFamily="34" charset="-122"/>
              </a:rPr>
              <a:t>3</a:t>
            </a:r>
            <a:r>
              <a:rPr lang="zh-CN" altLang="en-US">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看起</a:t>
            </a:r>
            <a:endParaRPr lang="en-US" altLang="zh-CN" smtClean="0">
              <a:latin typeface="微软雅黑" panose="020B0503020204020204" pitchFamily="34" charset="-122"/>
              <a:ea typeface="微软雅黑" panose="020B0503020204020204" pitchFamily="34" charset="-122"/>
            </a:endParaRPr>
          </a:p>
          <a:p>
            <a:pPr algn="ctr"/>
            <a:r>
              <a:rPr lang="zh-CN" altLang="en-US" smtClean="0">
                <a:latin typeface="微软雅黑" panose="020B0503020204020204" pitchFamily="34" charset="-122"/>
                <a:ea typeface="微软雅黑" panose="020B0503020204020204" pitchFamily="34" charset="-122"/>
              </a:rPr>
              <a:t>来像</a:t>
            </a:r>
            <a:r>
              <a:rPr lang="zh-CN" altLang="en-US">
                <a:latin typeface="微软雅黑" panose="020B0503020204020204" pitchFamily="34" charset="-122"/>
                <a:ea typeface="微软雅黑" panose="020B0503020204020204" pitchFamily="34" charset="-122"/>
              </a:rPr>
              <a:t>一颗周期爆发的星星</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4578" name="Picture 2" descr="Game_of_life_pulsar.gif"/>
          <p:cNvPicPr>
            <a:picLocks noChangeAspect="1" noChangeArrowheads="1" noCrop="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516542" y="1173014"/>
            <a:ext cx="1507005" cy="150700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圆角矩形 7"/>
          <p:cNvSpPr/>
          <p:nvPr/>
        </p:nvSpPr>
        <p:spPr>
          <a:xfrm>
            <a:off x="4182268" y="2808405"/>
            <a:ext cx="4504532" cy="764136"/>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b="1" smtClean="0">
                <a:solidFill>
                  <a:srgbClr val="FFFF00"/>
                </a:solidFill>
                <a:latin typeface="微软雅黑" panose="020B0503020204020204" pitchFamily="34" charset="-122"/>
                <a:ea typeface="微软雅黑" panose="020B0503020204020204" pitchFamily="34" charset="-122"/>
              </a:rPr>
              <a:t>滑翔者</a:t>
            </a:r>
            <a:r>
              <a:rPr lang="zh-CN" altLang="en-US" smtClean="0">
                <a:latin typeface="微软雅黑" panose="020B0503020204020204" pitchFamily="34" charset="-122"/>
                <a:ea typeface="微软雅黑" panose="020B0503020204020204" pitchFamily="34" charset="-122"/>
              </a:rPr>
              <a:t>：</a:t>
            </a:r>
            <a:r>
              <a:rPr lang="en-US" altLang="zh-CN" smtClean="0">
                <a:latin typeface="微软雅黑" panose="020B0503020204020204" pitchFamily="34" charset="-122"/>
                <a:ea typeface="微软雅黑" panose="020B0503020204020204" pitchFamily="34" charset="-122"/>
              </a:rPr>
              <a:t>4</a:t>
            </a:r>
            <a:r>
              <a:rPr lang="zh-CN" altLang="en-US" smtClean="0">
                <a:latin typeface="微软雅黑" panose="020B0503020204020204" pitchFamily="34" charset="-122"/>
                <a:ea typeface="微软雅黑" panose="020B0503020204020204" pitchFamily="34" charset="-122"/>
              </a:rPr>
              <a:t>回合向右</a:t>
            </a:r>
            <a:r>
              <a:rPr lang="zh-CN" altLang="en-US">
                <a:latin typeface="微软雅黑" panose="020B0503020204020204" pitchFamily="34" charset="-122"/>
                <a:ea typeface="微软雅黑" panose="020B0503020204020204" pitchFamily="34" charset="-122"/>
              </a:rPr>
              <a:t>下角走一</a:t>
            </a:r>
            <a:r>
              <a:rPr lang="zh-CN" altLang="en-US" smtClean="0">
                <a:latin typeface="微软雅黑" panose="020B0503020204020204" pitchFamily="34" charset="-122"/>
                <a:ea typeface="微软雅黑" panose="020B0503020204020204" pitchFamily="34" charset="-122"/>
              </a:rPr>
              <a:t>格，虽然细胞已经更新了</a:t>
            </a:r>
            <a:r>
              <a:rPr lang="zh-CN" altLang="en-US">
                <a:latin typeface="微软雅黑" panose="020B0503020204020204" pitchFamily="34" charset="-122"/>
                <a:ea typeface="微软雅黑" panose="020B0503020204020204" pitchFamily="34" charset="-122"/>
              </a:rPr>
              <a:t>，但</a:t>
            </a:r>
            <a:r>
              <a:rPr lang="zh-CN" altLang="en-US" smtClean="0">
                <a:latin typeface="微软雅黑" panose="020B0503020204020204" pitchFamily="34" charset="-122"/>
                <a:ea typeface="微软雅黑" panose="020B0503020204020204" pitchFamily="34" charset="-122"/>
              </a:rPr>
              <a:t>它还保持原来的</a:t>
            </a:r>
            <a:r>
              <a:rPr lang="zh-CN" altLang="en-US">
                <a:latin typeface="微软雅黑" panose="020B0503020204020204" pitchFamily="34" charset="-122"/>
                <a:ea typeface="微软雅黑" panose="020B0503020204020204" pitchFamily="34" charset="-122"/>
              </a:rPr>
              <a:t>形态</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4580" name="Picture 4" descr="Game_of_life_animated_glider.gif"/>
          <p:cNvPicPr>
            <a:picLocks noChangeAspect="1" noChangeArrowheads="1" noCrop="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5556921" y="1244076"/>
            <a:ext cx="1205393" cy="1205393"/>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圆角矩形 9"/>
          <p:cNvSpPr/>
          <p:nvPr/>
        </p:nvSpPr>
        <p:spPr>
          <a:xfrm>
            <a:off x="8841461" y="2791749"/>
            <a:ext cx="2652344" cy="748891"/>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b="1" smtClean="0">
                <a:solidFill>
                  <a:srgbClr val="FFFF00"/>
                </a:solidFill>
                <a:latin typeface="微软雅黑" panose="020B0503020204020204" pitchFamily="34" charset="-122"/>
                <a:ea typeface="微软雅黑" panose="020B0503020204020204" pitchFamily="34" charset="-122"/>
              </a:rPr>
              <a:t>飞船</a:t>
            </a:r>
            <a:r>
              <a:rPr lang="zh-CN" altLang="en-US" smtClean="0">
                <a:latin typeface="微软雅黑" panose="020B0503020204020204" pitchFamily="34" charset="-122"/>
                <a:ea typeface="微软雅黑" panose="020B0503020204020204" pitchFamily="34" charset="-122"/>
              </a:rPr>
              <a:t>：周期</a:t>
            </a:r>
            <a:r>
              <a:rPr lang="zh-CN" altLang="en-US">
                <a:latin typeface="微软雅黑" panose="020B0503020204020204" pitchFamily="34" charset="-122"/>
                <a:ea typeface="微软雅黑" panose="020B0503020204020204" pitchFamily="34" charset="-122"/>
              </a:rPr>
              <a:t>是</a:t>
            </a:r>
            <a:r>
              <a:rPr lang="en-US" altLang="zh-CN">
                <a:latin typeface="微软雅黑" panose="020B0503020204020204" pitchFamily="34" charset="-122"/>
                <a:ea typeface="微软雅黑" panose="020B0503020204020204" pitchFamily="34" charset="-122"/>
              </a:rPr>
              <a:t>4</a:t>
            </a:r>
            <a:r>
              <a:rPr lang="zh-CN" altLang="en-US">
                <a:latin typeface="微软雅黑" panose="020B0503020204020204" pitchFamily="34" charset="-122"/>
                <a:ea typeface="微软雅黑" panose="020B0503020204020204" pitchFamily="34" charset="-122"/>
              </a:rPr>
              <a:t>，每</a:t>
            </a: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个回合会向右边走一格</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4582" name="Picture 6" descr="Game_of_life_animated_LWSS.gif"/>
          <p:cNvPicPr>
            <a:picLocks noChangeAspect="1" noChangeArrowheads="1" noCrop="1"/>
          </p:cNvPicPr>
          <p:nvPr/>
        </p:nvPicPr>
        <p:blipFill>
          <a:blip r:embed="rId4" cstate="print">
            <a:extLst>
              <a:ext uri="{28A0092B-C50C-407E-A947-70E740481C1C}">
                <a14:useLocalDpi xmlns:a14="http://schemas.microsoft.com/office/drawing/2010/main" xmlns=""/>
              </a:ext>
            </a:extLst>
          </a:blip>
          <a:srcRect/>
          <a:stretch>
            <a:fillRect/>
          </a:stretch>
        </p:blipFill>
        <p:spPr bwMode="auto">
          <a:xfrm>
            <a:off x="9319947" y="1224162"/>
            <a:ext cx="1542937" cy="120006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圆角矩形 12"/>
          <p:cNvSpPr/>
          <p:nvPr/>
        </p:nvSpPr>
        <p:spPr>
          <a:xfrm>
            <a:off x="794614" y="5475931"/>
            <a:ext cx="2724766" cy="88304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b="1" smtClean="0">
                <a:solidFill>
                  <a:srgbClr val="FFFF00"/>
                </a:solidFill>
                <a:latin typeface="微软雅黑" panose="020B0503020204020204" pitchFamily="34" charset="-122"/>
                <a:ea typeface="微软雅黑" panose="020B0503020204020204" pitchFamily="34" charset="-122"/>
              </a:rPr>
              <a:t>滑翔</a:t>
            </a:r>
            <a:r>
              <a:rPr lang="zh-CN" altLang="en-US" b="1">
                <a:solidFill>
                  <a:srgbClr val="FFFF00"/>
                </a:solidFill>
                <a:latin typeface="微软雅黑" panose="020B0503020204020204" pitchFamily="34" charset="-122"/>
                <a:ea typeface="微软雅黑" panose="020B0503020204020204" pitchFamily="34" charset="-122"/>
              </a:rPr>
              <a:t>者</a:t>
            </a:r>
            <a:r>
              <a:rPr lang="zh-CN" altLang="en-US" b="1" smtClean="0">
                <a:solidFill>
                  <a:srgbClr val="FFFF00"/>
                </a:solidFill>
                <a:latin typeface="微软雅黑" panose="020B0503020204020204" pitchFamily="34" charset="-122"/>
                <a:ea typeface="微软雅黑" panose="020B0503020204020204" pitchFamily="34" charset="-122"/>
              </a:rPr>
              <a:t>枪</a:t>
            </a:r>
            <a:r>
              <a:rPr lang="zh-CN" altLang="en-US" smtClean="0">
                <a:latin typeface="微软雅黑" panose="020B0503020204020204" pitchFamily="34" charset="-122"/>
                <a:ea typeface="微软雅黑" panose="020B0503020204020204" pitchFamily="34" charset="-122"/>
              </a:rPr>
              <a:t>：不停</a:t>
            </a:r>
            <a:r>
              <a:rPr lang="zh-CN" altLang="en-US">
                <a:latin typeface="微软雅黑" panose="020B0503020204020204" pitchFamily="34" charset="-122"/>
                <a:ea typeface="微软雅黑" panose="020B0503020204020204" pitchFamily="34" charset="-122"/>
              </a:rPr>
              <a:t>地释放出一个又一个滑翔者</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4586" name="Picture 10" descr="Gospers_glider_gun.gif"/>
          <p:cNvPicPr>
            <a:picLocks noChangeAspect="1" noChangeArrowheads="1" noCrop="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982318" y="3732019"/>
            <a:ext cx="2381250" cy="171450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圆角矩形 14"/>
          <p:cNvSpPr/>
          <p:nvPr/>
        </p:nvSpPr>
        <p:spPr>
          <a:xfrm>
            <a:off x="8272113" y="4493500"/>
            <a:ext cx="3299000" cy="1939909"/>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r>
              <a:rPr lang="zh-CN" altLang="en-US" b="1">
                <a:solidFill>
                  <a:srgbClr val="FFFF00"/>
                </a:solidFill>
                <a:latin typeface="微软雅黑" panose="020B0503020204020204" pitchFamily="34" charset="-122"/>
                <a:ea typeface="微软雅黑" panose="020B0503020204020204" pitchFamily="34" charset="-122"/>
              </a:rPr>
              <a:t>繁殖</a:t>
            </a:r>
            <a:r>
              <a:rPr lang="zh-CN" altLang="en-US" b="1" smtClean="0">
                <a:solidFill>
                  <a:srgbClr val="FFFF00"/>
                </a:solidFill>
                <a:latin typeface="微软雅黑" panose="020B0503020204020204" pitchFamily="34" charset="-122"/>
                <a:ea typeface="微软雅黑" panose="020B0503020204020204" pitchFamily="34" charset="-122"/>
              </a:rPr>
              <a:t>者</a:t>
            </a:r>
            <a:r>
              <a:rPr lang="zh-CN" altLang="en-US" smtClean="0">
                <a:latin typeface="微软雅黑" panose="020B0503020204020204" pitchFamily="34" charset="-122"/>
                <a:ea typeface="微软雅黑" panose="020B0503020204020204" pitchFamily="34" charset="-122"/>
              </a:rPr>
              <a:t>：向右</a:t>
            </a:r>
            <a:r>
              <a:rPr lang="zh-CN" altLang="en-US">
                <a:latin typeface="微软雅黑" panose="020B0503020204020204" pitchFamily="34" charset="-122"/>
                <a:ea typeface="微软雅黑" panose="020B0503020204020204" pitchFamily="34" charset="-122"/>
              </a:rPr>
              <a:t>行进，留下一个接一个</a:t>
            </a:r>
            <a:r>
              <a:rPr lang="zh-CN" altLang="en-US" smtClean="0">
                <a:latin typeface="微软雅黑" panose="020B0503020204020204" pitchFamily="34" charset="-122"/>
                <a:ea typeface="微软雅黑" panose="020B0503020204020204" pitchFamily="34" charset="-122"/>
              </a:rPr>
              <a:t>的滑翔</a:t>
            </a:r>
            <a:r>
              <a:rPr lang="zh-CN" altLang="en-US">
                <a:latin typeface="微软雅黑" panose="020B0503020204020204" pitchFamily="34" charset="-122"/>
                <a:ea typeface="微软雅黑" panose="020B0503020204020204" pitchFamily="34" charset="-122"/>
              </a:rPr>
              <a:t>者</a:t>
            </a:r>
            <a:r>
              <a:rPr lang="zh-CN" altLang="en-US" smtClean="0">
                <a:latin typeface="微软雅黑" panose="020B0503020204020204" pitchFamily="34" charset="-122"/>
                <a:ea typeface="微软雅黑" panose="020B0503020204020204" pitchFamily="34" charset="-122"/>
              </a:rPr>
              <a:t>枪。</a:t>
            </a:r>
            <a:endParaRPr lang="en-US" altLang="zh-CN" smtClean="0">
              <a:latin typeface="微软雅黑" panose="020B0503020204020204" pitchFamily="34" charset="-122"/>
              <a:ea typeface="微软雅黑" panose="020B0503020204020204" pitchFamily="34" charset="-122"/>
            </a:endParaRPr>
          </a:p>
          <a:p>
            <a:r>
              <a:rPr lang="zh-CN" altLang="en-US" smtClean="0">
                <a:latin typeface="微软雅黑" panose="020B0503020204020204" pitchFamily="34" charset="-122"/>
                <a:ea typeface="微软雅黑" panose="020B0503020204020204" pitchFamily="34" charset="-122"/>
              </a:rPr>
              <a:t>动</a:t>
            </a:r>
            <a:r>
              <a:rPr lang="zh-CN" altLang="en-US">
                <a:latin typeface="微软雅黑" panose="020B0503020204020204" pitchFamily="34" charset="-122"/>
                <a:ea typeface="微软雅黑" panose="020B0503020204020204" pitchFamily="34" charset="-122"/>
              </a:rPr>
              <a:t>图最后一</a:t>
            </a:r>
            <a:r>
              <a:rPr lang="zh-CN" altLang="en-US" smtClean="0">
                <a:latin typeface="微软雅黑" panose="020B0503020204020204" pitchFamily="34" charset="-122"/>
                <a:ea typeface="微软雅黑" panose="020B0503020204020204" pitchFamily="34" charset="-122"/>
              </a:rPr>
              <a:t>帧：蓝色</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繁殖</a:t>
            </a:r>
            <a:r>
              <a:rPr lang="zh-CN" altLang="en-US">
                <a:latin typeface="微软雅黑" panose="020B0503020204020204" pitchFamily="34" charset="-122"/>
                <a:ea typeface="微软雅黑" panose="020B0503020204020204" pitchFamily="34" charset="-122"/>
              </a:rPr>
              <a:t>者</a:t>
            </a:r>
            <a:r>
              <a:rPr lang="zh-CN" altLang="en-US" smtClean="0">
                <a:latin typeface="微软雅黑" panose="020B0503020204020204" pitchFamily="34" charset="-122"/>
                <a:ea typeface="微软雅黑" panose="020B0503020204020204" pitchFamily="34" charset="-122"/>
              </a:rPr>
              <a:t>本体；绿色</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滑翔</a:t>
            </a:r>
            <a:r>
              <a:rPr lang="zh-CN" altLang="en-US">
                <a:latin typeface="微软雅黑" panose="020B0503020204020204" pitchFamily="34" charset="-122"/>
                <a:ea typeface="微软雅黑" panose="020B0503020204020204" pitchFamily="34" charset="-122"/>
              </a:rPr>
              <a:t>者</a:t>
            </a:r>
            <a:r>
              <a:rPr lang="zh-CN" altLang="en-US" smtClean="0">
                <a:latin typeface="微软雅黑" panose="020B0503020204020204" pitchFamily="34" charset="-122"/>
                <a:ea typeface="微软雅黑" panose="020B0503020204020204" pitchFamily="34" charset="-122"/>
              </a:rPr>
              <a:t>枪，红色</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滑翔</a:t>
            </a:r>
            <a:r>
              <a:rPr lang="zh-CN" altLang="en-US">
                <a:latin typeface="微软雅黑" panose="020B0503020204020204" pitchFamily="34" charset="-122"/>
                <a:ea typeface="微软雅黑" panose="020B0503020204020204" pitchFamily="34" charset="-122"/>
              </a:rPr>
              <a:t>者</a:t>
            </a:r>
            <a:r>
              <a:rPr lang="zh-CN" altLang="en-US" smtClean="0">
                <a:latin typeface="微软雅黑" panose="020B0503020204020204" pitchFamily="34" charset="-122"/>
                <a:ea typeface="微软雅黑" panose="020B0503020204020204" pitchFamily="34" charset="-122"/>
              </a:rPr>
              <a:t>枪打出</a:t>
            </a:r>
            <a:r>
              <a:rPr lang="zh-CN" altLang="en-US">
                <a:latin typeface="微软雅黑" panose="020B0503020204020204" pitchFamily="34" charset="-122"/>
                <a:ea typeface="微软雅黑" panose="020B0503020204020204" pitchFamily="34" charset="-122"/>
              </a:rPr>
              <a:t>来的滑翔者。</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4588" name="Picture 12" descr="Game_of_life_animated_LWSS.gif"/>
          <p:cNvPicPr>
            <a:picLocks noChangeAspect="1" noChangeArrowheads="1" noCrop="1"/>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3916442" y="4064108"/>
            <a:ext cx="4349116" cy="22032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1836065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lvl="1"/>
            <a:r>
              <a:rPr lang="zh-CN" altLang="en-US" smtClean="0"/>
              <a:t>细胞最终</a:t>
            </a:r>
            <a:r>
              <a:rPr lang="zh-CN" altLang="zh-CN" smtClean="0"/>
              <a:t>结果：</a:t>
            </a:r>
            <a:endParaRPr lang="en-US" altLang="zh-CN" smtClean="0"/>
          </a:p>
          <a:p>
            <a:pPr lvl="2"/>
            <a:r>
              <a:rPr lang="zh-CN" altLang="zh-CN" smtClean="0"/>
              <a:t>最终完全</a:t>
            </a:r>
            <a:r>
              <a:rPr lang="zh-CN" altLang="zh-CN"/>
              <a:t>消失的图案</a:t>
            </a:r>
            <a:r>
              <a:rPr lang="zh-CN" altLang="zh-CN" smtClean="0"/>
              <a:t>；</a:t>
            </a:r>
            <a:endParaRPr lang="en-US" altLang="zh-CN" smtClean="0"/>
          </a:p>
          <a:p>
            <a:pPr lvl="2"/>
            <a:r>
              <a:rPr lang="zh-CN" altLang="zh-CN" smtClean="0"/>
              <a:t>永远不</a:t>
            </a:r>
            <a:r>
              <a:rPr lang="zh-CN" altLang="en-US" smtClean="0"/>
              <a:t>时</a:t>
            </a:r>
            <a:r>
              <a:rPr lang="zh-CN" altLang="zh-CN" smtClean="0"/>
              <a:t>变化的</a:t>
            </a:r>
            <a:r>
              <a:rPr lang="zh-CN" altLang="en-US" smtClean="0"/>
              <a:t>图案</a:t>
            </a:r>
            <a:r>
              <a:rPr lang="zh-CN" altLang="zh-CN" smtClean="0"/>
              <a:t>。</a:t>
            </a:r>
            <a:endParaRPr lang="en-US" altLang="zh-CN" smtClean="0"/>
          </a:p>
          <a:p>
            <a:pPr lvl="1"/>
            <a:endParaRPr lang="en-US" altLang="zh-CN"/>
          </a:p>
          <a:p>
            <a:pPr lvl="1"/>
            <a:r>
              <a:rPr lang="zh-CN" altLang="zh-CN" smtClean="0"/>
              <a:t>以最终死亡的</a:t>
            </a:r>
            <a:r>
              <a:rPr lang="zh-CN" altLang="en-US" smtClean="0"/>
              <a:t>图案</a:t>
            </a:r>
            <a:r>
              <a:rPr lang="zh-CN" altLang="zh-CN" smtClean="0"/>
              <a:t>来看</a:t>
            </a:r>
            <a:r>
              <a:rPr lang="zh-CN" altLang="en-US" smtClean="0"/>
              <a:t>：</a:t>
            </a:r>
            <a:endParaRPr lang="en-US" altLang="zh-CN" smtClean="0"/>
          </a:p>
          <a:p>
            <a:pPr lvl="2"/>
            <a:r>
              <a:rPr lang="zh-CN" altLang="zh-CN" smtClean="0"/>
              <a:t>死的</a:t>
            </a:r>
            <a:r>
              <a:rPr lang="zh-CN" altLang="zh-CN"/>
              <a:t>速度有快有</a:t>
            </a:r>
            <a:r>
              <a:rPr lang="zh-CN" altLang="zh-CN" smtClean="0"/>
              <a:t>慢（</a:t>
            </a:r>
            <a:r>
              <a:rPr lang="zh-CN" altLang="en-US" smtClean="0"/>
              <a:t>有</a:t>
            </a:r>
            <a:r>
              <a:rPr lang="zh-CN" altLang="zh-CN" smtClean="0"/>
              <a:t>的</a:t>
            </a:r>
            <a:r>
              <a:rPr lang="en-US" altLang="zh-CN" smtClean="0"/>
              <a:t>2</a:t>
            </a:r>
            <a:r>
              <a:rPr lang="zh-CN" altLang="zh-CN"/>
              <a:t>代</a:t>
            </a:r>
            <a:r>
              <a:rPr lang="zh-CN" altLang="zh-CN" smtClean="0"/>
              <a:t>死</a:t>
            </a:r>
            <a:r>
              <a:rPr lang="zh-CN" altLang="en-US" smtClean="0"/>
              <a:t>，</a:t>
            </a:r>
            <a:r>
              <a:rPr lang="zh-CN" altLang="zh-CN" smtClean="0"/>
              <a:t>有</a:t>
            </a:r>
            <a:r>
              <a:rPr lang="zh-CN" altLang="zh-CN"/>
              <a:t>的</a:t>
            </a:r>
            <a:r>
              <a:rPr lang="zh-CN" altLang="zh-CN" smtClean="0"/>
              <a:t>能坚持</a:t>
            </a:r>
            <a:r>
              <a:rPr lang="en-US" altLang="zh-CN"/>
              <a:t>130</a:t>
            </a:r>
            <a:r>
              <a:rPr lang="zh-CN" altLang="zh-CN"/>
              <a:t>代</a:t>
            </a:r>
            <a:r>
              <a:rPr lang="zh-CN" altLang="zh-CN" smtClean="0"/>
              <a:t>）</a:t>
            </a:r>
            <a:r>
              <a:rPr lang="zh-CN" altLang="en-US" smtClean="0"/>
              <a:t>；</a:t>
            </a:r>
            <a:endParaRPr lang="en-US" altLang="zh-CN" smtClean="0"/>
          </a:p>
          <a:p>
            <a:pPr lvl="2"/>
            <a:r>
              <a:rPr lang="zh-CN" altLang="zh-CN" smtClean="0"/>
              <a:t>总不死的图案</a:t>
            </a:r>
            <a:r>
              <a:rPr lang="zh-CN" altLang="zh-CN"/>
              <a:t>如果单独存在，都会长生不死；但纠集在</a:t>
            </a:r>
            <a:r>
              <a:rPr lang="zh-CN" altLang="zh-CN" smtClean="0"/>
              <a:t>一块后，最后以死告终。</a:t>
            </a:r>
            <a:endParaRPr lang="en-US" altLang="zh-CN" smtClean="0"/>
          </a:p>
          <a:p>
            <a:pPr lvl="1"/>
            <a:endParaRPr lang="en-US" altLang="zh-CN" smtClean="0"/>
          </a:p>
          <a:p>
            <a:pPr lvl="1"/>
            <a:r>
              <a:rPr lang="zh-CN" altLang="zh-CN" smtClean="0"/>
              <a:t>生命</a:t>
            </a:r>
            <a:r>
              <a:rPr lang="zh-CN" altLang="zh-CN"/>
              <a:t>游戏</a:t>
            </a:r>
            <a:r>
              <a:rPr lang="zh-CN" altLang="zh-CN" smtClean="0"/>
              <a:t>中</a:t>
            </a:r>
            <a:r>
              <a:rPr lang="zh-CN" altLang="en-US" smtClean="0"/>
              <a:t>，</a:t>
            </a:r>
            <a:r>
              <a:rPr lang="zh-CN" altLang="zh-CN" smtClean="0"/>
              <a:t>每个细胞的</a:t>
            </a:r>
            <a:r>
              <a:rPr lang="zh-CN" altLang="zh-CN"/>
              <a:t>生存规律都相同，但它们</a:t>
            </a:r>
            <a:r>
              <a:rPr lang="zh-CN" altLang="zh-CN" smtClean="0"/>
              <a:t>演化的图案各</a:t>
            </a:r>
            <a:r>
              <a:rPr lang="zh-CN" altLang="zh-CN"/>
              <a:t>不相同</a:t>
            </a:r>
            <a:r>
              <a:rPr lang="zh-CN" altLang="zh-CN" smtClean="0"/>
              <a:t>。</a:t>
            </a:r>
            <a:endParaRPr lang="en-US" altLang="zh-CN" smtClean="0"/>
          </a:p>
          <a:p>
            <a:pPr lvl="1"/>
            <a:endParaRPr lang="en-US" altLang="zh-CN" smtClean="0"/>
          </a:p>
          <a:p>
            <a:pPr lvl="1"/>
            <a:r>
              <a:rPr lang="zh-CN" altLang="zh-CN"/>
              <a:t>生命</a:t>
            </a:r>
            <a:r>
              <a:rPr lang="zh-CN" altLang="zh-CN" smtClean="0"/>
              <a:t>游戏</a:t>
            </a:r>
            <a:r>
              <a:rPr lang="zh-CN" altLang="en-US" smtClean="0"/>
              <a:t>的</a:t>
            </a:r>
            <a:r>
              <a:rPr lang="zh-CN" altLang="zh-CN" smtClean="0"/>
              <a:t>计算思维：</a:t>
            </a:r>
            <a:r>
              <a:rPr lang="zh-CN" altLang="zh-CN" b="1" smtClean="0">
                <a:solidFill>
                  <a:srgbClr val="C00000"/>
                </a:solidFill>
              </a:rPr>
              <a:t>复杂</a:t>
            </a:r>
            <a:r>
              <a:rPr lang="zh-CN" altLang="zh-CN" b="1">
                <a:solidFill>
                  <a:srgbClr val="C00000"/>
                </a:solidFill>
              </a:rPr>
              <a:t>的</a:t>
            </a:r>
            <a:r>
              <a:rPr lang="zh-CN" altLang="zh-CN" b="1" smtClean="0">
                <a:solidFill>
                  <a:srgbClr val="C00000"/>
                </a:solidFill>
              </a:rPr>
              <a:t>事物可以用简单的</a:t>
            </a:r>
            <a:r>
              <a:rPr lang="zh-CN" altLang="en-US" b="1" smtClean="0">
                <a:solidFill>
                  <a:srgbClr val="C00000"/>
                </a:solidFill>
              </a:rPr>
              <a:t>规则</a:t>
            </a:r>
            <a:r>
              <a:rPr lang="zh-CN" altLang="zh-CN" b="1" smtClean="0">
                <a:solidFill>
                  <a:srgbClr val="C00000"/>
                </a:solidFill>
              </a:rPr>
              <a:t>表示</a:t>
            </a:r>
            <a:r>
              <a:rPr lang="zh-CN" altLang="zh-CN" smtClean="0"/>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229488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marL="0" indent="0">
              <a:buNone/>
            </a:pPr>
            <a:r>
              <a:rPr lang="en-US" altLang="zh-CN" b="1" smtClean="0"/>
              <a:t>5</a:t>
            </a:r>
            <a:r>
              <a:rPr lang="zh-CN" altLang="en-US" b="1" smtClean="0"/>
              <a:t>、</a:t>
            </a:r>
            <a:r>
              <a:rPr lang="zh-CN" altLang="zh-CN" b="1" smtClean="0"/>
              <a:t>生命</a:t>
            </a:r>
            <a:r>
              <a:rPr lang="zh-CN" altLang="zh-CN" b="1"/>
              <a:t>游戏的一维细胞自动机数学模型</a:t>
            </a:r>
            <a:endParaRPr lang="zh-CN" altLang="zh-CN"/>
          </a:p>
          <a:p>
            <a:pPr lvl="1"/>
            <a:endParaRPr lang="en-US" altLang="zh-CN" sz="1000" smtClean="0">
              <a:solidFill>
                <a:srgbClr val="C00000"/>
              </a:solidFill>
            </a:endParaRPr>
          </a:p>
          <a:p>
            <a:pPr lvl="1"/>
            <a:r>
              <a:rPr lang="zh-CN" altLang="zh-CN" smtClean="0">
                <a:solidFill>
                  <a:srgbClr val="C00000"/>
                </a:solidFill>
              </a:rPr>
              <a:t>细胞自动机没有</a:t>
            </a:r>
            <a:r>
              <a:rPr lang="zh-CN" altLang="zh-CN">
                <a:solidFill>
                  <a:srgbClr val="C00000"/>
                </a:solidFill>
              </a:rPr>
              <a:t>固定的数学公式</a:t>
            </a:r>
            <a:r>
              <a:rPr lang="zh-CN" altLang="zh-CN" smtClean="0">
                <a:solidFill>
                  <a:srgbClr val="C00000"/>
                </a:solidFill>
              </a:rPr>
              <a:t>，由</a:t>
            </a:r>
            <a:r>
              <a:rPr lang="zh-CN" altLang="zh-CN">
                <a:solidFill>
                  <a:srgbClr val="C00000"/>
                </a:solidFill>
              </a:rPr>
              <a:t>一系列规则构成</a:t>
            </a:r>
            <a:r>
              <a:rPr lang="zh-CN" altLang="zh-CN" smtClean="0"/>
              <a:t>。</a:t>
            </a:r>
            <a:endParaRPr lang="en-US" altLang="zh-CN" smtClean="0"/>
          </a:p>
          <a:p>
            <a:pPr lvl="1"/>
            <a:endParaRPr lang="en-US" altLang="zh-CN" smtClean="0"/>
          </a:p>
          <a:p>
            <a:pPr lvl="1"/>
            <a:r>
              <a:rPr lang="zh-CN" altLang="zh-CN" smtClean="0"/>
              <a:t>细胞自动机</a:t>
            </a:r>
            <a:r>
              <a:rPr lang="zh-CN" altLang="zh-CN"/>
              <a:t>的</a:t>
            </a:r>
            <a:r>
              <a:rPr lang="zh-CN" altLang="zh-CN" smtClean="0"/>
              <a:t>特点</a:t>
            </a:r>
            <a:r>
              <a:rPr lang="zh-CN" altLang="en-US" smtClean="0"/>
              <a:t>：</a:t>
            </a:r>
            <a:endParaRPr lang="en-US" altLang="zh-CN" smtClean="0"/>
          </a:p>
          <a:p>
            <a:pPr lvl="2"/>
            <a:r>
              <a:rPr lang="zh-CN" altLang="en-US" smtClean="0"/>
              <a:t>在</a:t>
            </a:r>
            <a:r>
              <a:rPr lang="zh-CN" altLang="zh-CN" smtClean="0"/>
              <a:t>时间</a:t>
            </a:r>
            <a:r>
              <a:rPr lang="zh-CN" altLang="zh-CN"/>
              <a:t>、空间、状态都是</a:t>
            </a:r>
            <a:r>
              <a:rPr lang="zh-CN" altLang="zh-CN" smtClean="0"/>
              <a:t>离散的</a:t>
            </a:r>
            <a:r>
              <a:rPr lang="zh-CN" altLang="en-US" smtClean="0"/>
              <a:t>；</a:t>
            </a:r>
            <a:endParaRPr lang="en-US" altLang="zh-CN" smtClean="0"/>
          </a:p>
          <a:p>
            <a:pPr lvl="2"/>
            <a:r>
              <a:rPr lang="zh-CN" altLang="zh-CN" smtClean="0"/>
              <a:t>每个</a:t>
            </a:r>
            <a:r>
              <a:rPr lang="zh-CN" altLang="zh-CN"/>
              <a:t>变量只取有限个</a:t>
            </a:r>
            <a:r>
              <a:rPr lang="zh-CN" altLang="zh-CN" smtClean="0"/>
              <a:t>状态</a:t>
            </a:r>
            <a:r>
              <a:rPr lang="zh-CN" altLang="en-US" smtClean="0"/>
              <a:t>；</a:t>
            </a:r>
            <a:endParaRPr lang="en-US" altLang="zh-CN" smtClean="0"/>
          </a:p>
          <a:p>
            <a:pPr lvl="2"/>
            <a:r>
              <a:rPr lang="zh-CN" altLang="zh-CN" smtClean="0"/>
              <a:t>状态</a:t>
            </a:r>
            <a:r>
              <a:rPr lang="zh-CN" altLang="zh-CN"/>
              <a:t>改变的规则在时间和空间上都是局部的</a:t>
            </a:r>
            <a:r>
              <a:rPr lang="zh-CN" altLang="zh-CN" smtClean="0"/>
              <a:t>。</a:t>
            </a:r>
            <a:endParaRPr lang="en-US" altLang="zh-CN" smtClean="0"/>
          </a:p>
          <a:p>
            <a:pPr lvl="1"/>
            <a:endParaRPr lang="zh-CN" altLang="zh-CN"/>
          </a:p>
          <a:p>
            <a:pPr marL="0" lvl="1" indent="0">
              <a:buNone/>
            </a:pPr>
            <a:r>
              <a:rPr lang="zh-CN" altLang="zh-CN"/>
              <a:t>（</a:t>
            </a:r>
            <a:r>
              <a:rPr lang="en-US" altLang="zh-CN"/>
              <a:t>1</a:t>
            </a:r>
            <a:r>
              <a:rPr lang="zh-CN" altLang="zh-CN"/>
              <a:t>）</a:t>
            </a:r>
            <a:r>
              <a:rPr lang="en-US" altLang="zh-CN"/>
              <a:t>d</a:t>
            </a:r>
            <a:r>
              <a:rPr lang="zh-CN" altLang="zh-CN"/>
              <a:t>维细胞自动机数学模型</a:t>
            </a:r>
          </a:p>
          <a:p>
            <a:pPr lvl="1"/>
            <a:r>
              <a:rPr lang="zh-CN" altLang="zh-CN" smtClean="0"/>
              <a:t>细胞自动机由</a:t>
            </a:r>
            <a:r>
              <a:rPr lang="zh-CN" altLang="zh-CN"/>
              <a:t>细胞、细胞状态、邻域和状态更新规则</a:t>
            </a:r>
            <a:r>
              <a:rPr lang="zh-CN" altLang="zh-CN" smtClean="0"/>
              <a:t>构成</a:t>
            </a:r>
            <a:r>
              <a:rPr lang="zh-CN" altLang="en-US" smtClean="0"/>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229488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lvl="1"/>
            <a:r>
              <a:rPr lang="en-US" altLang="zh-CN" dirty="0" smtClean="0"/>
              <a:t>【</a:t>
            </a:r>
            <a:r>
              <a:rPr lang="zh-CN" altLang="en-US" dirty="0" smtClean="0"/>
              <a:t>案例</a:t>
            </a:r>
            <a:r>
              <a:rPr lang="en-US" altLang="zh-CN" dirty="0" smtClean="0"/>
              <a:t>】</a:t>
            </a:r>
            <a:r>
              <a:rPr lang="zh-CN" altLang="zh-CN" dirty="0" smtClean="0"/>
              <a:t>一维细胞自动机</a:t>
            </a:r>
            <a:r>
              <a:rPr lang="zh-CN" altLang="en-US" dirty="0" smtClean="0"/>
              <a:t>。</a:t>
            </a:r>
            <a:endParaRPr lang="zh-CN"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777704" y="1142906"/>
            <a:ext cx="8663468" cy="5715094"/>
          </a:xfrm>
          <a:prstGeom prst="rect">
            <a:avLst/>
          </a:prstGeom>
        </p:spPr>
      </p:pic>
    </p:spTree>
    <p:extLst>
      <p:ext uri="{BB962C8B-B14F-4D97-AF65-F5344CB8AC3E}">
        <p14:creationId xmlns:p14="http://schemas.microsoft.com/office/powerpoint/2010/main" xmlns="" val="3267269515"/>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p:txBody>
              <a:bodyPr>
                <a:normAutofit/>
              </a:bodyPr>
              <a:lstStyle/>
              <a:p>
                <a:pPr marL="0" indent="0">
                  <a:buNone/>
                </a:pPr>
                <a:r>
                  <a:rPr lang="en-US" altLang="zh-CN" b="1" smtClean="0"/>
                  <a:t>6</a:t>
                </a:r>
                <a:r>
                  <a:rPr lang="zh-CN" altLang="en-US" b="1" smtClean="0"/>
                  <a:t>、</a:t>
                </a:r>
                <a:r>
                  <a:rPr lang="zh-CN" altLang="zh-CN" b="1" smtClean="0"/>
                  <a:t>生命</a:t>
                </a:r>
                <a:r>
                  <a:rPr lang="zh-CN" altLang="zh-CN" b="1"/>
                  <a:t>游戏的二维细胞自动机数学模型</a:t>
                </a:r>
                <a:endParaRPr lang="zh-CN" altLang="zh-CN"/>
              </a:p>
              <a:p>
                <a:pPr lvl="1"/>
                <a:endParaRPr lang="en-US" altLang="zh-CN" sz="1000" smtClean="0"/>
              </a:p>
              <a:p>
                <a:pPr lvl="1"/>
                <a:r>
                  <a:rPr lang="zh-CN" altLang="zh-CN" smtClean="0"/>
                  <a:t>生命</a:t>
                </a:r>
                <a:r>
                  <a:rPr lang="zh-CN" altLang="zh-CN"/>
                  <a:t>游戏是一个二维</a:t>
                </a:r>
                <a:r>
                  <a:rPr lang="zh-CN" altLang="zh-CN" smtClean="0"/>
                  <a:t>细胞自动机</a:t>
                </a:r>
                <a:r>
                  <a:rPr lang="zh-CN" altLang="en-US" smtClean="0"/>
                  <a:t>；</a:t>
                </a:r>
                <a:endParaRPr lang="en-US" altLang="zh-CN" smtClean="0"/>
              </a:p>
              <a:p>
                <a:pPr lvl="1"/>
                <a:endParaRPr lang="en-US" altLang="zh-CN" smtClean="0"/>
              </a:p>
              <a:p>
                <a:pPr lvl="1"/>
                <a:r>
                  <a:rPr lang="zh-CN" altLang="zh-CN" smtClean="0"/>
                  <a:t>生命</a:t>
                </a:r>
                <a:r>
                  <a:rPr lang="zh-CN" altLang="zh-CN"/>
                  <a:t>游戏的数学模型为</a:t>
                </a:r>
                <a:r>
                  <a:rPr lang="zh-CN" altLang="zh-CN" smtClean="0"/>
                  <a:t>：</a:t>
                </a:r>
                <a:endParaRPr lang="en-US" altLang="zh-CN" smtClean="0"/>
              </a:p>
              <a:p>
                <a:pPr lvl="1"/>
                <a:r>
                  <a:rPr lang="zh-CN" altLang="zh-CN"/>
                  <a:t>如果：</a:t>
                </a:r>
                <a:r>
                  <a:rPr lang="en-US" altLang="zh-CN"/>
                  <a:t>S</a:t>
                </a:r>
                <a:r>
                  <a:rPr lang="en-US" altLang="zh-CN" baseline="-25000"/>
                  <a:t>t</a:t>
                </a:r>
                <a:r>
                  <a:rPr lang="en-US" altLang="zh-CN"/>
                  <a:t>=1</a:t>
                </a:r>
                <a:r>
                  <a:rPr lang="zh-CN" altLang="zh-CN"/>
                  <a:t>，则：</a:t>
                </a:r>
                <a14:m>
                  <m:oMath xmlns:m="http://schemas.openxmlformats.org/officeDocument/2006/math">
                    <m:sSub>
                      <m:sSubPr>
                        <m:ctrlPr>
                          <a:rPr lang="zh-CN" altLang="zh-CN" i="1">
                            <a:latin typeface="Cambria Math"/>
                          </a:rPr>
                        </m:ctrlPr>
                      </m:sSubPr>
                      <m:e>
                        <m:r>
                          <a:rPr lang="en-US" altLang="zh-CN" i="1">
                            <a:latin typeface="Cambria Math"/>
                          </a:rPr>
                          <m:t>𝑆</m:t>
                        </m:r>
                      </m:e>
                      <m:sub>
                        <m:r>
                          <a:rPr lang="en-US" altLang="zh-CN" i="1">
                            <a:latin typeface="Cambria Math"/>
                          </a:rPr>
                          <m:t>𝑡</m:t>
                        </m:r>
                        <m:r>
                          <a:rPr lang="en-US" altLang="zh-CN">
                            <a:latin typeface="Cambria Math"/>
                          </a:rPr>
                          <m:t>+1</m:t>
                        </m:r>
                      </m:sub>
                    </m:sSub>
                    <m:r>
                      <a:rPr lang="en-US" altLang="zh-CN" i="1">
                        <a:latin typeface="Cambria Math"/>
                      </a:rPr>
                      <m:t>=</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1</m:t>
                            </m:r>
                            <m:r>
                              <a:rPr lang="zh-CN" altLang="zh-CN">
                                <a:latin typeface="Cambria Math"/>
                              </a:rPr>
                              <m:t>，</m:t>
                            </m:r>
                            <m:r>
                              <m:rPr>
                                <m:sty m:val="p"/>
                              </m:rPr>
                              <a:rPr lang="en-US" altLang="zh-CN">
                                <a:latin typeface="Cambria Math"/>
                              </a:rPr>
                              <m:t>S</m:t>
                            </m:r>
                            <m:r>
                              <a:rPr lang="en-US" altLang="zh-CN">
                                <a:latin typeface="Cambria Math"/>
                              </a:rPr>
                              <m:t>=2,3</m:t>
                            </m:r>
                          </m:e>
                          <m:e>
                            <m:r>
                              <a:rPr lang="en-US" altLang="zh-CN" i="1">
                                <a:latin typeface="Cambria Math"/>
                              </a:rPr>
                              <m:t>0</m:t>
                            </m:r>
                            <m:r>
                              <a:rPr lang="zh-CN" altLang="zh-CN">
                                <a:latin typeface="Cambria Math"/>
                              </a:rPr>
                              <m:t>，</m:t>
                            </m:r>
                            <m:r>
                              <m:rPr>
                                <m:sty m:val="p"/>
                              </m:rPr>
                              <a:rPr lang="en-US" altLang="zh-CN">
                                <a:latin typeface="Cambria Math"/>
                              </a:rPr>
                              <m:t>S</m:t>
                            </m:r>
                            <m:r>
                              <a:rPr lang="en-US" altLang="zh-CN">
                                <a:latin typeface="Cambria Math"/>
                              </a:rPr>
                              <m:t>≠2,3</m:t>
                            </m:r>
                          </m:e>
                        </m:eqArr>
                      </m:e>
                    </m:d>
                  </m:oMath>
                </a14:m>
                <a:endParaRPr lang="en-US" altLang="zh-CN" smtClean="0"/>
              </a:p>
              <a:p>
                <a:pPr lvl="1"/>
                <a:endParaRPr lang="en-US" altLang="zh-CN"/>
              </a:p>
              <a:p>
                <a:pPr lvl="1"/>
                <a:r>
                  <a:rPr lang="zh-CN" altLang="zh-CN"/>
                  <a:t>如果：</a:t>
                </a:r>
                <a:r>
                  <a:rPr lang="en-US" altLang="zh-CN"/>
                  <a:t>S</a:t>
                </a:r>
                <a:r>
                  <a:rPr lang="en-US" altLang="zh-CN" baseline="-25000"/>
                  <a:t>t</a:t>
                </a:r>
                <a:r>
                  <a:rPr lang="en-US" altLang="zh-CN"/>
                  <a:t>=0</a:t>
                </a:r>
                <a:r>
                  <a:rPr lang="zh-CN" altLang="zh-CN"/>
                  <a:t>，则：</a:t>
                </a:r>
                <a14:m>
                  <m:oMath xmlns:m="http://schemas.openxmlformats.org/officeDocument/2006/math">
                    <m:sSub>
                      <m:sSubPr>
                        <m:ctrlPr>
                          <a:rPr lang="zh-CN" altLang="zh-CN" i="1">
                            <a:latin typeface="Cambria Math"/>
                          </a:rPr>
                        </m:ctrlPr>
                      </m:sSubPr>
                      <m:e>
                        <m:r>
                          <a:rPr lang="en-US" altLang="zh-CN" i="1">
                            <a:latin typeface="Cambria Math"/>
                          </a:rPr>
                          <m:t>𝑆</m:t>
                        </m:r>
                      </m:e>
                      <m:sub>
                        <m:r>
                          <a:rPr lang="en-US" altLang="zh-CN" i="1">
                            <a:latin typeface="Cambria Math"/>
                          </a:rPr>
                          <m:t>𝑡</m:t>
                        </m:r>
                        <m:r>
                          <a:rPr lang="en-US" altLang="zh-CN">
                            <a:latin typeface="Cambria Math"/>
                          </a:rPr>
                          <m:t>+1</m:t>
                        </m:r>
                      </m:sub>
                    </m:sSub>
                    <m:r>
                      <a:rPr lang="en-US" altLang="zh-CN" i="1">
                        <a:latin typeface="Cambria Math"/>
                      </a:rPr>
                      <m:t>=</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1</m:t>
                            </m:r>
                            <m:r>
                              <a:rPr lang="zh-CN" altLang="zh-CN">
                                <a:latin typeface="Cambria Math"/>
                              </a:rPr>
                              <m:t>，</m:t>
                            </m:r>
                            <m:r>
                              <m:rPr>
                                <m:sty m:val="p"/>
                              </m:rPr>
                              <a:rPr lang="en-US" altLang="zh-CN">
                                <a:latin typeface="Cambria Math"/>
                              </a:rPr>
                              <m:t>S</m:t>
                            </m:r>
                            <m:r>
                              <a:rPr lang="en-US" altLang="zh-CN">
                                <a:latin typeface="Cambria Math"/>
                              </a:rPr>
                              <m:t>=3</m:t>
                            </m:r>
                          </m:e>
                          <m:e>
                            <m:r>
                              <a:rPr lang="en-US" altLang="zh-CN" i="1">
                                <a:latin typeface="Cambria Math"/>
                              </a:rPr>
                              <m:t>0</m:t>
                            </m:r>
                            <m:r>
                              <a:rPr lang="zh-CN" altLang="zh-CN">
                                <a:latin typeface="Cambria Math"/>
                              </a:rPr>
                              <m:t>，</m:t>
                            </m:r>
                            <m:r>
                              <m:rPr>
                                <m:sty m:val="p"/>
                              </m:rPr>
                              <a:rPr lang="en-US" altLang="zh-CN">
                                <a:latin typeface="Cambria Math"/>
                              </a:rPr>
                              <m:t>S</m:t>
                            </m:r>
                            <m:r>
                              <a:rPr lang="en-US" altLang="zh-CN">
                                <a:latin typeface="Cambria Math"/>
                              </a:rPr>
                              <m:t>≠3</m:t>
                            </m:r>
                          </m:e>
                        </m:eqArr>
                      </m:e>
                    </m:d>
                  </m:oMath>
                </a14:m>
                <a:endParaRPr lang="zh-CN" altLang="zh-CN"/>
              </a:p>
              <a:p>
                <a:pPr lvl="2"/>
                <a:endParaRPr lang="en-US" altLang="zh-CN" smtClean="0"/>
              </a:p>
              <a:p>
                <a:pPr lvl="2"/>
                <a:r>
                  <a:rPr lang="en-US" altLang="zh-CN" smtClean="0"/>
                  <a:t>S</a:t>
                </a:r>
                <a:r>
                  <a:rPr lang="en-US" altLang="zh-CN" baseline="-25000" smtClean="0"/>
                  <a:t>t</a:t>
                </a:r>
                <a:r>
                  <a:rPr lang="zh-CN" altLang="zh-CN"/>
                  <a:t>表示</a:t>
                </a:r>
                <a:r>
                  <a:rPr lang="en-US" altLang="zh-CN"/>
                  <a:t>t</a:t>
                </a:r>
                <a:r>
                  <a:rPr lang="zh-CN" altLang="zh-CN"/>
                  <a:t>时刻细胞的状态；</a:t>
                </a:r>
                <a:r>
                  <a:rPr lang="en-US" altLang="zh-CN"/>
                  <a:t>S</a:t>
                </a:r>
                <a:r>
                  <a:rPr lang="en-US" altLang="zh-CN" baseline="-25000"/>
                  <a:t>t+1</a:t>
                </a:r>
                <a:r>
                  <a:rPr lang="zh-CN" altLang="zh-CN"/>
                  <a:t>表示</a:t>
                </a:r>
                <a:r>
                  <a:rPr lang="en-US" altLang="zh-CN"/>
                  <a:t>t+1</a:t>
                </a:r>
                <a:r>
                  <a:rPr lang="zh-CN" altLang="zh-CN"/>
                  <a:t>时刻细胞的状态；</a:t>
                </a:r>
                <a:r>
                  <a:rPr lang="en-US" altLang="zh-CN"/>
                  <a:t>S</a:t>
                </a:r>
                <a:r>
                  <a:rPr lang="zh-CN" altLang="zh-CN"/>
                  <a:t>为邻居活细胞数</a:t>
                </a:r>
                <a:r>
                  <a:rPr lang="zh-CN" altLang="zh-CN" smtClean="0"/>
                  <a:t>。</a:t>
                </a:r>
                <a:endParaRPr lang="zh-CN" altLang="zh-CN"/>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099" t="-1016"/>
                </a:stretch>
              </a:blipFill>
            </p:spPr>
            <p:txBody>
              <a:bodyPr/>
              <a:lstStyle/>
              <a:p>
                <a:r>
                  <a:rPr lang="zh-CN" altLang="en-US">
                    <a:noFill/>
                  </a:rPr>
                  <a:t> </a:t>
                </a:r>
              </a:p>
            </p:txBody>
          </p:sp>
        </mc:Fallback>
      </mc:AlternateContent>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229488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3.1.2  </a:t>
            </a:r>
            <a:r>
              <a:rPr lang="zh-CN" altLang="en-US" dirty="0" smtClean="0"/>
              <a:t>计算</a:t>
            </a:r>
            <a:r>
              <a:rPr lang="zh-CN" altLang="en-US" dirty="0"/>
              <a:t>思维的特征</a:t>
            </a:r>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计算</a:t>
            </a:r>
            <a:r>
              <a:rPr lang="zh-CN" altLang="zh-CN" b="1" dirty="0"/>
              <a:t>思维的特征</a:t>
            </a:r>
            <a:endParaRPr lang="zh-CN" altLang="zh-CN" dirty="0"/>
          </a:p>
          <a:p>
            <a:pPr lvl="1"/>
            <a:endParaRPr lang="en-US" altLang="zh-CN" sz="1000" smtClean="0">
              <a:solidFill>
                <a:srgbClr val="C00000"/>
              </a:solidFill>
            </a:endParaRPr>
          </a:p>
          <a:p>
            <a:pPr lvl="1"/>
            <a:r>
              <a:rPr lang="zh-CN" altLang="zh-CN" smtClean="0">
                <a:solidFill>
                  <a:srgbClr val="C00000"/>
                </a:solidFill>
              </a:rPr>
              <a:t>计算</a:t>
            </a:r>
            <a:r>
              <a:rPr lang="zh-CN" altLang="zh-CN" dirty="0">
                <a:solidFill>
                  <a:srgbClr val="C00000"/>
                </a:solidFill>
              </a:rPr>
              <a:t>思维是每个大学生必须掌握的基本</a:t>
            </a:r>
            <a:r>
              <a:rPr lang="zh-CN" altLang="zh-CN" dirty="0" smtClean="0">
                <a:solidFill>
                  <a:srgbClr val="C00000"/>
                </a:solidFill>
              </a:rPr>
              <a:t>技能</a:t>
            </a:r>
            <a:r>
              <a:rPr lang="zh-CN" altLang="zh-CN" dirty="0" smtClean="0"/>
              <a:t>。</a:t>
            </a:r>
            <a:endParaRPr lang="en-US" altLang="zh-CN" dirty="0" smtClean="0"/>
          </a:p>
          <a:p>
            <a:pPr lvl="1"/>
            <a:endParaRPr lang="zh-CN" altLang="zh-CN" dirty="0"/>
          </a:p>
          <a:p>
            <a:pPr lvl="1"/>
            <a:r>
              <a:rPr lang="zh-CN" altLang="zh-CN" dirty="0"/>
              <a:t>计算思维是人的，不是计算机的思维</a:t>
            </a:r>
            <a:r>
              <a:rPr lang="zh-CN" altLang="zh-CN"/>
              <a:t>方式</a:t>
            </a:r>
            <a:r>
              <a:rPr lang="zh-CN" altLang="zh-CN" smtClean="0"/>
              <a:t>。</a:t>
            </a:r>
            <a:endParaRPr lang="en-US" altLang="zh-CN" smtClean="0"/>
          </a:p>
          <a:p>
            <a:pPr lvl="1"/>
            <a:endParaRPr lang="en-US" altLang="zh-CN" dirty="0" smtClean="0"/>
          </a:p>
          <a:p>
            <a:pPr lvl="1"/>
            <a:r>
              <a:rPr lang="zh-CN" altLang="zh-CN" dirty="0" smtClean="0"/>
              <a:t>计算</a:t>
            </a:r>
            <a:r>
              <a:rPr lang="zh-CN" altLang="zh-CN" dirty="0"/>
              <a:t>思维是人类求解问题的思维方法，而不是要使人类像计算机那样思考</a:t>
            </a:r>
            <a:r>
              <a:rPr lang="zh-CN" altLang="zh-CN" dirty="0" smtClean="0"/>
              <a:t>。</a:t>
            </a:r>
            <a:endParaRPr lang="en-US" altLang="zh-CN" dirty="0" smtClean="0"/>
          </a:p>
          <a:p>
            <a:pPr lvl="1"/>
            <a:endParaRPr lang="zh-CN" altLang="zh-CN" dirty="0"/>
          </a:p>
          <a:p>
            <a:pPr lvl="1"/>
            <a:r>
              <a:rPr lang="zh-CN" altLang="zh-CN" dirty="0">
                <a:solidFill>
                  <a:srgbClr val="C00000"/>
                </a:solidFill>
              </a:rPr>
              <a:t>计算思维是</a:t>
            </a:r>
            <a:r>
              <a:rPr lang="zh-CN" altLang="zh-CN" b="1" dirty="0">
                <a:solidFill>
                  <a:srgbClr val="C00000"/>
                </a:solidFill>
              </a:rPr>
              <a:t>数学思维和工程思维的相互</a:t>
            </a:r>
            <a:r>
              <a:rPr lang="zh-CN" altLang="zh-CN" b="1">
                <a:solidFill>
                  <a:srgbClr val="C00000"/>
                </a:solidFill>
              </a:rPr>
              <a:t>融合</a:t>
            </a:r>
            <a:r>
              <a:rPr lang="zh-CN" altLang="zh-CN" smtClean="0"/>
              <a:t>。</a:t>
            </a:r>
            <a:endParaRPr lang="en-US" altLang="zh-CN" smtClean="0"/>
          </a:p>
          <a:p>
            <a:pPr lvl="1"/>
            <a:endParaRPr lang="en-US" altLang="zh-CN" dirty="0" smtClean="0"/>
          </a:p>
          <a:p>
            <a:pPr lvl="1"/>
            <a:r>
              <a:rPr lang="zh-CN" altLang="zh-CN" dirty="0" smtClean="0"/>
              <a:t>计算机科学</a:t>
            </a:r>
            <a:r>
              <a:rPr lang="zh-CN" altLang="zh-CN" dirty="0"/>
              <a:t>本质上来源于数学思维，但是受计算设备的限制，迫使计算机科学家必须进行工程思考，不能只是数学思考</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370886938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marL="0" indent="0">
              <a:buNone/>
            </a:pPr>
            <a:r>
              <a:rPr lang="en-US" altLang="zh-CN" b="1" smtClean="0"/>
              <a:t>7</a:t>
            </a:r>
            <a:r>
              <a:rPr lang="zh-CN" altLang="en-US" b="1" smtClean="0"/>
              <a:t>、</a:t>
            </a:r>
            <a:r>
              <a:rPr lang="zh-CN" altLang="zh-CN" b="1" smtClean="0"/>
              <a:t>细胞自动机</a:t>
            </a:r>
            <a:r>
              <a:rPr lang="zh-CN" altLang="zh-CN" b="1"/>
              <a:t>的应用</a:t>
            </a:r>
            <a:endParaRPr lang="zh-CN" altLang="zh-CN"/>
          </a:p>
          <a:p>
            <a:pPr lvl="1"/>
            <a:endParaRPr lang="en-US" altLang="zh-CN" sz="1000" smtClean="0"/>
          </a:p>
          <a:p>
            <a:pPr lvl="1"/>
            <a:r>
              <a:rPr lang="zh-CN" altLang="zh-CN" smtClean="0"/>
              <a:t>细胞自动机研究</a:t>
            </a:r>
            <a:r>
              <a:rPr lang="zh-CN" altLang="zh-CN"/>
              <a:t>内容包括</a:t>
            </a:r>
            <a:r>
              <a:rPr lang="zh-CN" altLang="zh-CN" smtClean="0"/>
              <a:t>：</a:t>
            </a:r>
            <a:endParaRPr lang="en-US" altLang="zh-CN" smtClean="0"/>
          </a:p>
          <a:p>
            <a:pPr lvl="1"/>
            <a:r>
              <a:rPr lang="zh-CN" altLang="zh-CN" smtClean="0"/>
              <a:t>信息</a:t>
            </a:r>
            <a:r>
              <a:rPr lang="zh-CN" altLang="en-US" smtClean="0"/>
              <a:t>的</a:t>
            </a:r>
            <a:r>
              <a:rPr lang="zh-CN" altLang="zh-CN" smtClean="0"/>
              <a:t>传递</a:t>
            </a:r>
            <a:r>
              <a:rPr lang="zh-CN" altLang="zh-CN"/>
              <a:t>、构造、生长、复制、竞争与进化</a:t>
            </a:r>
            <a:r>
              <a:rPr lang="zh-CN" altLang="zh-CN" smtClean="0"/>
              <a:t>等</a:t>
            </a:r>
            <a:r>
              <a:rPr lang="zh-CN" altLang="en-US" smtClean="0"/>
              <a:t>；</a:t>
            </a:r>
            <a:endParaRPr lang="en-US" altLang="zh-CN" smtClean="0"/>
          </a:p>
          <a:p>
            <a:pPr lvl="1"/>
            <a:r>
              <a:rPr lang="zh-CN" altLang="en-US" smtClean="0"/>
              <a:t>在</a:t>
            </a:r>
            <a:r>
              <a:rPr lang="zh-CN" altLang="zh-CN" smtClean="0"/>
              <a:t>动力学</a:t>
            </a:r>
            <a:r>
              <a:rPr lang="zh-CN" altLang="zh-CN"/>
              <a:t>系统理论中</a:t>
            </a:r>
            <a:r>
              <a:rPr lang="zh-CN" altLang="zh-CN" smtClean="0"/>
              <a:t>，</a:t>
            </a:r>
            <a:r>
              <a:rPr lang="zh-CN" altLang="en-US" smtClean="0"/>
              <a:t>模拟：</a:t>
            </a:r>
            <a:r>
              <a:rPr lang="zh-CN" altLang="zh-CN" smtClean="0"/>
              <a:t>秩序</a:t>
            </a:r>
            <a:r>
              <a:rPr lang="zh-CN" altLang="zh-CN"/>
              <a:t>、紊动、混沌、非对称、分形</a:t>
            </a:r>
            <a:r>
              <a:rPr lang="zh-CN" altLang="zh-CN" smtClean="0"/>
              <a:t>等。</a:t>
            </a:r>
            <a:endParaRPr lang="en-US" altLang="zh-CN" smtClean="0"/>
          </a:p>
          <a:p>
            <a:pPr lvl="1"/>
            <a:endParaRPr lang="en-US" altLang="zh-CN"/>
          </a:p>
          <a:p>
            <a:pPr lvl="1"/>
            <a:r>
              <a:rPr lang="zh-CN" altLang="zh-CN" smtClean="0"/>
              <a:t>应用领域</a:t>
            </a:r>
            <a:r>
              <a:rPr lang="zh-CN" altLang="en-US" smtClean="0"/>
              <a:t>：</a:t>
            </a:r>
            <a:r>
              <a:rPr lang="zh-CN" altLang="zh-CN" smtClean="0"/>
              <a:t>社会学</a:t>
            </a:r>
            <a:r>
              <a:rPr lang="zh-CN" altLang="zh-CN"/>
              <a:t>、经济学、生物学、生态学、计算机科学、数学、物理学、化学、地理、环境、军事学</a:t>
            </a:r>
            <a:r>
              <a:rPr lang="zh-CN" altLang="zh-CN" smtClean="0"/>
              <a:t>等。</a:t>
            </a:r>
            <a:endParaRPr lang="en-US" altLang="zh-CN" smtClean="0"/>
          </a:p>
          <a:p>
            <a:pPr lvl="1"/>
            <a:endParaRPr lang="en-US" altLang="zh-CN"/>
          </a:p>
          <a:p>
            <a:pPr lvl="1"/>
            <a:r>
              <a:rPr lang="zh-CN" altLang="en-US" smtClean="0"/>
              <a:t>沃尔夫勒姆</a:t>
            </a:r>
            <a:r>
              <a:rPr lang="zh-CN" altLang="en-US"/>
              <a:t>（</a:t>
            </a:r>
            <a:r>
              <a:rPr lang="en-US" altLang="zh-CN"/>
              <a:t>Wolfram</a:t>
            </a:r>
            <a:r>
              <a:rPr lang="zh-CN" altLang="en-US"/>
              <a:t>）</a:t>
            </a:r>
            <a:r>
              <a:rPr lang="zh-CN" altLang="en-US" smtClean="0"/>
              <a:t>在</a:t>
            </a:r>
            <a:r>
              <a:rPr lang="en-US" altLang="zh-CN" smtClean="0"/>
              <a:t>《</a:t>
            </a:r>
            <a:r>
              <a:rPr lang="zh-CN" altLang="en-US"/>
              <a:t>一种新科学</a:t>
            </a:r>
            <a:r>
              <a:rPr lang="en-US" altLang="zh-CN" smtClean="0"/>
              <a:t>》</a:t>
            </a:r>
            <a:r>
              <a:rPr lang="zh-CN" altLang="en-US" smtClean="0"/>
              <a:t>中</a:t>
            </a:r>
            <a:r>
              <a:rPr lang="zh-CN" altLang="en-US"/>
              <a:t>指出：</a:t>
            </a:r>
          </a:p>
          <a:p>
            <a:pPr lvl="2"/>
            <a:r>
              <a:rPr lang="zh-CN" altLang="en-US">
                <a:solidFill>
                  <a:srgbClr val="C00000"/>
                </a:solidFill>
              </a:rPr>
              <a:t>细胞自动机表明一个简单的生成规则如何诞生出复杂的行为</a:t>
            </a:r>
            <a:r>
              <a:rPr lang="zh-CN" altLang="en-US"/>
              <a:t>。</a:t>
            </a:r>
          </a:p>
          <a:p>
            <a:pPr lvl="1"/>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229488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en-US" smtClean="0"/>
              <a:t>生命游戏迭代过程。</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1796902" y="1077988"/>
            <a:ext cx="8599299" cy="5780011"/>
          </a:xfrm>
          <a:prstGeom prst="rect">
            <a:avLst/>
          </a:prstGeom>
        </p:spPr>
      </p:pic>
    </p:spTree>
    <p:extLst>
      <p:ext uri="{BB962C8B-B14F-4D97-AF65-F5344CB8AC3E}">
        <p14:creationId xmlns:p14="http://schemas.microsoft.com/office/powerpoint/2010/main" xmlns="" val="5229488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024haoyuzuche.com/img/aHR0cDovL2ZpbGVzLmhybG9vLmNvbS93d3cvdXBsb2FkZmlsZS8yMDEyLzAyMTAvMjAxMjAyMTAwMjA5NTU1MzIuZ2lm.jpg"/>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7347099" y="2376815"/>
            <a:ext cx="4826869" cy="339668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zh-CN" altLang="en-US" b="1" smtClean="0"/>
              <a:t>问题与讨论</a:t>
            </a:r>
            <a:endParaRPr lang="zh-CN" altLang="en-US" b="1"/>
          </a:p>
        </p:txBody>
      </p:sp>
      <p:sp>
        <p:nvSpPr>
          <p:cNvPr id="3" name="内容占位符 2"/>
          <p:cNvSpPr>
            <a:spLocks noGrp="1"/>
          </p:cNvSpPr>
          <p:nvPr>
            <p:ph idx="1"/>
          </p:nvPr>
        </p:nvSpPr>
        <p:spPr/>
        <p:txBody>
          <a:bodyPr/>
          <a:lstStyle/>
          <a:p>
            <a:r>
              <a:rPr lang="zh-CN" altLang="en-US" b="1" dirty="0" smtClean="0"/>
              <a:t>讨论</a:t>
            </a:r>
            <a:r>
              <a:rPr lang="zh-CN" altLang="en-US" dirty="0" smtClean="0"/>
              <a:t>：</a:t>
            </a:r>
            <a:endParaRPr lang="en-US" altLang="zh-CN" dirty="0" smtClean="0"/>
          </a:p>
          <a:p>
            <a:pPr marL="457200" lvl="1" indent="0">
              <a:lnSpc>
                <a:spcPct val="150000"/>
              </a:lnSpc>
              <a:buNone/>
            </a:pPr>
            <a:r>
              <a:rPr lang="zh-CN" altLang="en-US" dirty="0" smtClean="0"/>
              <a:t>（</a:t>
            </a:r>
            <a:r>
              <a:rPr lang="en-US" altLang="zh-CN" dirty="0" smtClean="0"/>
              <a:t>1</a:t>
            </a:r>
            <a:r>
              <a:rPr lang="zh-CN" altLang="en-US" dirty="0" smtClean="0"/>
              <a:t>）计算思维有什么特点？</a:t>
            </a:r>
            <a:endParaRPr lang="en-US" altLang="zh-CN" dirty="0" smtClean="0"/>
          </a:p>
          <a:p>
            <a:pPr marL="457200" lvl="1" indent="0">
              <a:lnSpc>
                <a:spcPct val="150000"/>
              </a:lnSpc>
              <a:buNone/>
            </a:pPr>
            <a:r>
              <a:rPr lang="zh-CN" altLang="en-US" dirty="0" smtClean="0"/>
              <a:t>（</a:t>
            </a:r>
            <a:r>
              <a:rPr lang="en-US" altLang="zh-CN" dirty="0" smtClean="0"/>
              <a:t>2</a:t>
            </a:r>
            <a:r>
              <a:rPr lang="zh-CN" altLang="en-US" dirty="0" smtClean="0"/>
              <a:t>）计算思维与数学思维有什么区别？</a:t>
            </a:r>
            <a:endParaRPr lang="en-US" altLang="zh-CN" dirty="0" smtClean="0"/>
          </a:p>
          <a:p>
            <a:pPr marL="457200" lvl="1" indent="0">
              <a:lnSpc>
                <a:spcPct val="150000"/>
              </a:lnSpc>
              <a:buNone/>
            </a:pPr>
            <a:r>
              <a:rPr lang="zh-CN" altLang="en-US" dirty="0" smtClean="0"/>
              <a:t>（</a:t>
            </a:r>
            <a:r>
              <a:rPr lang="en-US" altLang="zh-CN" dirty="0" smtClean="0"/>
              <a:t>3</a:t>
            </a:r>
            <a:r>
              <a:rPr lang="zh-CN" altLang="en-US" dirty="0" smtClean="0"/>
              <a:t>）如何用安全计算方法，预测毕业期望平均工资。</a:t>
            </a:r>
            <a:endParaRPr lang="en-US" altLang="zh-CN" dirty="0" smtClean="0"/>
          </a:p>
          <a:p>
            <a:pPr marL="457200" lvl="1" indent="0">
              <a:lnSpc>
                <a:spcPct val="150000"/>
              </a:lnSpc>
              <a:buNone/>
            </a:pPr>
            <a:r>
              <a:rPr lang="zh-CN" altLang="en-US" dirty="0" smtClean="0"/>
              <a:t>（</a:t>
            </a:r>
            <a:r>
              <a:rPr lang="en-US" altLang="zh-CN" dirty="0" smtClean="0"/>
              <a:t>4</a:t>
            </a:r>
            <a:r>
              <a:rPr lang="zh-CN" altLang="en-US" dirty="0" smtClean="0"/>
              <a:t>）举例说明</a:t>
            </a:r>
            <a:r>
              <a:rPr lang="zh-CN" altLang="en-US" dirty="0"/>
              <a:t>生活中</a:t>
            </a:r>
            <a:r>
              <a:rPr lang="zh-CN" altLang="en-US"/>
              <a:t>的</a:t>
            </a:r>
            <a:r>
              <a:rPr lang="zh-CN" altLang="en-US" smtClean="0"/>
              <a:t>博弈模型。</a:t>
            </a:r>
            <a:endParaRPr lang="en-US" altLang="zh-CN" dirty="0"/>
          </a:p>
          <a:p>
            <a:pPr marL="457200" lvl="1" indent="0">
              <a:lnSpc>
                <a:spcPct val="150000"/>
              </a:lnSpc>
              <a:buNone/>
            </a:pPr>
            <a:endParaRPr lang="en-US" altLang="zh-CN" dirty="0" smtClean="0"/>
          </a:p>
        </p:txBody>
      </p:sp>
      <p:sp>
        <p:nvSpPr>
          <p:cNvPr id="4" name="矩形 3"/>
          <p:cNvSpPr/>
          <p:nvPr/>
        </p:nvSpPr>
        <p:spPr>
          <a:xfrm>
            <a:off x="9816211" y="3775409"/>
            <a:ext cx="1877437" cy="769441"/>
          </a:xfrm>
          <a:prstGeom prst="rect">
            <a:avLst/>
          </a:prstGeom>
          <a:noFill/>
        </p:spPr>
        <p:txBody>
          <a:bodyPr wrap="none" lIns="91440" tIns="45720" rIns="91440" bIns="45720">
            <a:spAutoFit/>
          </a:bodyPr>
          <a:lstStyle/>
          <a:p>
            <a:pPr algn="ctr"/>
            <a:r>
              <a:rPr lang="zh-CN" altLang="en-US" sz="4400" b="1" cap="none" spc="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问与答</a:t>
            </a:r>
            <a:endParaRPr lang="zh-CN" altLang="en-US" sz="4400"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43395018"/>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5"/>
          <p:cNvSpPr>
            <a:spLocks noChangeArrowheads="1"/>
          </p:cNvSpPr>
          <p:nvPr/>
        </p:nvSpPr>
        <p:spPr bwMode="auto">
          <a:xfrm>
            <a:off x="0" y="4495800"/>
            <a:ext cx="12192000" cy="2362200"/>
          </a:xfrm>
          <a:prstGeom prst="rect">
            <a:avLst/>
          </a:prstGeom>
          <a:gradFill rotWithShape="1">
            <a:gsLst>
              <a:gs pos="0">
                <a:srgbClr val="99CCFF">
                  <a:alpha val="50000"/>
                </a:srgbClr>
              </a:gs>
              <a:gs pos="100000">
                <a:srgbClr val="475E76"/>
              </a:gs>
            </a:gsLst>
            <a:lin ang="27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000000"/>
              </a:solidFill>
              <a:latin typeface="Arial" pitchFamily="34" charset="0"/>
            </a:endParaRPr>
          </a:p>
        </p:txBody>
      </p:sp>
      <p:sp>
        <p:nvSpPr>
          <p:cNvPr id="180227" name="WordArt 15"/>
          <p:cNvSpPr>
            <a:spLocks noChangeArrowheads="1" noChangeShapeType="1" noTextEdit="1"/>
          </p:cNvSpPr>
          <p:nvPr/>
        </p:nvSpPr>
        <p:spPr bwMode="auto">
          <a:xfrm flipV="1">
            <a:off x="4213225" y="4479925"/>
            <a:ext cx="3968750" cy="1439863"/>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99CCFF">
                        <a:alpha val="50000"/>
                      </a:srgbClr>
                    </a:gs>
                    <a:gs pos="100000">
                      <a:srgbClr val="475E76"/>
                    </a:gs>
                  </a:gsLst>
                  <a:lin ang="2700000" scaled="1"/>
                </a:gradFill>
                <a:latin typeface="+mn-ea"/>
                <a:ea typeface="+mn-ea"/>
                <a:cs typeface="+mn-ea"/>
              </a:rPr>
              <a:t>谢谢大家！</a:t>
            </a:r>
          </a:p>
        </p:txBody>
      </p:sp>
      <p:sp>
        <p:nvSpPr>
          <p:cNvPr id="180228" name="AutoShape 8"/>
          <p:cNvSpPr>
            <a:spLocks/>
          </p:cNvSpPr>
          <p:nvPr/>
        </p:nvSpPr>
        <p:spPr bwMode="auto">
          <a:xfrm>
            <a:off x="5954713" y="5029200"/>
            <a:ext cx="282575" cy="152400"/>
          </a:xfrm>
          <a:custGeom>
            <a:avLst/>
            <a:gdLst>
              <a:gd name="T0" fmla="*/ 0 w 21600"/>
              <a:gd name="T1" fmla="*/ 26763839 h 21600"/>
              <a:gd name="T2" fmla="*/ 316333620 w 21600"/>
              <a:gd name="T3" fmla="*/ 0 h 21600"/>
              <a:gd name="T4" fmla="*/ 632664847 w 21600"/>
              <a:gd name="T5" fmla="*/ 26763839 h 21600"/>
              <a:gd name="T6" fmla="*/ 316333620 w 21600"/>
              <a:gd name="T7" fmla="*/ 53527720 h 21600"/>
              <a:gd name="T8" fmla="*/ 0 w 21600"/>
              <a:gd name="T9" fmla="*/ 26763839 h 21600"/>
              <a:gd name="T10" fmla="*/ 27122281 w 21600"/>
              <a:gd name="T11" fmla="*/ 26763839 h 21600"/>
              <a:gd name="T12" fmla="*/ 316333620 w 21600"/>
              <a:gd name="T13" fmla="*/ 51233119 h 21600"/>
              <a:gd name="T14" fmla="*/ 605542566 w 21600"/>
              <a:gd name="T15" fmla="*/ 26763839 h 21600"/>
              <a:gd name="T16" fmla="*/ 316333620 w 21600"/>
              <a:gd name="T17" fmla="*/ 2294601 h 21600"/>
              <a:gd name="T18" fmla="*/ 27122281 w 21600"/>
              <a:gd name="T19" fmla="*/ 267638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6" y="10800"/>
                </a:moveTo>
                <a:cubicBezTo>
                  <a:pt x="926" y="16253"/>
                  <a:pt x="5347" y="20674"/>
                  <a:pt x="10800" y="20674"/>
                </a:cubicBezTo>
                <a:cubicBezTo>
                  <a:pt x="16253" y="20674"/>
                  <a:pt x="20674" y="16253"/>
                  <a:pt x="20674" y="10800"/>
                </a:cubicBezTo>
                <a:cubicBezTo>
                  <a:pt x="20674" y="5347"/>
                  <a:pt x="16253" y="926"/>
                  <a:pt x="10800" y="926"/>
                </a:cubicBezTo>
                <a:cubicBezTo>
                  <a:pt x="5347" y="926"/>
                  <a:pt x="926" y="5347"/>
                  <a:pt x="926" y="10800"/>
                </a:cubicBezTo>
                <a:close/>
              </a:path>
            </a:pathLst>
          </a:custGeom>
          <a:solidFill>
            <a:srgbClr val="3366FF">
              <a:alpha val="2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80229" name="AutoShape 9"/>
          <p:cNvSpPr>
            <a:spLocks/>
          </p:cNvSpPr>
          <p:nvPr/>
        </p:nvSpPr>
        <p:spPr bwMode="auto">
          <a:xfrm>
            <a:off x="5954713" y="5029200"/>
            <a:ext cx="282575" cy="152400"/>
          </a:xfrm>
          <a:custGeom>
            <a:avLst/>
            <a:gdLst>
              <a:gd name="T0" fmla="*/ 0 w 21600"/>
              <a:gd name="T1" fmla="*/ 26763839 h 21600"/>
              <a:gd name="T2" fmla="*/ 316333620 w 21600"/>
              <a:gd name="T3" fmla="*/ 0 h 21600"/>
              <a:gd name="T4" fmla="*/ 632664847 w 21600"/>
              <a:gd name="T5" fmla="*/ 26763839 h 21600"/>
              <a:gd name="T6" fmla="*/ 316333620 w 21600"/>
              <a:gd name="T7" fmla="*/ 53527720 h 21600"/>
              <a:gd name="T8" fmla="*/ 0 w 21600"/>
              <a:gd name="T9" fmla="*/ 26763839 h 21600"/>
              <a:gd name="T10" fmla="*/ 27122281 w 21600"/>
              <a:gd name="T11" fmla="*/ 26763839 h 21600"/>
              <a:gd name="T12" fmla="*/ 316333620 w 21600"/>
              <a:gd name="T13" fmla="*/ 51233119 h 21600"/>
              <a:gd name="T14" fmla="*/ 605542566 w 21600"/>
              <a:gd name="T15" fmla="*/ 26763839 h 21600"/>
              <a:gd name="T16" fmla="*/ 316333620 w 21600"/>
              <a:gd name="T17" fmla="*/ 2294601 h 21600"/>
              <a:gd name="T18" fmla="*/ 27122281 w 21600"/>
              <a:gd name="T19" fmla="*/ 267638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6" y="10800"/>
                </a:moveTo>
                <a:cubicBezTo>
                  <a:pt x="926" y="16253"/>
                  <a:pt x="5347" y="20674"/>
                  <a:pt x="10800" y="20674"/>
                </a:cubicBezTo>
                <a:cubicBezTo>
                  <a:pt x="16253" y="20674"/>
                  <a:pt x="20674" y="16253"/>
                  <a:pt x="20674" y="10800"/>
                </a:cubicBezTo>
                <a:cubicBezTo>
                  <a:pt x="20674" y="5347"/>
                  <a:pt x="16253" y="926"/>
                  <a:pt x="10800" y="926"/>
                </a:cubicBezTo>
                <a:cubicBezTo>
                  <a:pt x="5347" y="926"/>
                  <a:pt x="926" y="5347"/>
                  <a:pt x="926" y="10800"/>
                </a:cubicBezTo>
                <a:close/>
              </a:path>
            </a:pathLst>
          </a:custGeom>
          <a:solidFill>
            <a:srgbClr val="3366FF">
              <a:alpha val="2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80230" name="AutoShape 10"/>
          <p:cNvSpPr>
            <a:spLocks/>
          </p:cNvSpPr>
          <p:nvPr/>
        </p:nvSpPr>
        <p:spPr bwMode="auto">
          <a:xfrm>
            <a:off x="5954713" y="5029200"/>
            <a:ext cx="282575" cy="152400"/>
          </a:xfrm>
          <a:custGeom>
            <a:avLst/>
            <a:gdLst>
              <a:gd name="T0" fmla="*/ 0 w 21600"/>
              <a:gd name="T1" fmla="*/ 26763839 h 21600"/>
              <a:gd name="T2" fmla="*/ 316333620 w 21600"/>
              <a:gd name="T3" fmla="*/ 0 h 21600"/>
              <a:gd name="T4" fmla="*/ 632664847 w 21600"/>
              <a:gd name="T5" fmla="*/ 26763839 h 21600"/>
              <a:gd name="T6" fmla="*/ 316333620 w 21600"/>
              <a:gd name="T7" fmla="*/ 53527720 h 21600"/>
              <a:gd name="T8" fmla="*/ 0 w 21600"/>
              <a:gd name="T9" fmla="*/ 26763839 h 21600"/>
              <a:gd name="T10" fmla="*/ 27122281 w 21600"/>
              <a:gd name="T11" fmla="*/ 26763839 h 21600"/>
              <a:gd name="T12" fmla="*/ 316333620 w 21600"/>
              <a:gd name="T13" fmla="*/ 51233119 h 21600"/>
              <a:gd name="T14" fmla="*/ 605542566 w 21600"/>
              <a:gd name="T15" fmla="*/ 26763839 h 21600"/>
              <a:gd name="T16" fmla="*/ 316333620 w 21600"/>
              <a:gd name="T17" fmla="*/ 2294601 h 21600"/>
              <a:gd name="T18" fmla="*/ 27122281 w 21600"/>
              <a:gd name="T19" fmla="*/ 267638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6" y="10800"/>
                </a:moveTo>
                <a:cubicBezTo>
                  <a:pt x="926" y="16253"/>
                  <a:pt x="5347" y="20674"/>
                  <a:pt x="10800" y="20674"/>
                </a:cubicBezTo>
                <a:cubicBezTo>
                  <a:pt x="16253" y="20674"/>
                  <a:pt x="20674" y="16253"/>
                  <a:pt x="20674" y="10800"/>
                </a:cubicBezTo>
                <a:cubicBezTo>
                  <a:pt x="20674" y="5347"/>
                  <a:pt x="16253" y="926"/>
                  <a:pt x="10800" y="926"/>
                </a:cubicBezTo>
                <a:cubicBezTo>
                  <a:pt x="5347" y="926"/>
                  <a:pt x="926" y="5347"/>
                  <a:pt x="926" y="10800"/>
                </a:cubicBezTo>
                <a:close/>
              </a:path>
            </a:pathLst>
          </a:custGeom>
          <a:solidFill>
            <a:srgbClr val="3366FF">
              <a:alpha val="2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80231" name="Freeform 12"/>
          <p:cNvSpPr>
            <a:spLocks/>
          </p:cNvSpPr>
          <p:nvPr/>
        </p:nvSpPr>
        <p:spPr bwMode="auto">
          <a:xfrm>
            <a:off x="5981700" y="1539875"/>
            <a:ext cx="203200" cy="412750"/>
          </a:xfrm>
          <a:custGeom>
            <a:avLst/>
            <a:gdLst>
              <a:gd name="T0" fmla="*/ 2147483647 w 192"/>
              <a:gd name="T1" fmla="*/ 0 h 260"/>
              <a:gd name="T2" fmla="*/ 0 w 192"/>
              <a:gd name="T3" fmla="*/ 2147483647 h 260"/>
              <a:gd name="T4" fmla="*/ 2147483647 w 192"/>
              <a:gd name="T5" fmla="*/ 2147483647 h 260"/>
              <a:gd name="T6" fmla="*/ 2147483647 w 192"/>
              <a:gd name="T7" fmla="*/ 2147483647 h 260"/>
              <a:gd name="T8" fmla="*/ 2147483647 w 192"/>
              <a:gd name="T9" fmla="*/ 0 h 260"/>
              <a:gd name="T10" fmla="*/ 0 60000 65536"/>
              <a:gd name="T11" fmla="*/ 0 60000 65536"/>
              <a:gd name="T12" fmla="*/ 0 60000 65536"/>
              <a:gd name="T13" fmla="*/ 0 60000 65536"/>
              <a:gd name="T14" fmla="*/ 0 60000 65536"/>
              <a:gd name="T15" fmla="*/ 0 w 192"/>
              <a:gd name="T16" fmla="*/ 0 h 260"/>
              <a:gd name="T17" fmla="*/ 192 w 192"/>
              <a:gd name="T18" fmla="*/ 260 h 260"/>
            </a:gdLst>
            <a:ahLst/>
            <a:cxnLst>
              <a:cxn ang="T10">
                <a:pos x="T0" y="T1"/>
              </a:cxn>
              <a:cxn ang="T11">
                <a:pos x="T2" y="T3"/>
              </a:cxn>
              <a:cxn ang="T12">
                <a:pos x="T4" y="T5"/>
              </a:cxn>
              <a:cxn ang="T13">
                <a:pos x="T6" y="T7"/>
              </a:cxn>
              <a:cxn ang="T14">
                <a:pos x="T8" y="T9"/>
              </a:cxn>
            </a:cxnLst>
            <a:rect l="T15" t="T16" r="T17" b="T18"/>
            <a:pathLst>
              <a:path w="192" h="260">
                <a:moveTo>
                  <a:pt x="96" y="0"/>
                </a:moveTo>
                <a:lnTo>
                  <a:pt x="0" y="192"/>
                </a:lnTo>
                <a:cubicBezTo>
                  <a:pt x="0" y="235"/>
                  <a:pt x="67" y="260"/>
                  <a:pt x="99" y="260"/>
                </a:cubicBezTo>
                <a:cubicBezTo>
                  <a:pt x="131" y="260"/>
                  <a:pt x="192" y="235"/>
                  <a:pt x="192" y="192"/>
                </a:cubicBezTo>
                <a:lnTo>
                  <a:pt x="96" y="0"/>
                </a:lnTo>
                <a:close/>
              </a:path>
            </a:pathLst>
          </a:custGeom>
          <a:gradFill rotWithShape="1">
            <a:gsLst>
              <a:gs pos="0">
                <a:srgbClr val="99CCFF">
                  <a:alpha val="50000"/>
                </a:srgbClr>
              </a:gs>
              <a:gs pos="100000">
                <a:srgbClr val="475E76"/>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180232" name="WordArt 14"/>
          <p:cNvSpPr>
            <a:spLocks noChangeArrowheads="1" noChangeShapeType="1" noTextEdit="1"/>
          </p:cNvSpPr>
          <p:nvPr/>
        </p:nvSpPr>
        <p:spPr bwMode="auto">
          <a:xfrm>
            <a:off x="4210050" y="3055938"/>
            <a:ext cx="3968750" cy="1439862"/>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99CCFF">
                        <a:alpha val="50000"/>
                      </a:srgbClr>
                    </a:gs>
                    <a:gs pos="100000">
                      <a:srgbClr val="475E76"/>
                    </a:gs>
                  </a:gsLst>
                  <a:lin ang="2700000" scaled="1"/>
                </a:gradFill>
                <a:latin typeface="+mn-ea"/>
                <a:ea typeface="+mn-ea"/>
                <a:cs typeface="+mn-ea"/>
              </a:rPr>
              <a:t>谢谢大家！</a:t>
            </a:r>
          </a:p>
        </p:txBody>
      </p:sp>
      <p:sp>
        <p:nvSpPr>
          <p:cNvPr id="24585" name="Rectangle 4" descr="Blue tissue paper"/>
          <p:cNvSpPr>
            <a:spLocks noChangeArrowheads="1"/>
          </p:cNvSpPr>
          <p:nvPr/>
        </p:nvSpPr>
        <p:spPr bwMode="auto">
          <a:xfrm>
            <a:off x="0" y="4495800"/>
            <a:ext cx="12301538" cy="2362200"/>
          </a:xfrm>
          <a:prstGeom prst="rect">
            <a:avLst/>
          </a:prstGeom>
          <a:blipFill dpi="0" rotWithShape="1">
            <a:blip r:embed="rId2" cstate="print">
              <a:alphaModFix amt="50000"/>
            </a:blip>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000000"/>
              </a:solidFill>
              <a:latin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fill="hold" grpId="0" nodeType="afterEffect">
                                  <p:stCondLst>
                                    <p:cond delay="0"/>
                                  </p:stCondLst>
                                  <p:childTnLst>
                                    <p:animMotion origin="layout" path="M 1.66667E-6 3.7037E-7 L 1.66667E-6 0.48542 " pathEditMode="relative" rAng="0" ptsTypes="AA">
                                      <p:cBhvr>
                                        <p:cTn id="6" dur="500" fill="hold"/>
                                        <p:tgtEl>
                                          <p:spTgt spid="180231"/>
                                        </p:tgtEl>
                                        <p:attrNameLst>
                                          <p:attrName>ppt_x,ppt_y</p:attrName>
                                        </p:attrNameLst>
                                      </p:cBhvr>
                                      <p:rCtr x="0" y="24300"/>
                                    </p:animMotion>
                                  </p:childTnLst>
                                </p:cTn>
                              </p:par>
                            </p:childTnLst>
                          </p:cTn>
                        </p:par>
                        <p:par>
                          <p:cTn id="7" fill="hold" nodeType="afterGroup">
                            <p:stCondLst>
                              <p:cond delay="500"/>
                            </p:stCondLst>
                            <p:childTnLst>
                              <p:par>
                                <p:cTn id="8" presetID="10" presetClass="exit" presetSubtype="0" fill="hold" grpId="1" nodeType="afterEffect">
                                  <p:stCondLst>
                                    <p:cond delay="0"/>
                                  </p:stCondLst>
                                  <p:childTnLst>
                                    <p:animEffect transition="out" filter="fade">
                                      <p:cBhvr>
                                        <p:cTn id="9" dur="500"/>
                                        <p:tgtEl>
                                          <p:spTgt spid="180231"/>
                                        </p:tgtEl>
                                      </p:cBhvr>
                                    </p:animEffect>
                                    <p:set>
                                      <p:cBhvr>
                                        <p:cTn id="10" dur="1" fill="hold">
                                          <p:stCondLst>
                                            <p:cond delay="499"/>
                                          </p:stCondLst>
                                        </p:cTn>
                                        <p:tgtEl>
                                          <p:spTgt spid="180231"/>
                                        </p:tgtEl>
                                        <p:attrNameLst>
                                          <p:attrName>style.visibility</p:attrName>
                                        </p:attrNameLst>
                                      </p:cBhvr>
                                      <p:to>
                                        <p:strVal val="hidden"/>
                                      </p:to>
                                    </p:set>
                                  </p:childTnLst>
                                </p:cTn>
                              </p:par>
                              <p:par>
                                <p:cTn id="11" presetID="6" presetClass="emph" presetSubtype="0" fill="hold" grpId="2" nodeType="withEffect">
                                  <p:stCondLst>
                                    <p:cond delay="0"/>
                                  </p:stCondLst>
                                  <p:childTnLst>
                                    <p:animScale>
                                      <p:cBhvr>
                                        <p:cTn id="12" dur="200" fill="hold"/>
                                        <p:tgtEl>
                                          <p:spTgt spid="180231"/>
                                        </p:tgtEl>
                                      </p:cBhvr>
                                      <p:by x="25000" y="25000"/>
                                    </p:animScale>
                                  </p:childTnLst>
                                </p:cTn>
                              </p:par>
                              <p:par>
                                <p:cTn id="13" presetID="1" presetClass="entr" presetSubtype="0" fill="hold" grpId="0" nodeType="withEffect">
                                  <p:stCondLst>
                                    <p:cond delay="0"/>
                                  </p:stCondLst>
                                  <p:childTnLst>
                                    <p:set>
                                      <p:cBhvr>
                                        <p:cTn id="14" dur="1" fill="hold">
                                          <p:stCondLst>
                                            <p:cond delay="0"/>
                                          </p:stCondLst>
                                        </p:cTn>
                                        <p:tgtEl>
                                          <p:spTgt spid="180228"/>
                                        </p:tgtEl>
                                        <p:attrNameLst>
                                          <p:attrName>style.visibility</p:attrName>
                                        </p:attrNameLst>
                                      </p:cBhvr>
                                      <p:to>
                                        <p:strVal val="visible"/>
                                      </p:to>
                                    </p:set>
                                  </p:childTnLst>
                                </p:cTn>
                              </p:par>
                              <p:par>
                                <p:cTn id="15" presetID="6" presetClass="emph" presetSubtype="0" fill="hold" grpId="1" nodeType="withEffect">
                                  <p:stCondLst>
                                    <p:cond delay="0"/>
                                  </p:stCondLst>
                                  <p:childTnLst>
                                    <p:animScale>
                                      <p:cBhvr>
                                        <p:cTn id="16" dur="300" fill="hold"/>
                                        <p:tgtEl>
                                          <p:spTgt spid="180228"/>
                                        </p:tgtEl>
                                      </p:cBhvr>
                                      <p:by x="250000" y="250000"/>
                                    </p:animScale>
                                  </p:childTnLst>
                                </p:cTn>
                              </p:par>
                              <p:par>
                                <p:cTn id="17" presetID="10" presetClass="exit" presetSubtype="0" fill="hold" grpId="2" nodeType="withEffect">
                                  <p:stCondLst>
                                    <p:cond delay="100"/>
                                  </p:stCondLst>
                                  <p:childTnLst>
                                    <p:animEffect transition="out" filter="fade">
                                      <p:cBhvr>
                                        <p:cTn id="18" dur="500"/>
                                        <p:tgtEl>
                                          <p:spTgt spid="180228"/>
                                        </p:tgtEl>
                                      </p:cBhvr>
                                    </p:animEffect>
                                    <p:set>
                                      <p:cBhvr>
                                        <p:cTn id="19" dur="1" fill="hold">
                                          <p:stCondLst>
                                            <p:cond delay="499"/>
                                          </p:stCondLst>
                                        </p:cTn>
                                        <p:tgtEl>
                                          <p:spTgt spid="180228"/>
                                        </p:tgtEl>
                                        <p:attrNameLst>
                                          <p:attrName>style.visibility</p:attrName>
                                        </p:attrNameLst>
                                      </p:cBhvr>
                                      <p:to>
                                        <p:strVal val="hidden"/>
                                      </p:to>
                                    </p:set>
                                  </p:childTnLst>
                                </p:cTn>
                              </p:par>
                              <p:par>
                                <p:cTn id="20" presetID="1" presetClass="entr" presetSubtype="0" fill="hold" grpId="0" nodeType="withEffect">
                                  <p:stCondLst>
                                    <p:cond delay="100"/>
                                  </p:stCondLst>
                                  <p:childTnLst>
                                    <p:set>
                                      <p:cBhvr>
                                        <p:cTn id="21" dur="1" fill="hold">
                                          <p:stCondLst>
                                            <p:cond delay="0"/>
                                          </p:stCondLst>
                                        </p:cTn>
                                        <p:tgtEl>
                                          <p:spTgt spid="180229"/>
                                        </p:tgtEl>
                                        <p:attrNameLst>
                                          <p:attrName>style.visibility</p:attrName>
                                        </p:attrNameLst>
                                      </p:cBhvr>
                                      <p:to>
                                        <p:strVal val="visible"/>
                                      </p:to>
                                    </p:set>
                                  </p:childTnLst>
                                </p:cTn>
                              </p:par>
                              <p:par>
                                <p:cTn id="22" presetID="6" presetClass="emph" presetSubtype="0" fill="hold" grpId="1" nodeType="withEffect">
                                  <p:stCondLst>
                                    <p:cond delay="200"/>
                                  </p:stCondLst>
                                  <p:childTnLst>
                                    <p:animScale>
                                      <p:cBhvr>
                                        <p:cTn id="23" dur="300" fill="hold"/>
                                        <p:tgtEl>
                                          <p:spTgt spid="180229"/>
                                        </p:tgtEl>
                                      </p:cBhvr>
                                      <p:by x="250000" y="250000"/>
                                    </p:animScale>
                                  </p:childTnLst>
                                </p:cTn>
                              </p:par>
                              <p:par>
                                <p:cTn id="24" presetID="10" presetClass="exit" presetSubtype="0" fill="hold" grpId="2" nodeType="withEffect">
                                  <p:stCondLst>
                                    <p:cond delay="300"/>
                                  </p:stCondLst>
                                  <p:childTnLst>
                                    <p:animEffect transition="out" filter="fade">
                                      <p:cBhvr>
                                        <p:cTn id="25" dur="500"/>
                                        <p:tgtEl>
                                          <p:spTgt spid="180229"/>
                                        </p:tgtEl>
                                      </p:cBhvr>
                                    </p:animEffect>
                                    <p:set>
                                      <p:cBhvr>
                                        <p:cTn id="26" dur="1" fill="hold">
                                          <p:stCondLst>
                                            <p:cond delay="499"/>
                                          </p:stCondLst>
                                        </p:cTn>
                                        <p:tgtEl>
                                          <p:spTgt spid="180229"/>
                                        </p:tgtEl>
                                        <p:attrNameLst>
                                          <p:attrName>style.visibility</p:attrName>
                                        </p:attrNameLst>
                                      </p:cBhvr>
                                      <p:to>
                                        <p:strVal val="hidden"/>
                                      </p:to>
                                    </p:set>
                                  </p:childTnLst>
                                </p:cTn>
                              </p:par>
                              <p:par>
                                <p:cTn id="27" presetID="1" presetClass="entr" presetSubtype="0" fill="hold" grpId="0" nodeType="withEffect">
                                  <p:stCondLst>
                                    <p:cond delay="300"/>
                                  </p:stCondLst>
                                  <p:childTnLst>
                                    <p:set>
                                      <p:cBhvr>
                                        <p:cTn id="28" dur="1" fill="hold">
                                          <p:stCondLst>
                                            <p:cond delay="0"/>
                                          </p:stCondLst>
                                        </p:cTn>
                                        <p:tgtEl>
                                          <p:spTgt spid="180230"/>
                                        </p:tgtEl>
                                        <p:attrNameLst>
                                          <p:attrName>style.visibility</p:attrName>
                                        </p:attrNameLst>
                                      </p:cBhvr>
                                      <p:to>
                                        <p:strVal val="visible"/>
                                      </p:to>
                                    </p:set>
                                  </p:childTnLst>
                                </p:cTn>
                              </p:par>
                              <p:par>
                                <p:cTn id="29" presetID="6" presetClass="emph" presetSubtype="0" fill="hold" grpId="1" nodeType="withEffect">
                                  <p:stCondLst>
                                    <p:cond delay="400"/>
                                  </p:stCondLst>
                                  <p:childTnLst>
                                    <p:animScale>
                                      <p:cBhvr>
                                        <p:cTn id="30" dur="300" fill="hold"/>
                                        <p:tgtEl>
                                          <p:spTgt spid="180230"/>
                                        </p:tgtEl>
                                      </p:cBhvr>
                                      <p:by x="250000" y="250000"/>
                                    </p:animScale>
                                  </p:childTnLst>
                                </p:cTn>
                              </p:par>
                              <p:par>
                                <p:cTn id="31" presetID="10" presetClass="exit" presetSubtype="0" fill="hold" grpId="2" nodeType="withEffect">
                                  <p:stCondLst>
                                    <p:cond delay="500"/>
                                  </p:stCondLst>
                                  <p:childTnLst>
                                    <p:animEffect transition="out" filter="fade">
                                      <p:cBhvr>
                                        <p:cTn id="32" dur="500"/>
                                        <p:tgtEl>
                                          <p:spTgt spid="180230"/>
                                        </p:tgtEl>
                                      </p:cBhvr>
                                    </p:animEffect>
                                    <p:set>
                                      <p:cBhvr>
                                        <p:cTn id="33" dur="1" fill="hold">
                                          <p:stCondLst>
                                            <p:cond delay="499"/>
                                          </p:stCondLst>
                                        </p:cTn>
                                        <p:tgtEl>
                                          <p:spTgt spid="180230"/>
                                        </p:tgtEl>
                                        <p:attrNameLst>
                                          <p:attrName>style.visibility</p:attrName>
                                        </p:attrNameLst>
                                      </p:cBhvr>
                                      <p:to>
                                        <p:strVal val="hidden"/>
                                      </p:to>
                                    </p:set>
                                  </p:childTnLst>
                                </p:cTn>
                              </p:par>
                            </p:childTnLst>
                          </p:cTn>
                        </p:par>
                        <p:par>
                          <p:cTn id="34" fill="hold" nodeType="afterGroup">
                            <p:stCondLst>
                              <p:cond delay="1500"/>
                            </p:stCondLst>
                            <p:childTnLst>
                              <p:par>
                                <p:cTn id="35" presetID="12" presetClass="entr" presetSubtype="1" fill="hold" grpId="0" nodeType="afterEffect">
                                  <p:stCondLst>
                                    <p:cond delay="0"/>
                                  </p:stCondLst>
                                  <p:childTnLst>
                                    <p:set>
                                      <p:cBhvr>
                                        <p:cTn id="36" dur="1" fill="hold">
                                          <p:stCondLst>
                                            <p:cond delay="0"/>
                                          </p:stCondLst>
                                        </p:cTn>
                                        <p:tgtEl>
                                          <p:spTgt spid="180227"/>
                                        </p:tgtEl>
                                        <p:attrNameLst>
                                          <p:attrName>style.visibility</p:attrName>
                                        </p:attrNameLst>
                                      </p:cBhvr>
                                      <p:to>
                                        <p:strVal val="visible"/>
                                      </p:to>
                                    </p:set>
                                    <p:animEffect transition="in" filter="slide(fromTop)">
                                      <p:cBhvr>
                                        <p:cTn id="37" dur="500"/>
                                        <p:tgtEl>
                                          <p:spTgt spid="180227"/>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80232"/>
                                        </p:tgtEl>
                                        <p:attrNameLst>
                                          <p:attrName>style.visibility</p:attrName>
                                        </p:attrNameLst>
                                      </p:cBhvr>
                                      <p:to>
                                        <p:strVal val="visible"/>
                                      </p:to>
                                    </p:set>
                                    <p:animEffect transition="in" filter="slide(fromBottom)">
                                      <p:cBhvr>
                                        <p:cTn id="40" dur="500"/>
                                        <p:tgtEl>
                                          <p:spTgt spid="180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animBg="1"/>
      <p:bldP spid="180228" grpId="0" animBg="1"/>
      <p:bldP spid="180228" grpId="1" animBg="1"/>
      <p:bldP spid="180228" grpId="2" animBg="1"/>
      <p:bldP spid="180229" grpId="0" animBg="1"/>
      <p:bldP spid="180229" grpId="1" animBg="1"/>
      <p:bldP spid="180229" grpId="2" animBg="1"/>
      <p:bldP spid="180230" grpId="0" animBg="1"/>
      <p:bldP spid="180230" grpId="1" animBg="1"/>
      <p:bldP spid="180230" grpId="2" animBg="1"/>
      <p:bldP spid="180231" grpId="0" animBg="1"/>
      <p:bldP spid="180231" grpId="1" animBg="1"/>
      <p:bldP spid="180231" grpId="2" animBg="1"/>
      <p:bldP spid="1802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3.1.2  </a:t>
            </a:r>
            <a:r>
              <a:rPr lang="zh-CN" altLang="en-US" dirty="0" smtClean="0"/>
              <a:t>计算</a:t>
            </a:r>
            <a:r>
              <a:rPr lang="zh-CN" altLang="en-US" dirty="0"/>
              <a:t>思维的特征</a:t>
            </a:r>
          </a:p>
        </p:txBody>
      </p:sp>
      <p:sp>
        <p:nvSpPr>
          <p:cNvPr id="3" name="内容占位符 2"/>
          <p:cNvSpPr>
            <a:spLocks noGrp="1"/>
          </p:cNvSpPr>
          <p:nvPr>
            <p:ph idx="1"/>
          </p:nvPr>
        </p:nvSpPr>
        <p:spPr/>
        <p:txBody>
          <a:bodyPr>
            <a:normAutofit/>
          </a:bodyPr>
          <a:lstStyle/>
          <a:p>
            <a:pPr lvl="1"/>
            <a:r>
              <a:rPr lang="zh-CN" altLang="zh-CN" dirty="0" smtClean="0"/>
              <a:t>计算</a:t>
            </a:r>
            <a:r>
              <a:rPr lang="zh-CN" altLang="zh-CN" dirty="0"/>
              <a:t>思维建立在计算过程的</a:t>
            </a:r>
            <a:r>
              <a:rPr lang="zh-CN" altLang="zh-CN" b="1" dirty="0">
                <a:solidFill>
                  <a:srgbClr val="C00000"/>
                </a:solidFill>
              </a:rPr>
              <a:t>能力</a:t>
            </a:r>
            <a:r>
              <a:rPr lang="zh-CN" altLang="zh-CN" dirty="0"/>
              <a:t>和</a:t>
            </a:r>
            <a:r>
              <a:rPr lang="zh-CN" altLang="zh-CN" b="1" dirty="0">
                <a:solidFill>
                  <a:srgbClr val="C00000"/>
                </a:solidFill>
              </a:rPr>
              <a:t>限制</a:t>
            </a:r>
            <a:r>
              <a:rPr lang="zh-CN" altLang="zh-CN" dirty="0"/>
              <a:t>之上</a:t>
            </a:r>
            <a:r>
              <a:rPr lang="zh-CN" altLang="zh-CN" dirty="0" smtClean="0"/>
              <a:t>。</a:t>
            </a:r>
            <a:endParaRPr lang="en-US" altLang="zh-CN" dirty="0" smtClean="0"/>
          </a:p>
          <a:p>
            <a:pPr lvl="1"/>
            <a:endParaRPr lang="en-US" altLang="zh-CN" dirty="0"/>
          </a:p>
          <a:p>
            <a:pPr lvl="1"/>
            <a:r>
              <a:rPr lang="zh-CN" altLang="zh-CN" dirty="0" smtClean="0"/>
              <a:t>最根本</a:t>
            </a:r>
            <a:r>
              <a:rPr lang="zh-CN" altLang="zh-CN" dirty="0"/>
              <a:t>的问题是：</a:t>
            </a:r>
            <a:r>
              <a:rPr lang="zh-CN" altLang="zh-CN" b="1" dirty="0">
                <a:solidFill>
                  <a:srgbClr val="C00000"/>
                </a:solidFill>
              </a:rPr>
              <a:t>什么是可计算的</a:t>
            </a:r>
            <a:r>
              <a:rPr lang="zh-CN" altLang="zh-CN" dirty="0"/>
              <a:t>？</a:t>
            </a:r>
          </a:p>
          <a:p>
            <a:pPr lvl="1"/>
            <a:endParaRPr lang="en-US" altLang="zh-CN" dirty="0" smtClean="0"/>
          </a:p>
          <a:p>
            <a:pPr lvl="1"/>
            <a:r>
              <a:rPr lang="zh-CN" altLang="zh-CN" dirty="0" smtClean="0"/>
              <a:t>解决</a:t>
            </a:r>
            <a:r>
              <a:rPr lang="zh-CN" altLang="zh-CN" dirty="0"/>
              <a:t>这个问题有多么困难？什么是最佳的解决方法</a:t>
            </a:r>
            <a:r>
              <a:rPr lang="zh-CN" altLang="zh-CN" dirty="0" smtClean="0"/>
              <a:t>？</a:t>
            </a:r>
            <a:endParaRPr lang="zh-CN" altLang="zh-CN" dirty="0"/>
          </a:p>
          <a:p>
            <a:pPr lvl="1"/>
            <a:endParaRPr lang="en-US" altLang="zh-CN" dirty="0" smtClean="0"/>
          </a:p>
          <a:p>
            <a:pPr lvl="1"/>
            <a:r>
              <a:rPr lang="zh-CN" altLang="zh-CN" dirty="0" smtClean="0"/>
              <a:t>一</a:t>
            </a:r>
            <a:r>
              <a:rPr lang="zh-CN" altLang="zh-CN" dirty="0"/>
              <a:t>个</a:t>
            </a:r>
            <a:r>
              <a:rPr lang="zh-CN" altLang="zh-CN" b="1" dirty="0">
                <a:solidFill>
                  <a:srgbClr val="C00000"/>
                </a:solidFill>
              </a:rPr>
              <a:t>近似解</a:t>
            </a:r>
            <a:r>
              <a:rPr lang="zh-CN" altLang="zh-CN" dirty="0"/>
              <a:t>是否就够了吗？是否允许漏报和误报</a:t>
            </a:r>
            <a:r>
              <a:rPr lang="zh-CN" altLang="zh-CN" dirty="0" smtClean="0"/>
              <a:t>？</a:t>
            </a:r>
            <a:endParaRPr lang="en-US" altLang="zh-CN" dirty="0" smtClean="0"/>
          </a:p>
          <a:p>
            <a:pPr lvl="1"/>
            <a:endParaRPr lang="en-US" altLang="zh-CN" dirty="0" smtClean="0"/>
          </a:p>
          <a:p>
            <a:pPr lvl="1"/>
            <a:r>
              <a:rPr lang="zh-CN" altLang="zh-CN" dirty="0" smtClean="0"/>
              <a:t>计算思维是</a:t>
            </a:r>
            <a:r>
              <a:rPr lang="zh-CN" altLang="zh-CN" dirty="0"/>
              <a:t>通过</a:t>
            </a:r>
            <a:r>
              <a:rPr lang="zh-CN" altLang="zh-CN" b="1" dirty="0">
                <a:solidFill>
                  <a:srgbClr val="C00000"/>
                </a:solidFill>
              </a:rPr>
              <a:t>简化、转换</a:t>
            </a:r>
            <a:r>
              <a:rPr lang="zh-CN" altLang="zh-CN" dirty="0"/>
              <a:t>和</a:t>
            </a:r>
            <a:r>
              <a:rPr lang="zh-CN" altLang="zh-CN" b="1" dirty="0">
                <a:solidFill>
                  <a:srgbClr val="C00000"/>
                </a:solidFill>
              </a:rPr>
              <a:t>仿真</a:t>
            </a:r>
            <a:r>
              <a:rPr lang="zh-CN" altLang="zh-CN" dirty="0"/>
              <a:t>等方法，把一个看起来困难的问题，重新阐释成一个我们知道怎样解决的问题。</a:t>
            </a:r>
          </a:p>
          <a:p>
            <a:pPr lvl="1"/>
            <a:endParaRPr lang="en-US" altLang="zh-CN" dirty="0" smtClean="0"/>
          </a:p>
          <a:p>
            <a:pPr lvl="1"/>
            <a:r>
              <a:rPr lang="zh-CN" altLang="zh-CN" dirty="0" smtClean="0"/>
              <a:t>计算</a:t>
            </a:r>
            <a:r>
              <a:rPr lang="zh-CN" altLang="zh-CN" dirty="0"/>
              <a:t>思维是选择合适的方式对问题进行</a:t>
            </a:r>
            <a:r>
              <a:rPr lang="zh-CN" altLang="zh-CN" b="1" dirty="0">
                <a:solidFill>
                  <a:srgbClr val="C00000"/>
                </a:solidFill>
              </a:rPr>
              <a:t>建模</a:t>
            </a:r>
            <a:r>
              <a:rPr lang="zh-CN" altLang="zh-CN" dirty="0"/>
              <a:t>，使它易于处理</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353159375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3.1.2  </a:t>
            </a:r>
            <a:r>
              <a:rPr lang="zh-CN" altLang="en-US" dirty="0" smtClean="0"/>
              <a:t>计算</a:t>
            </a:r>
            <a:r>
              <a:rPr lang="zh-CN" altLang="en-US" dirty="0"/>
              <a:t>思维的特征</a:t>
            </a:r>
          </a:p>
        </p:txBody>
      </p:sp>
      <p:sp>
        <p:nvSpPr>
          <p:cNvPr id="3" name="内容占位符 2"/>
          <p:cNvSpPr>
            <a:spLocks noGrp="1"/>
          </p:cNvSpPr>
          <p:nvPr>
            <p:ph idx="1"/>
          </p:nvPr>
        </p:nvSpPr>
        <p:spPr/>
        <p:txBody>
          <a:bodyPr>
            <a:normAutofit/>
          </a:bodyPr>
          <a:lstStyle/>
          <a:p>
            <a:pPr lvl="1"/>
            <a:r>
              <a:rPr lang="en-US" altLang="zh-CN" dirty="0"/>
              <a:t>【</a:t>
            </a:r>
            <a:r>
              <a:rPr lang="zh-CN" altLang="en-US" dirty="0"/>
              <a:t>扩展</a:t>
            </a:r>
            <a:r>
              <a:rPr lang="en-US" altLang="zh-CN" dirty="0"/>
              <a:t>】</a:t>
            </a:r>
            <a:r>
              <a:rPr lang="zh-CN" altLang="zh-CN" dirty="0" smtClean="0"/>
              <a:t>沃尔夫勒姆</a:t>
            </a:r>
            <a:r>
              <a:rPr lang="zh-CN" altLang="zh-CN" sz="1800" dirty="0"/>
              <a:t>（</a:t>
            </a:r>
            <a:r>
              <a:rPr lang="en-US" altLang="zh-CN" sz="1800" dirty="0"/>
              <a:t>Wolfram</a:t>
            </a:r>
            <a:r>
              <a:rPr lang="zh-CN" altLang="zh-CN" sz="1800" dirty="0"/>
              <a:t>）</a:t>
            </a:r>
            <a:r>
              <a:rPr lang="zh-CN" altLang="zh-CN" dirty="0" smtClean="0"/>
              <a:t>在《一种新科学》书</a:t>
            </a:r>
            <a:r>
              <a:rPr lang="zh-CN" altLang="zh-CN" dirty="0"/>
              <a:t>中指出：</a:t>
            </a:r>
          </a:p>
          <a:p>
            <a:pPr lvl="2"/>
            <a:endParaRPr lang="en-US" altLang="zh-CN" dirty="0" smtClean="0"/>
          </a:p>
          <a:p>
            <a:pPr lvl="2"/>
            <a:r>
              <a:rPr lang="zh-CN" altLang="zh-CN" b="1" dirty="0" smtClean="0">
                <a:solidFill>
                  <a:srgbClr val="C00000"/>
                </a:solidFill>
              </a:rPr>
              <a:t>自然界</a:t>
            </a:r>
            <a:r>
              <a:rPr lang="zh-CN" altLang="zh-CN" b="1" dirty="0">
                <a:solidFill>
                  <a:srgbClr val="C00000"/>
                </a:solidFill>
              </a:rPr>
              <a:t>的本质是计算</a:t>
            </a:r>
            <a:r>
              <a:rPr lang="zh-CN" altLang="zh-CN" dirty="0"/>
              <a:t>，但计算的本质必须用实验探索</a:t>
            </a:r>
            <a:r>
              <a:rPr lang="zh-CN" altLang="zh-CN" dirty="0" smtClean="0"/>
              <a:t>。</a:t>
            </a:r>
            <a:endParaRPr lang="en-US" altLang="zh-CN" dirty="0" smtClean="0"/>
          </a:p>
          <a:p>
            <a:pPr lvl="2"/>
            <a:endParaRPr lang="zh-CN" altLang="zh-CN" dirty="0"/>
          </a:p>
          <a:p>
            <a:pPr lvl="2"/>
            <a:r>
              <a:rPr lang="zh-CN" altLang="zh-CN" dirty="0"/>
              <a:t>世界的</a:t>
            </a:r>
            <a:r>
              <a:rPr lang="zh-CN" altLang="zh-CN" b="1" dirty="0">
                <a:solidFill>
                  <a:srgbClr val="C00000"/>
                </a:solidFill>
              </a:rPr>
              <a:t>底层规则是简单的</a:t>
            </a:r>
            <a:r>
              <a:rPr lang="zh-CN" altLang="zh-CN" dirty="0"/>
              <a:t>、决定性的，但是这些规则生成的人类行为却极端复杂。</a:t>
            </a:r>
            <a:endParaRPr lang="en-US" altLang="zh-CN" dirty="0"/>
          </a:p>
          <a:p>
            <a:pPr lvl="2"/>
            <a:endParaRPr lang="zh-CN" altLang="zh-CN" dirty="0"/>
          </a:p>
          <a:p>
            <a:pPr lvl="2"/>
            <a:r>
              <a:rPr lang="zh-CN" altLang="zh-CN" dirty="0" smtClean="0"/>
              <a:t>我</a:t>
            </a:r>
            <a:r>
              <a:rPr lang="zh-CN" altLang="zh-CN" dirty="0"/>
              <a:t>认为宇宙像</a:t>
            </a:r>
            <a:r>
              <a:rPr lang="en-US" altLang="zh-CN" dirty="0"/>
              <a:t>pi</a:t>
            </a:r>
            <a:r>
              <a:rPr lang="zh-CN" altLang="zh-CN" dirty="0"/>
              <a:t>一样，虽然无穷无尽但可以计算到任意精度。</a:t>
            </a:r>
          </a:p>
          <a:p>
            <a:pPr lvl="2"/>
            <a:endParaRPr lang="en-US" altLang="zh-CN" dirty="0" smtClean="0"/>
          </a:p>
          <a:p>
            <a:pPr lvl="2"/>
            <a:r>
              <a:rPr lang="zh-CN" altLang="zh-CN" dirty="0" smtClean="0"/>
              <a:t>审视</a:t>
            </a:r>
            <a:r>
              <a:rPr lang="zh-CN" altLang="zh-CN" dirty="0"/>
              <a:t>一下新出现的关于自然界的模型，我们会看到，</a:t>
            </a:r>
            <a:r>
              <a:rPr lang="zh-CN" altLang="zh-CN" b="1" dirty="0">
                <a:solidFill>
                  <a:srgbClr val="C00000"/>
                </a:solidFill>
              </a:rPr>
              <a:t>基于程序的发现，将逐渐取代基于方程的发现</a:t>
            </a:r>
            <a:r>
              <a:rPr lang="zh-CN" altLang="zh-CN" dirty="0">
                <a:solidFill>
                  <a:srgbClr val="C00000"/>
                </a:solidFill>
              </a:rPr>
              <a:t>。</a:t>
            </a:r>
          </a:p>
          <a:p>
            <a:pPr lvl="2"/>
            <a:endParaRPr lang="en-US" altLang="zh-CN" dirty="0" smtClean="0"/>
          </a:p>
          <a:p>
            <a:pPr lvl="2"/>
            <a:r>
              <a:rPr lang="zh-CN" altLang="zh-CN" dirty="0" smtClean="0"/>
              <a:t>如果</a:t>
            </a:r>
            <a:r>
              <a:rPr lang="zh-CN" altLang="zh-CN" dirty="0"/>
              <a:t>我们真的建立了宇宙的模型，一切都可计算，那么全部物理问题</a:t>
            </a:r>
            <a:r>
              <a:rPr lang="zh-CN" altLang="zh-CN" dirty="0" smtClean="0"/>
              <a:t>就还原</a:t>
            </a:r>
            <a:r>
              <a:rPr lang="zh-CN" altLang="zh-CN" dirty="0"/>
              <a:t>成了数学</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370886938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lnSpc>
                <a:spcPct val="150000"/>
              </a:lnSpc>
              <a:buNone/>
            </a:pPr>
            <a:r>
              <a:rPr lang="en-US" altLang="zh-CN" dirty="0" smtClean="0"/>
              <a:t>1.1.1  </a:t>
            </a:r>
            <a:r>
              <a:rPr lang="zh-CN" altLang="en-US" smtClean="0"/>
              <a:t>计算机的发展</a:t>
            </a:r>
            <a:endParaRPr lang="zh-CN" altLang="en-US"/>
          </a:p>
        </p:txBody>
      </p:sp>
      <p:graphicFrame>
        <p:nvGraphicFramePr>
          <p:cNvPr id="4" name="图示 3"/>
          <p:cNvGraphicFramePr/>
          <p:nvPr>
            <p:extLst>
              <p:ext uri="{D42A27DB-BD31-4B8C-83A1-F6EECF244321}">
                <p14:modId xmlns:p14="http://schemas.microsoft.com/office/powerpoint/2010/main" xmlns="" val="2136847138"/>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111805349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3.1.3  </a:t>
            </a:r>
            <a:r>
              <a:rPr lang="zh-CN" altLang="en-US" dirty="0" smtClean="0"/>
              <a:t>问题抽象与分解</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抽象</a:t>
            </a:r>
            <a:endParaRPr lang="zh-CN" altLang="zh-CN" dirty="0"/>
          </a:p>
          <a:p>
            <a:pPr lvl="1"/>
            <a:endParaRPr lang="en-US" altLang="zh-CN" sz="1000" smtClean="0"/>
          </a:p>
          <a:p>
            <a:pPr lvl="1"/>
            <a:r>
              <a:rPr lang="zh-CN" altLang="zh-CN" smtClean="0"/>
              <a:t>抽象</a:t>
            </a:r>
            <a:r>
              <a:rPr lang="zh-CN" altLang="zh-CN" dirty="0"/>
              <a:t>是</a:t>
            </a:r>
            <a:r>
              <a:rPr lang="zh-CN" altLang="zh-CN" dirty="0" smtClean="0"/>
              <a:t>对事物</a:t>
            </a:r>
            <a:r>
              <a:rPr lang="zh-CN" altLang="zh-CN" dirty="0"/>
              <a:t>进行人为处理，</a:t>
            </a:r>
            <a:r>
              <a:rPr lang="zh-CN" altLang="zh-CN" dirty="0" smtClean="0"/>
              <a:t>抽取关心</a:t>
            </a:r>
            <a:r>
              <a:rPr lang="zh-CN" altLang="zh-CN" dirty="0"/>
              <a:t>的、共同的、本质特征的属性，并对这些</a:t>
            </a:r>
            <a:r>
              <a:rPr lang="zh-CN" altLang="zh-CN" dirty="0" smtClean="0"/>
              <a:t>事物</a:t>
            </a:r>
            <a:r>
              <a:rPr lang="zh-CN" altLang="en-US" dirty="0" smtClean="0"/>
              <a:t>和</a:t>
            </a:r>
            <a:r>
              <a:rPr lang="zh-CN" altLang="zh-CN" dirty="0" smtClean="0"/>
              <a:t>特征</a:t>
            </a:r>
            <a:r>
              <a:rPr lang="zh-CN" altLang="zh-CN" dirty="0"/>
              <a:t>属性进行描述，从而大大降低系统元素的绝对数量</a:t>
            </a:r>
            <a:r>
              <a:rPr lang="zh-CN" altLang="zh-CN" dirty="0" smtClean="0"/>
              <a:t>。</a:t>
            </a:r>
            <a:endParaRPr lang="en-US" altLang="zh-CN" dirty="0" smtClean="0"/>
          </a:p>
          <a:p>
            <a:pPr lvl="1"/>
            <a:endParaRPr lang="en-US" altLang="zh-CN" dirty="0"/>
          </a:p>
          <a:p>
            <a:pPr lvl="1"/>
            <a:r>
              <a:rPr lang="zh-CN" altLang="zh-CN" dirty="0" smtClean="0"/>
              <a:t>抽象</a:t>
            </a:r>
            <a:r>
              <a:rPr lang="zh-CN" altLang="en-US" dirty="0" smtClean="0"/>
              <a:t>的</a:t>
            </a:r>
            <a:r>
              <a:rPr lang="zh-CN" altLang="zh-CN" dirty="0" smtClean="0"/>
              <a:t>特点</a:t>
            </a:r>
            <a:r>
              <a:rPr lang="zh-CN" altLang="zh-CN" dirty="0"/>
              <a:t>：</a:t>
            </a:r>
          </a:p>
          <a:p>
            <a:pPr marL="360000" lvl="2" indent="0">
              <a:buNone/>
            </a:pPr>
            <a:r>
              <a:rPr lang="zh-CN" altLang="zh-CN" dirty="0"/>
              <a:t>（</a:t>
            </a:r>
            <a:r>
              <a:rPr lang="en-US" altLang="zh-CN" dirty="0"/>
              <a:t>1</a:t>
            </a:r>
            <a:r>
              <a:rPr lang="zh-CN" altLang="zh-CN" dirty="0"/>
              <a:t>）有足够简单和易于遵守的规则。</a:t>
            </a:r>
          </a:p>
          <a:p>
            <a:pPr marL="360000" lvl="2" indent="0">
              <a:buNone/>
            </a:pPr>
            <a:r>
              <a:rPr lang="zh-CN" altLang="zh-CN" dirty="0"/>
              <a:t>（</a:t>
            </a:r>
            <a:r>
              <a:rPr lang="en-US" altLang="zh-CN" dirty="0"/>
              <a:t>2</a:t>
            </a:r>
            <a:r>
              <a:rPr lang="zh-CN" altLang="zh-CN" dirty="0"/>
              <a:t>）无需知道具体</a:t>
            </a:r>
            <a:r>
              <a:rPr lang="zh-CN" altLang="zh-CN" dirty="0" smtClean="0"/>
              <a:t>实现</a:t>
            </a:r>
            <a:r>
              <a:rPr lang="zh-CN" altLang="en-US" dirty="0" smtClean="0"/>
              <a:t>方法</a:t>
            </a:r>
            <a:r>
              <a:rPr lang="zh-CN" altLang="zh-CN" dirty="0" smtClean="0"/>
              <a:t>就</a:t>
            </a:r>
            <a:r>
              <a:rPr lang="zh-CN" altLang="zh-CN" dirty="0"/>
              <a:t>可以理解的行为。</a:t>
            </a:r>
          </a:p>
          <a:p>
            <a:pPr marL="360000" lvl="2" indent="0">
              <a:buNone/>
            </a:pPr>
            <a:r>
              <a:rPr lang="zh-CN" altLang="zh-CN" dirty="0"/>
              <a:t>（</a:t>
            </a:r>
            <a:r>
              <a:rPr lang="en-US" altLang="zh-CN" dirty="0"/>
              <a:t>3</a:t>
            </a:r>
            <a:r>
              <a:rPr lang="zh-CN" altLang="zh-CN" dirty="0"/>
              <a:t>）可以预知的功能组合。</a:t>
            </a:r>
          </a:p>
          <a:p>
            <a:pPr marL="360000" lvl="2" indent="0">
              <a:buNone/>
            </a:pPr>
            <a:r>
              <a:rPr lang="zh-CN" altLang="zh-CN" dirty="0"/>
              <a:t>（</a:t>
            </a:r>
            <a:r>
              <a:rPr lang="en-US" altLang="zh-CN" dirty="0"/>
              <a:t>4</a:t>
            </a:r>
            <a:r>
              <a:rPr lang="zh-CN" altLang="zh-CN" dirty="0"/>
              <a:t>）可以实现模块化的部件设计。</a:t>
            </a:r>
          </a:p>
          <a:p>
            <a:pPr marL="360000" lvl="2" indent="0">
              <a:buNone/>
            </a:pPr>
            <a:r>
              <a:rPr lang="zh-CN" altLang="zh-CN" dirty="0"/>
              <a:t>（</a:t>
            </a:r>
            <a:r>
              <a:rPr lang="en-US" altLang="zh-CN" dirty="0"/>
              <a:t>5</a:t>
            </a:r>
            <a:r>
              <a:rPr lang="zh-CN" altLang="zh-CN" dirty="0" smtClean="0"/>
              <a:t>）确保</a:t>
            </a:r>
            <a:r>
              <a:rPr lang="zh-CN" altLang="zh-CN" dirty="0"/>
              <a:t>行为的</a:t>
            </a:r>
            <a:r>
              <a:rPr lang="zh-CN" altLang="zh-CN" dirty="0" smtClean="0"/>
              <a:t>有效性。</a:t>
            </a:r>
            <a:endParaRPr lang="zh-CN" altLang="zh-CN" dirty="0"/>
          </a:p>
          <a:p>
            <a:pPr lvl="1"/>
            <a:endParaRPr lang="en-US" altLang="zh-CN" dirty="0" smtClean="0"/>
          </a:p>
          <a:p>
            <a:pPr lvl="1"/>
            <a:r>
              <a:rPr lang="zh-CN" altLang="zh-CN" dirty="0" smtClean="0"/>
              <a:t>为了</a:t>
            </a:r>
            <a:r>
              <a:rPr lang="zh-CN" altLang="en-US" dirty="0" smtClean="0"/>
              <a:t>实现</a:t>
            </a:r>
            <a:r>
              <a:rPr lang="zh-CN" altLang="zh-CN" dirty="0" smtClean="0"/>
              <a:t>机器自动化，需要对</a:t>
            </a:r>
            <a:r>
              <a:rPr lang="zh-CN" altLang="zh-CN" dirty="0"/>
              <a:t>问题进行</a:t>
            </a:r>
            <a:r>
              <a:rPr lang="zh-CN" altLang="zh-CN"/>
              <a:t>精确</a:t>
            </a:r>
            <a:r>
              <a:rPr lang="zh-CN" altLang="zh-CN" smtClean="0"/>
              <a:t>描述和</a:t>
            </a:r>
            <a:r>
              <a:rPr lang="zh-CN" altLang="zh-CN"/>
              <a:t>数学</a:t>
            </a:r>
            <a:r>
              <a:rPr lang="zh-CN" altLang="zh-CN" smtClean="0"/>
              <a:t>建模。</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370886938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3.1.3  </a:t>
            </a:r>
            <a:r>
              <a:rPr lang="zh-CN" altLang="en-US" dirty="0" smtClean="0"/>
              <a:t>问题抽象与分解</a:t>
            </a:r>
            <a:endParaRPr lang="zh-CN" altLang="en-US" dirty="0"/>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zh-CN"/>
              <a:t>毕加索画</a:t>
            </a:r>
            <a:r>
              <a:rPr lang="zh-CN" altLang="zh-CN" smtClean="0"/>
              <a:t>牛</a:t>
            </a:r>
            <a:r>
              <a:rPr lang="zh-CN" altLang="en-US" smtClean="0"/>
              <a:t>的抽象过程。</a:t>
            </a:r>
            <a:endParaRPr lang="en-US" altLang="zh-CN" smtClean="0"/>
          </a:p>
          <a:p>
            <a:pPr lvl="2"/>
            <a:r>
              <a:rPr lang="zh-CN" altLang="zh-CN"/>
              <a:t>抽象的</a:t>
            </a:r>
            <a:r>
              <a:rPr lang="zh-CN" altLang="zh-CN" smtClean="0"/>
              <a:t>表现最</a:t>
            </a:r>
            <a:r>
              <a:rPr lang="zh-CN" altLang="zh-CN"/>
              <a:t>简单</a:t>
            </a:r>
            <a:r>
              <a:rPr lang="zh-CN" altLang="zh-CN" smtClean="0"/>
              <a:t>省力，也最</a:t>
            </a:r>
            <a:r>
              <a:rPr lang="zh-CN" altLang="zh-CN"/>
              <a:t>复杂</a:t>
            </a:r>
            <a:r>
              <a:rPr lang="zh-CN" altLang="zh-CN" smtClean="0"/>
              <a:t>费力。</a:t>
            </a:r>
            <a:endParaRPr lang="en-US" altLang="zh-CN" smtClean="0"/>
          </a:p>
          <a:p>
            <a:pPr lvl="2"/>
            <a:r>
              <a:rPr lang="zh-CN" altLang="zh-CN" smtClean="0"/>
              <a:t>抽象体现的</a:t>
            </a:r>
            <a:r>
              <a:rPr lang="zh-CN" altLang="zh-CN"/>
              <a:t>是人为的主观</a:t>
            </a:r>
            <a:r>
              <a:rPr lang="zh-CN" altLang="zh-CN" smtClean="0"/>
              <a:t>意识</a:t>
            </a:r>
            <a:r>
              <a:rPr lang="zh-CN" altLang="en-US"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2699" y="2081005"/>
            <a:ext cx="12204699" cy="4776995"/>
          </a:xfrm>
          <a:prstGeom prst="rect">
            <a:avLst/>
          </a:prstGeom>
        </p:spPr>
      </p:pic>
    </p:spTree>
    <p:extLst>
      <p:ext uri="{BB962C8B-B14F-4D97-AF65-F5344CB8AC3E}">
        <p14:creationId xmlns:p14="http://schemas.microsoft.com/office/powerpoint/2010/main" xmlns="" val="12890517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3.1.3  </a:t>
            </a:r>
            <a:r>
              <a:rPr lang="zh-CN" altLang="en-US" dirty="0" smtClean="0"/>
              <a:t>问题抽象与分解</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计算</a:t>
            </a:r>
            <a:r>
              <a:rPr lang="zh-CN" altLang="zh-CN" b="1" dirty="0"/>
              <a:t>的三个抽象层次</a:t>
            </a:r>
            <a:endParaRPr lang="zh-CN" altLang="zh-CN" dirty="0"/>
          </a:p>
          <a:p>
            <a:pPr lvl="1"/>
            <a:endParaRPr lang="en-US" altLang="zh-CN" sz="1000" smtClean="0"/>
          </a:p>
          <a:p>
            <a:pPr lvl="1"/>
            <a:r>
              <a:rPr lang="zh-CN" altLang="zh-CN" smtClean="0"/>
              <a:t>计算理论关注</a:t>
            </a:r>
            <a:r>
              <a:rPr lang="zh-CN" altLang="zh-CN"/>
              <a:t>的</a:t>
            </a:r>
            <a:r>
              <a:rPr lang="zh-CN" altLang="zh-CN" smtClean="0"/>
              <a:t>问题</a:t>
            </a:r>
            <a:r>
              <a:rPr lang="zh-CN" altLang="en-US" smtClean="0"/>
              <a:t>：</a:t>
            </a:r>
            <a:endParaRPr lang="en-US" altLang="zh-CN" smtClean="0"/>
          </a:p>
          <a:p>
            <a:pPr lvl="2"/>
            <a:r>
              <a:rPr lang="zh-CN" altLang="zh-CN" smtClean="0">
                <a:solidFill>
                  <a:srgbClr val="C00000"/>
                </a:solidFill>
              </a:rPr>
              <a:t>计算</a:t>
            </a:r>
            <a:r>
              <a:rPr lang="zh-CN" altLang="zh-CN" dirty="0">
                <a:solidFill>
                  <a:srgbClr val="C00000"/>
                </a:solidFill>
              </a:rPr>
              <a:t>的本质是</a:t>
            </a:r>
            <a:r>
              <a:rPr lang="zh-CN" altLang="zh-CN">
                <a:solidFill>
                  <a:srgbClr val="C00000"/>
                </a:solidFill>
              </a:rPr>
              <a:t>什么</a:t>
            </a:r>
            <a:r>
              <a:rPr lang="zh-CN" altLang="zh-CN" smtClean="0">
                <a:solidFill>
                  <a:srgbClr val="C00000"/>
                </a:solidFill>
              </a:rPr>
              <a:t>？</a:t>
            </a:r>
            <a:endParaRPr lang="en-US" altLang="zh-CN" smtClean="0">
              <a:solidFill>
                <a:srgbClr val="C00000"/>
              </a:solidFill>
            </a:endParaRPr>
          </a:p>
          <a:p>
            <a:pPr lvl="2"/>
            <a:r>
              <a:rPr lang="zh-CN" altLang="zh-CN" smtClean="0">
                <a:solidFill>
                  <a:srgbClr val="C00000"/>
                </a:solidFill>
              </a:rPr>
              <a:t>什么</a:t>
            </a:r>
            <a:r>
              <a:rPr lang="zh-CN" altLang="zh-CN" dirty="0">
                <a:solidFill>
                  <a:srgbClr val="C00000"/>
                </a:solidFill>
              </a:rPr>
              <a:t>是可计算</a:t>
            </a:r>
            <a:r>
              <a:rPr lang="zh-CN" altLang="zh-CN">
                <a:solidFill>
                  <a:srgbClr val="C00000"/>
                </a:solidFill>
              </a:rPr>
              <a:t>的</a:t>
            </a:r>
            <a:r>
              <a:rPr lang="zh-CN" altLang="zh-CN" smtClean="0">
                <a:solidFill>
                  <a:srgbClr val="C00000"/>
                </a:solidFill>
              </a:rPr>
              <a:t>？</a:t>
            </a:r>
            <a:endParaRPr lang="en-US" altLang="zh-CN" smtClean="0">
              <a:solidFill>
                <a:srgbClr val="C00000"/>
              </a:solidFill>
            </a:endParaRPr>
          </a:p>
          <a:p>
            <a:pPr lvl="2"/>
            <a:r>
              <a:rPr lang="zh-CN" altLang="zh-CN" smtClean="0">
                <a:solidFill>
                  <a:srgbClr val="C00000"/>
                </a:solidFill>
              </a:rPr>
              <a:t>计算的</a:t>
            </a:r>
            <a:r>
              <a:rPr lang="zh-CN" altLang="zh-CN" dirty="0">
                <a:solidFill>
                  <a:srgbClr val="C00000"/>
                </a:solidFill>
              </a:rPr>
              <a:t>基本能力</a:t>
            </a:r>
            <a:r>
              <a:rPr lang="zh-CN" altLang="zh-CN">
                <a:solidFill>
                  <a:srgbClr val="C00000"/>
                </a:solidFill>
              </a:rPr>
              <a:t>和</a:t>
            </a:r>
            <a:r>
              <a:rPr lang="zh-CN" altLang="zh-CN" smtClean="0">
                <a:solidFill>
                  <a:srgbClr val="C00000"/>
                </a:solidFill>
              </a:rPr>
              <a:t>局限是</a:t>
            </a:r>
            <a:r>
              <a:rPr lang="zh-CN" altLang="zh-CN" dirty="0">
                <a:solidFill>
                  <a:srgbClr val="C00000"/>
                </a:solidFill>
              </a:rPr>
              <a:t>什么？</a:t>
            </a:r>
          </a:p>
          <a:p>
            <a:pPr lvl="1"/>
            <a:endParaRPr lang="en-US" altLang="zh-CN" dirty="0" smtClean="0"/>
          </a:p>
          <a:p>
            <a:pPr lvl="1"/>
            <a:r>
              <a:rPr lang="zh-CN" altLang="en-US"/>
              <a:t>计算模型的层次：</a:t>
            </a:r>
            <a:endParaRPr lang="en-US" altLang="zh-CN"/>
          </a:p>
          <a:p>
            <a:pPr lvl="2"/>
            <a:r>
              <a:rPr lang="zh-CN" altLang="en-US"/>
              <a:t>计算</a:t>
            </a:r>
            <a:r>
              <a:rPr lang="zh-CN" altLang="zh-CN"/>
              <a:t>理论</a:t>
            </a:r>
            <a:r>
              <a:rPr lang="zh-CN" altLang="en-US"/>
              <a:t>：</a:t>
            </a:r>
            <a:r>
              <a:rPr lang="zh-CN" altLang="zh-CN"/>
              <a:t>计算理论与现实机器之间没有直接的关系，它们是相互独立的。</a:t>
            </a:r>
            <a:endParaRPr lang="en-US" altLang="zh-CN"/>
          </a:p>
          <a:p>
            <a:pPr lvl="2"/>
            <a:r>
              <a:rPr lang="zh-CN" altLang="en-US"/>
              <a:t>计算方法：</a:t>
            </a:r>
            <a:r>
              <a:rPr lang="zh-CN" altLang="zh-CN"/>
              <a:t>算法是中介，它既与计算理论关联，又与</a:t>
            </a:r>
            <a:r>
              <a:rPr lang="zh-CN" altLang="en-US"/>
              <a:t>计算实现</a:t>
            </a:r>
            <a:r>
              <a:rPr lang="zh-CN" altLang="zh-CN"/>
              <a:t>关联。</a:t>
            </a:r>
            <a:endParaRPr lang="en-US" altLang="zh-CN"/>
          </a:p>
          <a:p>
            <a:pPr lvl="2"/>
            <a:r>
              <a:rPr lang="zh-CN" altLang="en-US"/>
              <a:t>程序</a:t>
            </a:r>
            <a:r>
              <a:rPr lang="zh-CN" altLang="zh-CN"/>
              <a:t>实现</a:t>
            </a:r>
            <a:r>
              <a:rPr lang="zh-CN" altLang="en-US"/>
              <a:t>：</a:t>
            </a:r>
            <a:r>
              <a:rPr lang="zh-CN" altLang="zh-CN">
                <a:solidFill>
                  <a:srgbClr val="C00000"/>
                </a:solidFill>
              </a:rPr>
              <a:t>物理上如何实现信息表示和算法</a:t>
            </a:r>
            <a:r>
              <a:rPr lang="zh-CN" altLang="en-US" smtClean="0">
                <a:solidFill>
                  <a:srgbClr val="C00000"/>
                </a:solidFill>
              </a:rPr>
              <a:t>。</a:t>
            </a:r>
            <a:endParaRPr lang="en-US" altLang="zh-CN"/>
          </a:p>
          <a:p>
            <a:pPr lvl="1"/>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图示 4"/>
          <p:cNvGraphicFramePr/>
          <p:nvPr>
            <p:extLst>
              <p:ext uri="{D42A27DB-BD31-4B8C-83A1-F6EECF244321}">
                <p14:modId xmlns:p14="http://schemas.microsoft.com/office/powerpoint/2010/main" xmlns="" val="3467151381"/>
              </p:ext>
            </p:extLst>
          </p:nvPr>
        </p:nvGraphicFramePr>
        <p:xfrm>
          <a:off x="8569842" y="3962596"/>
          <a:ext cx="3515833" cy="2895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937645965"/>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3.1.3  </a:t>
            </a:r>
            <a:r>
              <a:rPr lang="zh-CN" altLang="en-US" dirty="0" smtClean="0"/>
              <a:t>问题抽象与分解</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a:t>科学计算环境的</a:t>
            </a:r>
            <a:r>
              <a:rPr lang="en-US" altLang="zh-CN" dirty="0"/>
              <a:t>4</a:t>
            </a:r>
            <a:r>
              <a:rPr lang="zh-CN" altLang="en-US" dirty="0"/>
              <a:t>个</a:t>
            </a:r>
            <a:r>
              <a:rPr lang="zh-CN" altLang="en-US" dirty="0" smtClean="0"/>
              <a:t>层次。</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2042041" y="1123506"/>
            <a:ext cx="8431028" cy="5759811"/>
          </a:xfrm>
          <a:prstGeom prst="rect">
            <a:avLst/>
          </a:prstGeom>
        </p:spPr>
      </p:pic>
    </p:spTree>
    <p:extLst>
      <p:ext uri="{BB962C8B-B14F-4D97-AF65-F5344CB8AC3E}">
        <p14:creationId xmlns:p14="http://schemas.microsoft.com/office/powerpoint/2010/main" xmlns="" val="292371165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1255692097"/>
              </p:ext>
            </p:extLst>
          </p:nvPr>
        </p:nvGraphicFramePr>
        <p:xfrm>
          <a:off x="878696" y="1176862"/>
          <a:ext cx="10785220" cy="4086252"/>
        </p:xfrm>
        <a:graphic>
          <a:graphicData uri="http://schemas.openxmlformats.org/drawingml/2006/table">
            <a:tbl>
              <a:tblPr firstRow="1" firstCol="1" bandRow="1">
                <a:tableStyleId>{5C22544A-7EE6-4342-B048-85BDC9FD1C3A}</a:tableStyleId>
              </a:tblPr>
              <a:tblGrid>
                <a:gridCol w="1394051"/>
                <a:gridCol w="1430770"/>
                <a:gridCol w="1614364"/>
                <a:gridCol w="4187218"/>
                <a:gridCol w="2158817"/>
              </a:tblGrid>
              <a:tr h="681042">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层</a:t>
                      </a:r>
                      <a:r>
                        <a:rPr lang="en-US" sz="2400" kern="100">
                          <a:effectLst/>
                          <a:latin typeface="微软雅黑" panose="020B0503020204020204" pitchFamily="34" charset="-122"/>
                          <a:ea typeface="微软雅黑" panose="020B0503020204020204" pitchFamily="34" charset="-122"/>
                        </a:rPr>
                        <a:t>0</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marL="0" algn="ctr" defTabSz="914400" rtl="0" eaLnBrk="1" latinLnBrk="0" hangingPunct="1">
                        <a:spcAft>
                          <a:spcPts val="0"/>
                        </a:spcAft>
                      </a:pPr>
                      <a:r>
                        <a:rPr lang="zh-CN" sz="2400" b="0" kern="100">
                          <a:solidFill>
                            <a:schemeClr val="dk1"/>
                          </a:solidFill>
                          <a:effectLst/>
                          <a:latin typeface="微软雅黑" panose="020B0503020204020204" pitchFamily="34" charset="-122"/>
                          <a:ea typeface="微软雅黑" panose="020B0503020204020204" pitchFamily="34" charset="-122"/>
                          <a:cs typeface="+mn-cs"/>
                        </a:rPr>
                        <a:t>位</a:t>
                      </a:r>
                    </a:p>
                  </a:txBody>
                  <a:tcPr marL="68580" marR="68580" marT="0" marB="0">
                    <a:solidFill>
                      <a:schemeClr val="tx2">
                        <a:lumMod val="20000"/>
                        <a:lumOff val="80000"/>
                      </a:schemeClr>
                    </a:solidFill>
                  </a:tcPr>
                </a:tc>
                <a:tc>
                  <a:txBody>
                    <a:bodyPr/>
                    <a:lstStyle/>
                    <a:p>
                      <a:pPr marL="0" algn="ctr" defTabSz="914400" rtl="0" eaLnBrk="1" latinLnBrk="0" hangingPunct="1">
                        <a:spcAft>
                          <a:spcPts val="0"/>
                        </a:spcAft>
                      </a:pPr>
                      <a:r>
                        <a:rPr lang="zh-CN" sz="2400" b="0" kern="100" smtClean="0">
                          <a:solidFill>
                            <a:schemeClr val="dk1"/>
                          </a:solidFill>
                          <a:effectLst/>
                          <a:latin typeface="微软雅黑" panose="020B0503020204020204" pitchFamily="34" charset="-122"/>
                          <a:ea typeface="微软雅黑" panose="020B0503020204020204" pitchFamily="34" charset="-122"/>
                          <a:cs typeface="+mn-cs"/>
                        </a:rPr>
                        <a:t>字</a:t>
                      </a:r>
                      <a:r>
                        <a:rPr lang="zh-CN" altLang="zh-CN" sz="2400" b="0" kern="100" smtClean="0">
                          <a:solidFill>
                            <a:schemeClr val="dk1"/>
                          </a:solidFill>
                          <a:effectLst/>
                          <a:latin typeface="微软雅黑" panose="020B0503020204020204" pitchFamily="34" charset="-122"/>
                          <a:ea typeface="微软雅黑" panose="020B0503020204020204" pitchFamily="34" charset="-122"/>
                          <a:cs typeface="+mn-cs"/>
                        </a:rPr>
                        <a:t>节</a:t>
                      </a:r>
                      <a:endParaRPr lang="zh-CN" sz="2400" b="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solidFill>
                      <a:schemeClr val="tx2">
                        <a:lumMod val="20000"/>
                        <a:lumOff val="80000"/>
                      </a:schemeClr>
                    </a:solidFill>
                  </a:tcPr>
                </a:tc>
                <a:tc>
                  <a:txBody>
                    <a:bodyPr/>
                    <a:lstStyle/>
                    <a:p>
                      <a:pPr marL="0" algn="ctr" defTabSz="914400" rtl="0" eaLnBrk="1" latinLnBrk="0" hangingPunct="1">
                        <a:spcAft>
                          <a:spcPts val="0"/>
                        </a:spcAft>
                      </a:pPr>
                      <a:r>
                        <a:rPr lang="zh-CN" sz="2400" b="0" kern="100" smtClean="0">
                          <a:solidFill>
                            <a:schemeClr val="dk1"/>
                          </a:solidFill>
                          <a:effectLst/>
                          <a:latin typeface="微软雅黑" panose="020B0503020204020204" pitchFamily="34" charset="-122"/>
                          <a:ea typeface="微软雅黑" panose="020B0503020204020204" pitchFamily="34" charset="-122"/>
                          <a:cs typeface="+mn-cs"/>
                        </a:rPr>
                        <a:t>字</a:t>
                      </a:r>
                      <a:endParaRPr lang="zh-CN" sz="2400" b="0" kern="10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solidFill>
                      <a:schemeClr val="tx2">
                        <a:lumMod val="20000"/>
                        <a:lumOff val="80000"/>
                      </a:schemeClr>
                    </a:solidFill>
                  </a:tcPr>
                </a:tc>
                <a:tc>
                  <a:txBody>
                    <a:bodyPr/>
                    <a:lstStyle/>
                    <a:p>
                      <a:pPr marL="0" algn="l" defTabSz="914400" rtl="0" eaLnBrk="1" latinLnBrk="0" hangingPunct="1">
                        <a:spcAft>
                          <a:spcPts val="0"/>
                        </a:spcAft>
                      </a:pPr>
                      <a:r>
                        <a:rPr lang="zh-CN" sz="2400" b="0" kern="100">
                          <a:solidFill>
                            <a:schemeClr val="dk1"/>
                          </a:solidFill>
                          <a:effectLst/>
                          <a:latin typeface="微软雅黑" panose="020B0503020204020204" pitchFamily="34" charset="-122"/>
                          <a:ea typeface="微软雅黑" panose="020B0503020204020204" pitchFamily="34" charset="-122"/>
                          <a:cs typeface="+mn-cs"/>
                        </a:rPr>
                        <a:t>数据类型</a:t>
                      </a:r>
                    </a:p>
                  </a:txBody>
                  <a:tcPr marL="68580" marR="68580" marT="0" marB="0">
                    <a:solidFill>
                      <a:schemeClr val="tx2">
                        <a:lumMod val="20000"/>
                        <a:lumOff val="80000"/>
                      </a:schemeClr>
                    </a:solidFill>
                  </a:tcPr>
                </a:tc>
              </a:tr>
              <a:tr h="681042">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层</a:t>
                      </a:r>
                      <a:r>
                        <a:rPr lang="en-US" sz="2400" kern="100">
                          <a:effectLst/>
                          <a:latin typeface="微软雅黑" panose="020B0503020204020204" pitchFamily="34" charset="-122"/>
                          <a:ea typeface="微软雅黑" panose="020B0503020204020204" pitchFamily="34" charset="-122"/>
                        </a:rPr>
                        <a:t>1</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整数</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实数</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字符</a:t>
                      </a:r>
                      <a:r>
                        <a:rPr lang="en-US" sz="2400" kern="100">
                          <a:effectLst/>
                          <a:latin typeface="微软雅黑" panose="020B0503020204020204" pitchFamily="34" charset="-122"/>
                          <a:ea typeface="微软雅黑" panose="020B0503020204020204" pitchFamily="34" charset="-122"/>
                        </a:rPr>
                        <a:t>      </a:t>
                      </a:r>
                      <a:r>
                        <a:rPr lang="zh-CN" sz="2400" kern="100">
                          <a:effectLst/>
                          <a:latin typeface="微软雅黑" panose="020B0503020204020204" pitchFamily="34" charset="-122"/>
                          <a:ea typeface="微软雅黑" panose="020B0503020204020204" pitchFamily="34" charset="-122"/>
                        </a:rPr>
                        <a:t>布尔数</a:t>
                      </a:r>
                      <a:r>
                        <a:rPr lang="en-US" sz="2400" kern="100">
                          <a:effectLst/>
                          <a:latin typeface="微软雅黑" panose="020B0503020204020204" pitchFamily="34" charset="-122"/>
                          <a:ea typeface="微软雅黑" panose="020B0503020204020204" pitchFamily="34" charset="-122"/>
                        </a:rPr>
                        <a:t>      </a:t>
                      </a:r>
                      <a:r>
                        <a:rPr lang="zh-CN" sz="2400" kern="100">
                          <a:effectLst/>
                          <a:latin typeface="微软雅黑" panose="020B0503020204020204" pitchFamily="34" charset="-122"/>
                          <a:ea typeface="微软雅黑" panose="020B0503020204020204" pitchFamily="34" charset="-122"/>
                        </a:rPr>
                        <a:t>指针</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数据结构</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681042">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层</a:t>
                      </a:r>
                      <a:r>
                        <a:rPr lang="en-US" sz="2400" kern="100">
                          <a:effectLst/>
                          <a:latin typeface="微软雅黑" panose="020B0503020204020204" pitchFamily="34" charset="-122"/>
                          <a:ea typeface="微软雅黑" panose="020B0503020204020204" pitchFamily="34" charset="-122"/>
                        </a:rPr>
                        <a:t>2</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数据</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记录</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 </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 </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681042">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层</a:t>
                      </a:r>
                      <a:r>
                        <a:rPr lang="en-US" sz="2400" kern="100">
                          <a:effectLst/>
                          <a:latin typeface="微软雅黑" panose="020B0503020204020204" pitchFamily="34" charset="-122"/>
                          <a:ea typeface="微软雅黑" panose="020B0503020204020204" pitchFamily="34" charset="-122"/>
                        </a:rPr>
                        <a:t>3</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树</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表</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栈</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 </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681042">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集合</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 </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 </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抽象数据类型</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r>
              <a:tr h="681042">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 </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 </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图</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 </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 </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tc>
              </a:tr>
            </a:tbl>
          </a:graphicData>
        </a:graphic>
      </p:graphicFrame>
      <p:sp>
        <p:nvSpPr>
          <p:cNvPr id="2" name="标题 1"/>
          <p:cNvSpPr>
            <a:spLocks noGrp="1"/>
          </p:cNvSpPr>
          <p:nvPr>
            <p:ph type="title"/>
          </p:nvPr>
        </p:nvSpPr>
        <p:spPr/>
        <p:txBody>
          <a:bodyPr/>
          <a:lstStyle/>
          <a:p>
            <a:r>
              <a:rPr lang="en-US" altLang="zh-CN" dirty="0" smtClean="0"/>
              <a:t>3.1.3  </a:t>
            </a:r>
            <a:r>
              <a:rPr lang="zh-CN" altLang="en-US" dirty="0" smtClean="0"/>
              <a:t>问题抽象与分解</a:t>
            </a:r>
            <a:endParaRPr lang="zh-CN" altLang="en-US" dirty="0"/>
          </a:p>
        </p:txBody>
      </p:sp>
      <p:sp>
        <p:nvSpPr>
          <p:cNvPr id="3" name="内容占位符 2"/>
          <p:cNvSpPr>
            <a:spLocks noGrp="1"/>
          </p:cNvSpPr>
          <p:nvPr>
            <p:ph idx="1"/>
          </p:nvPr>
        </p:nvSpPr>
        <p:spPr/>
        <p:txBody>
          <a:bodyPr>
            <a:normAutofit/>
          </a:bodyPr>
          <a:lstStyle/>
          <a:p>
            <a:pPr lvl="1"/>
            <a:r>
              <a:rPr lang="en-US" altLang="zh-CN" dirty="0" smtClean="0"/>
              <a:t>【</a:t>
            </a:r>
            <a:r>
              <a:rPr lang="zh-CN" altLang="en-US" dirty="0" smtClean="0"/>
              <a:t>案例</a:t>
            </a:r>
            <a:r>
              <a:rPr lang="en-US" altLang="zh-CN" dirty="0" smtClean="0"/>
              <a:t>】</a:t>
            </a:r>
            <a:r>
              <a:rPr lang="zh-CN" altLang="en-US" dirty="0" smtClean="0"/>
              <a:t>数据类型的层次。</a:t>
            </a:r>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6" name="直接箭头连接符 5"/>
          <p:cNvCxnSpPr/>
          <p:nvPr/>
        </p:nvCxnSpPr>
        <p:spPr>
          <a:xfrm flipH="1" flipV="1">
            <a:off x="3244692" y="2895656"/>
            <a:ext cx="999461" cy="48909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005484" y="1524006"/>
            <a:ext cx="1" cy="3260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009022" y="2197423"/>
            <a:ext cx="1" cy="3260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001927" y="2870840"/>
            <a:ext cx="1" cy="3260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005465" y="3554890"/>
            <a:ext cx="1" cy="3260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3338623" y="4277995"/>
            <a:ext cx="992390" cy="4181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338623" y="3551364"/>
            <a:ext cx="1020710" cy="55288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173782" y="2870840"/>
            <a:ext cx="1057976" cy="53873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522380" y="2218690"/>
            <a:ext cx="1" cy="3260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518828" y="2881475"/>
            <a:ext cx="1" cy="3260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4885659" y="1318437"/>
            <a:ext cx="882504" cy="7124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352782" y="2191216"/>
            <a:ext cx="783283" cy="41647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901609" y="1425655"/>
            <a:ext cx="2137144" cy="6432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3172019" y="1425655"/>
            <a:ext cx="3733845" cy="46611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7634177" y="1493890"/>
            <a:ext cx="684030" cy="5210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552" name="右大括号 23551"/>
          <p:cNvSpPr/>
          <p:nvPr/>
        </p:nvSpPr>
        <p:spPr>
          <a:xfrm>
            <a:off x="9119178" y="1240481"/>
            <a:ext cx="255182" cy="506818"/>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右大括号 37"/>
          <p:cNvSpPr/>
          <p:nvPr/>
        </p:nvSpPr>
        <p:spPr>
          <a:xfrm>
            <a:off x="9143980" y="1937807"/>
            <a:ext cx="255182" cy="506818"/>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右大括号 38"/>
          <p:cNvSpPr/>
          <p:nvPr/>
        </p:nvSpPr>
        <p:spPr>
          <a:xfrm>
            <a:off x="9129810" y="2583748"/>
            <a:ext cx="255182" cy="2633354"/>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xmlns="" val="167211058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3.1.1  </a:t>
            </a:r>
            <a:r>
              <a:rPr lang="zh-CN" altLang="en-US" dirty="0" smtClean="0"/>
              <a:t>科学</a:t>
            </a:r>
            <a:r>
              <a:rPr lang="zh-CN" altLang="en-US" dirty="0"/>
              <a:t>思维的形式</a:t>
            </a:r>
          </a:p>
        </p:txBody>
      </p:sp>
      <p:sp>
        <p:nvSpPr>
          <p:cNvPr id="3" name="内容占位符 2"/>
          <p:cNvSpPr>
            <a:spLocks noGrp="1"/>
          </p:cNvSpPr>
          <p:nvPr>
            <p:ph idx="1"/>
          </p:nvPr>
        </p:nvSpPr>
        <p:spPr/>
        <p:txBody>
          <a:bodyPr>
            <a:normAutofit/>
          </a:bodyPr>
          <a:lstStyle/>
          <a:p>
            <a:pPr lvl="1"/>
            <a:r>
              <a:rPr lang="zh-CN" altLang="zh-CN" dirty="0"/>
              <a:t>理论科学、实验科学和计算</a:t>
            </a:r>
            <a:r>
              <a:rPr lang="zh-CN" altLang="zh-CN" dirty="0" smtClean="0"/>
              <a:t>科学</a:t>
            </a:r>
            <a:r>
              <a:rPr lang="zh-CN" altLang="en-US" dirty="0" smtClean="0"/>
              <a:t>是</a:t>
            </a:r>
            <a:r>
              <a:rPr lang="zh-CN" altLang="zh-CN" dirty="0" smtClean="0"/>
              <a:t>科学</a:t>
            </a:r>
            <a:r>
              <a:rPr lang="zh-CN" altLang="zh-CN" dirty="0"/>
              <a:t>发现的三大</a:t>
            </a:r>
            <a:r>
              <a:rPr lang="zh-CN" altLang="zh-CN" dirty="0" smtClean="0"/>
              <a:t>支柱。</a:t>
            </a:r>
            <a:endParaRPr lang="en-US" altLang="zh-CN" dirty="0" smtClean="0"/>
          </a:p>
          <a:p>
            <a:endParaRPr lang="zh-CN" altLang="zh-CN" dirty="0"/>
          </a:p>
          <a:p>
            <a:pPr marL="0" indent="0">
              <a:buNone/>
            </a:pPr>
            <a:r>
              <a:rPr lang="en-US" altLang="zh-CN" b="1" dirty="0" smtClean="0"/>
              <a:t>1</a:t>
            </a:r>
            <a:r>
              <a:rPr lang="zh-CN" altLang="en-US" b="1" dirty="0" smtClean="0"/>
              <a:t>、</a:t>
            </a:r>
            <a:r>
              <a:rPr lang="zh-CN" altLang="zh-CN" b="1" dirty="0" smtClean="0"/>
              <a:t>理论</a:t>
            </a:r>
            <a:r>
              <a:rPr lang="zh-CN" altLang="zh-CN" b="1" dirty="0"/>
              <a:t>思维</a:t>
            </a:r>
            <a:endParaRPr lang="zh-CN" altLang="zh-CN" dirty="0"/>
          </a:p>
          <a:p>
            <a:pPr lvl="1"/>
            <a:endParaRPr lang="en-US" altLang="zh-CN" sz="1000" smtClean="0"/>
          </a:p>
          <a:p>
            <a:pPr lvl="1"/>
            <a:r>
              <a:rPr lang="zh-CN" altLang="zh-CN" smtClean="0"/>
              <a:t>理论</a:t>
            </a:r>
            <a:r>
              <a:rPr lang="zh-CN" altLang="zh-CN" dirty="0"/>
              <a:t>思维以</a:t>
            </a:r>
            <a:r>
              <a:rPr lang="zh-CN" altLang="zh-CN" b="1" dirty="0">
                <a:solidFill>
                  <a:srgbClr val="C00000"/>
                </a:solidFill>
              </a:rPr>
              <a:t>推理</a:t>
            </a:r>
            <a:r>
              <a:rPr lang="zh-CN" altLang="zh-CN" dirty="0"/>
              <a:t>和</a:t>
            </a:r>
            <a:r>
              <a:rPr lang="zh-CN" altLang="zh-CN" b="1" dirty="0">
                <a:solidFill>
                  <a:srgbClr val="C00000"/>
                </a:solidFill>
              </a:rPr>
              <a:t>演绎</a:t>
            </a:r>
            <a:r>
              <a:rPr lang="zh-CN" altLang="zh-CN" dirty="0"/>
              <a:t>为特征，以</a:t>
            </a:r>
            <a:r>
              <a:rPr lang="zh-CN" altLang="zh-CN" b="1" dirty="0">
                <a:solidFill>
                  <a:srgbClr val="C00000"/>
                </a:solidFill>
              </a:rPr>
              <a:t>数学</a:t>
            </a:r>
            <a:r>
              <a:rPr lang="zh-CN" altLang="zh-CN" dirty="0"/>
              <a:t>学科为</a:t>
            </a:r>
            <a:r>
              <a:rPr lang="zh-CN" altLang="zh-CN" dirty="0" smtClean="0"/>
              <a:t>代表。</a:t>
            </a:r>
            <a:endParaRPr lang="en-US" altLang="zh-CN" dirty="0" smtClean="0"/>
          </a:p>
          <a:p>
            <a:endParaRPr lang="en-US" altLang="zh-CN" dirty="0"/>
          </a:p>
          <a:p>
            <a:pPr lvl="1"/>
            <a:r>
              <a:rPr lang="zh-CN" altLang="zh-CN" dirty="0" smtClean="0"/>
              <a:t>公理系统三</a:t>
            </a:r>
            <a:r>
              <a:rPr lang="zh-CN" altLang="zh-CN" dirty="0"/>
              <a:t>个</a:t>
            </a:r>
            <a:r>
              <a:rPr lang="zh-CN" altLang="zh-CN" dirty="0" smtClean="0"/>
              <a:t>条件</a:t>
            </a:r>
            <a:r>
              <a:rPr lang="zh-CN" altLang="en-US" dirty="0" smtClean="0"/>
              <a:t>：</a:t>
            </a:r>
            <a:endParaRPr lang="zh-CN" altLang="zh-CN" dirty="0"/>
          </a:p>
          <a:p>
            <a:pPr lvl="2"/>
            <a:r>
              <a:rPr lang="zh-CN" altLang="zh-CN" dirty="0" smtClean="0">
                <a:solidFill>
                  <a:srgbClr val="C00000"/>
                </a:solidFill>
              </a:rPr>
              <a:t>无</a:t>
            </a:r>
            <a:r>
              <a:rPr lang="zh-CN" altLang="zh-CN" dirty="0">
                <a:solidFill>
                  <a:srgbClr val="C00000"/>
                </a:solidFill>
              </a:rPr>
              <a:t>矛盾</a:t>
            </a:r>
            <a:r>
              <a:rPr lang="zh-CN" altLang="zh-CN" dirty="0" smtClean="0">
                <a:solidFill>
                  <a:srgbClr val="C00000"/>
                </a:solidFill>
              </a:rPr>
              <a:t>。</a:t>
            </a:r>
            <a:endParaRPr lang="zh-CN" altLang="zh-CN" dirty="0">
              <a:solidFill>
                <a:srgbClr val="C00000"/>
              </a:solidFill>
            </a:endParaRPr>
          </a:p>
          <a:p>
            <a:pPr lvl="2"/>
            <a:r>
              <a:rPr lang="zh-CN" altLang="zh-CN" dirty="0" smtClean="0">
                <a:solidFill>
                  <a:srgbClr val="C00000"/>
                </a:solidFill>
              </a:rPr>
              <a:t>独立性。</a:t>
            </a:r>
            <a:endParaRPr lang="zh-CN" altLang="zh-CN" dirty="0">
              <a:solidFill>
                <a:srgbClr val="C00000"/>
              </a:solidFill>
            </a:endParaRPr>
          </a:p>
          <a:p>
            <a:pPr lvl="2"/>
            <a:r>
              <a:rPr lang="zh-CN" altLang="zh-CN" dirty="0" smtClean="0">
                <a:solidFill>
                  <a:srgbClr val="C00000"/>
                </a:solidFill>
              </a:rPr>
              <a:t>完备性。</a:t>
            </a:r>
            <a:endParaRPr lang="en-US" altLang="zh-CN" dirty="0" smtClean="0">
              <a:solidFill>
                <a:srgbClr val="C00000"/>
              </a:solidFill>
            </a:endParaRPr>
          </a:p>
          <a:p>
            <a:pPr lvl="2"/>
            <a:endParaRPr lang="zh-CN" altLang="zh-CN" dirty="0"/>
          </a:p>
          <a:p>
            <a:r>
              <a:rPr lang="zh-CN" altLang="zh-CN" dirty="0" smtClean="0"/>
              <a:t>公理系统要尽可能简单化。</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8123274" y="1935124"/>
            <a:ext cx="3574738" cy="4922875"/>
          </a:xfrm>
          <a:prstGeom prst="rect">
            <a:avLst/>
          </a:prstGeom>
        </p:spPr>
      </p:pic>
    </p:spTree>
    <p:extLst>
      <p:ext uri="{BB962C8B-B14F-4D97-AF65-F5344CB8AC3E}">
        <p14:creationId xmlns:p14="http://schemas.microsoft.com/office/powerpoint/2010/main" xmlns="" val="314734446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3.1.3  </a:t>
            </a:r>
            <a:r>
              <a:rPr lang="zh-CN" altLang="en-US" dirty="0" smtClean="0"/>
              <a:t>问题抽象与分解</a:t>
            </a:r>
            <a:endParaRPr lang="zh-CN" altLang="en-US" dirty="0"/>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en-US" smtClean="0"/>
              <a:t>程序设计和执行的抽象层次。</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3556" name="Picture 4" descr="http://mdin.tyut.edu.cn/WWW_Server/kuai_su/knowledge/zhineng/zhineng2_clip_image001.gif"/>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2175760" y="872294"/>
            <a:ext cx="7701886" cy="59857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9101849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7134447" y="3348030"/>
            <a:ext cx="5057553" cy="3554434"/>
          </a:xfrm>
          <a:prstGeom prst="rect">
            <a:avLst/>
          </a:prstGeom>
        </p:spPr>
      </p:pic>
      <p:sp>
        <p:nvSpPr>
          <p:cNvPr id="2" name="标题 1"/>
          <p:cNvSpPr>
            <a:spLocks noGrp="1"/>
          </p:cNvSpPr>
          <p:nvPr>
            <p:ph type="title"/>
          </p:nvPr>
        </p:nvSpPr>
        <p:spPr/>
        <p:txBody>
          <a:bodyPr/>
          <a:lstStyle/>
          <a:p>
            <a:r>
              <a:rPr lang="en-US" altLang="zh-CN" dirty="0" smtClean="0"/>
              <a:t>3.1.3  </a:t>
            </a:r>
            <a:r>
              <a:rPr lang="zh-CN" altLang="en-US" dirty="0" smtClean="0"/>
              <a:t>问题抽象与分解</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问题</a:t>
            </a:r>
            <a:r>
              <a:rPr lang="zh-CN" altLang="zh-CN" b="1" dirty="0"/>
              <a:t>分解</a:t>
            </a:r>
            <a:endParaRPr lang="zh-CN" altLang="zh-CN" dirty="0"/>
          </a:p>
          <a:p>
            <a:pPr marL="0" lvl="1" indent="0">
              <a:buNone/>
            </a:pPr>
            <a:endParaRPr lang="en-US" altLang="zh-CN" sz="1000" smtClean="0"/>
          </a:p>
          <a:p>
            <a:pPr marL="0" lvl="1" indent="0">
              <a:buNone/>
            </a:pPr>
            <a:r>
              <a:rPr lang="zh-CN" altLang="zh-CN" smtClean="0"/>
              <a:t>（</a:t>
            </a:r>
            <a:r>
              <a:rPr lang="en-US" altLang="zh-CN" dirty="0"/>
              <a:t>1</a:t>
            </a:r>
            <a:r>
              <a:rPr lang="zh-CN" altLang="zh-CN" dirty="0"/>
              <a:t>）利用等价关系进行系统</a:t>
            </a:r>
            <a:r>
              <a:rPr lang="zh-CN" altLang="zh-CN" dirty="0" smtClean="0"/>
              <a:t>简化</a:t>
            </a:r>
            <a:endParaRPr lang="en-US" altLang="zh-CN" dirty="0" smtClean="0"/>
          </a:p>
          <a:p>
            <a:pPr lvl="2"/>
            <a:r>
              <a:rPr lang="zh-CN" altLang="zh-CN" dirty="0" smtClean="0"/>
              <a:t>降低集合复杂性</a:t>
            </a:r>
            <a:r>
              <a:rPr lang="zh-CN" altLang="en-US" dirty="0" smtClean="0"/>
              <a:t>的方法是</a:t>
            </a:r>
            <a:r>
              <a:rPr lang="zh-CN" altLang="zh-CN" dirty="0" smtClean="0"/>
              <a:t>使</a:t>
            </a:r>
            <a:r>
              <a:rPr lang="zh-CN" altLang="zh-CN" dirty="0"/>
              <a:t>它</a:t>
            </a:r>
            <a:r>
              <a:rPr lang="zh-CN" altLang="zh-CN" b="1" dirty="0">
                <a:solidFill>
                  <a:srgbClr val="C00000"/>
                </a:solidFill>
              </a:rPr>
              <a:t>有序</a:t>
            </a:r>
            <a:r>
              <a:rPr lang="zh-CN" altLang="zh-CN" dirty="0" smtClean="0"/>
              <a:t>。</a:t>
            </a:r>
            <a:endParaRPr lang="en-US" altLang="zh-CN" dirty="0" smtClean="0"/>
          </a:p>
          <a:p>
            <a:pPr lvl="2"/>
            <a:r>
              <a:rPr lang="zh-CN" altLang="zh-CN" dirty="0" smtClean="0"/>
              <a:t>使集合</a:t>
            </a:r>
            <a:r>
              <a:rPr lang="zh-CN" altLang="zh-CN" dirty="0"/>
              <a:t>有序</a:t>
            </a:r>
            <a:r>
              <a:rPr lang="zh-CN" altLang="zh-CN" dirty="0" smtClean="0"/>
              <a:t>的办法是</a:t>
            </a:r>
            <a:r>
              <a:rPr lang="zh-CN" altLang="zh-CN" dirty="0"/>
              <a:t>按“等价关系”对系统进行分解</a:t>
            </a:r>
            <a:r>
              <a:rPr lang="zh-CN" altLang="zh-CN" dirty="0" smtClean="0"/>
              <a:t>。</a:t>
            </a:r>
            <a:endParaRPr lang="en-US" altLang="zh-CN" dirty="0" smtClean="0"/>
          </a:p>
          <a:p>
            <a:pPr lvl="1"/>
            <a:endParaRPr lang="en-US" altLang="zh-CN" dirty="0" smtClean="0"/>
          </a:p>
          <a:p>
            <a:pPr marL="0" lvl="1" indent="0">
              <a:buNone/>
            </a:pPr>
            <a:r>
              <a:rPr lang="zh-CN" altLang="zh-CN" dirty="0"/>
              <a:t>（</a:t>
            </a:r>
            <a:r>
              <a:rPr lang="en-US" altLang="zh-CN" dirty="0"/>
              <a:t>2</a:t>
            </a:r>
            <a:r>
              <a:rPr lang="zh-CN" altLang="zh-CN" dirty="0"/>
              <a:t>）利用分治</a:t>
            </a:r>
            <a:r>
              <a:rPr lang="zh-CN" altLang="zh-CN" dirty="0" smtClean="0"/>
              <a:t>法进行分解</a:t>
            </a:r>
            <a:endParaRPr lang="en-US" altLang="zh-CN" dirty="0" smtClean="0"/>
          </a:p>
          <a:p>
            <a:pPr lvl="2"/>
            <a:r>
              <a:rPr lang="zh-CN" altLang="zh-CN" b="1" dirty="0" smtClean="0">
                <a:solidFill>
                  <a:srgbClr val="C00000"/>
                </a:solidFill>
              </a:rPr>
              <a:t>分治</a:t>
            </a:r>
            <a:r>
              <a:rPr lang="zh-CN" altLang="en-US" b="1" dirty="0" smtClean="0">
                <a:solidFill>
                  <a:srgbClr val="C00000"/>
                </a:solidFill>
              </a:rPr>
              <a:t>法</a:t>
            </a:r>
            <a:r>
              <a:rPr lang="zh-CN" altLang="zh-CN" dirty="0" smtClean="0"/>
              <a:t>是把复杂</a:t>
            </a:r>
            <a:r>
              <a:rPr lang="zh-CN" altLang="zh-CN" dirty="0"/>
              <a:t>的问题分解成若干个</a:t>
            </a:r>
            <a:r>
              <a:rPr lang="zh-CN" altLang="zh-CN" dirty="0" smtClean="0"/>
              <a:t>简单问题</a:t>
            </a:r>
            <a:r>
              <a:rPr lang="zh-CN" altLang="zh-CN" dirty="0"/>
              <a:t>，然后逐个解决</a:t>
            </a:r>
            <a:r>
              <a:rPr lang="zh-CN" altLang="zh-CN" dirty="0" smtClean="0"/>
              <a:t>。</a:t>
            </a:r>
            <a:endParaRPr lang="en-US" altLang="zh-CN" dirty="0" smtClean="0"/>
          </a:p>
          <a:p>
            <a:pPr lvl="2"/>
            <a:r>
              <a:rPr lang="zh-CN" altLang="zh-CN" dirty="0" smtClean="0"/>
              <a:t>编程时应考虑</a:t>
            </a:r>
            <a:r>
              <a:rPr lang="zh-CN" altLang="zh-CN" dirty="0"/>
              <a:t>：复杂问题分解后，每个问题能否用程序实现</a:t>
            </a:r>
            <a:r>
              <a:rPr lang="zh-CN" altLang="zh-CN" dirty="0" smtClean="0"/>
              <a:t>？</a:t>
            </a:r>
            <a:endParaRPr lang="en-US" altLang="zh-CN" dirty="0" smtClean="0"/>
          </a:p>
          <a:p>
            <a:pPr lvl="2"/>
            <a:endParaRPr lang="en-US" altLang="zh-CN" dirty="0"/>
          </a:p>
          <a:p>
            <a:pPr marL="0" lvl="1" indent="0">
              <a:buNone/>
            </a:pPr>
            <a:r>
              <a:rPr lang="zh-CN" altLang="zh-CN" dirty="0"/>
              <a:t>（</a:t>
            </a:r>
            <a:r>
              <a:rPr lang="en-US" altLang="zh-CN" dirty="0"/>
              <a:t>3</a:t>
            </a:r>
            <a:r>
              <a:rPr lang="zh-CN" altLang="zh-CN" dirty="0"/>
              <a:t>）系统模块分解</a:t>
            </a:r>
            <a:r>
              <a:rPr lang="zh-CN" altLang="zh-CN" dirty="0" smtClean="0"/>
              <a:t>原则</a:t>
            </a:r>
            <a:endParaRPr lang="en-US" altLang="zh-CN" dirty="0" smtClean="0"/>
          </a:p>
          <a:p>
            <a:pPr lvl="2"/>
            <a:r>
              <a:rPr lang="zh-CN" altLang="zh-CN" dirty="0" smtClean="0"/>
              <a:t>模块</a:t>
            </a:r>
            <a:r>
              <a:rPr lang="zh-CN" altLang="zh-CN" dirty="0"/>
              <a:t>之间的</a:t>
            </a:r>
            <a:r>
              <a:rPr lang="zh-CN" altLang="zh-CN" dirty="0">
                <a:solidFill>
                  <a:srgbClr val="C00000"/>
                </a:solidFill>
              </a:rPr>
              <a:t>连接</a:t>
            </a:r>
            <a:r>
              <a:rPr lang="zh-CN" altLang="zh-CN" dirty="0" smtClean="0">
                <a:solidFill>
                  <a:srgbClr val="C00000"/>
                </a:solidFill>
              </a:rPr>
              <a:t>尽可能少</a:t>
            </a:r>
            <a:r>
              <a:rPr lang="zh-CN" altLang="zh-CN" dirty="0"/>
              <a:t>，接口</a:t>
            </a:r>
            <a:r>
              <a:rPr lang="zh-CN" altLang="zh-CN" dirty="0" smtClean="0"/>
              <a:t>清晰</a:t>
            </a:r>
            <a:r>
              <a:rPr lang="zh-CN" altLang="en-US" dirty="0" smtClean="0"/>
              <a:t>。</a:t>
            </a:r>
            <a:endParaRPr lang="en-US" altLang="zh-CN" dirty="0" smtClean="0"/>
          </a:p>
          <a:p>
            <a:pPr lvl="2"/>
            <a:r>
              <a:rPr lang="zh-CN" altLang="zh-CN" dirty="0" smtClean="0"/>
              <a:t>模块</a:t>
            </a:r>
            <a:r>
              <a:rPr lang="zh-CN" altLang="zh-CN" dirty="0"/>
              <a:t>规模合理</a:t>
            </a:r>
            <a:r>
              <a:rPr lang="zh-CN" altLang="zh-CN"/>
              <a:t>，</a:t>
            </a:r>
            <a:r>
              <a:rPr lang="zh-CN" altLang="zh-CN" smtClean="0"/>
              <a:t>便于</a:t>
            </a:r>
            <a:r>
              <a:rPr lang="zh-CN" altLang="zh-CN" smtClean="0">
                <a:solidFill>
                  <a:srgbClr val="C00000"/>
                </a:solidFill>
              </a:rPr>
              <a:t>独立</a:t>
            </a:r>
            <a:r>
              <a:rPr lang="zh-CN" altLang="zh-CN" dirty="0">
                <a:solidFill>
                  <a:srgbClr val="C00000"/>
                </a:solidFill>
              </a:rPr>
              <a:t>设计</a:t>
            </a:r>
            <a:r>
              <a:rPr lang="zh-CN" altLang="zh-CN" dirty="0" smtClean="0"/>
              <a:t>。</a:t>
            </a:r>
            <a:endParaRPr lang="en-US" altLang="zh-CN" dirty="0" smtClean="0"/>
          </a:p>
          <a:p>
            <a:pPr lvl="2"/>
            <a:r>
              <a:rPr lang="zh-CN" altLang="zh-CN" smtClean="0"/>
              <a:t>功能相似的设计</a:t>
            </a:r>
            <a:r>
              <a:rPr lang="zh-CN" altLang="zh-CN"/>
              <a:t>成</a:t>
            </a:r>
            <a:r>
              <a:rPr lang="zh-CN" altLang="zh-CN" smtClean="0">
                <a:solidFill>
                  <a:srgbClr val="C00000"/>
                </a:solidFill>
              </a:rPr>
              <a:t>共享</a:t>
            </a:r>
            <a:r>
              <a:rPr lang="zh-CN" altLang="zh-CN" smtClean="0"/>
              <a:t>模块</a:t>
            </a:r>
            <a:r>
              <a:rPr lang="zh-CN" altLang="zh-CN" dirty="0" smtClean="0"/>
              <a:t>。</a:t>
            </a:r>
            <a:endParaRPr lang="en-US" altLang="zh-CN" dirty="0" smtClean="0"/>
          </a:p>
          <a:p>
            <a:pPr lvl="2"/>
            <a:r>
              <a:rPr lang="zh-CN" altLang="zh-CN" smtClean="0"/>
              <a:t>最底层</a:t>
            </a:r>
            <a:r>
              <a:rPr lang="zh-CN" altLang="en-US" smtClean="0"/>
              <a:t>模块</a:t>
            </a:r>
            <a:r>
              <a:rPr lang="zh-CN" altLang="zh-CN" smtClean="0"/>
              <a:t>用</a:t>
            </a:r>
            <a:r>
              <a:rPr lang="zh-CN" altLang="zh-CN" dirty="0"/>
              <a:t>基本</a:t>
            </a:r>
            <a:r>
              <a:rPr lang="zh-CN" altLang="zh-CN" dirty="0" smtClean="0">
                <a:solidFill>
                  <a:srgbClr val="C00000"/>
                </a:solidFill>
              </a:rPr>
              <a:t>逻辑电路</a:t>
            </a:r>
            <a:r>
              <a:rPr lang="zh-CN" altLang="en-US" dirty="0" smtClean="0">
                <a:solidFill>
                  <a:srgbClr val="C00000"/>
                </a:solidFill>
              </a:rPr>
              <a:t>实现</a:t>
            </a:r>
            <a:r>
              <a:rPr lang="zh-CN" altLang="zh-CN" dirty="0" smtClean="0"/>
              <a:t>。</a:t>
            </a:r>
            <a:endParaRPr lang="zh-CN" altLang="zh-CN" dirty="0"/>
          </a:p>
          <a:p>
            <a:pPr lvl="2"/>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1937645965"/>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lnSpc>
                <a:spcPct val="150000"/>
              </a:lnSpc>
              <a:buNone/>
            </a:pPr>
            <a:r>
              <a:rPr lang="en-US" altLang="zh-CN" dirty="0" smtClean="0"/>
              <a:t>1.1.1  </a:t>
            </a:r>
            <a:r>
              <a:rPr lang="zh-CN" altLang="en-US" smtClean="0"/>
              <a:t>计算机的发展</a:t>
            </a:r>
            <a:endParaRPr lang="zh-CN" altLang="en-US"/>
          </a:p>
        </p:txBody>
      </p:sp>
      <p:graphicFrame>
        <p:nvGraphicFramePr>
          <p:cNvPr id="4" name="图示 3"/>
          <p:cNvGraphicFramePr/>
          <p:nvPr>
            <p:extLst>
              <p:ext uri="{D42A27DB-BD31-4B8C-83A1-F6EECF244321}">
                <p14:modId xmlns:p14="http://schemas.microsoft.com/office/powerpoint/2010/main" xmlns="" val="354703769"/>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3761607822"/>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3.1.4  </a:t>
            </a:r>
            <a:r>
              <a:rPr lang="zh-CN" altLang="en-US"/>
              <a:t>计算机解题方法</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a:t>麦肯</a:t>
            </a:r>
            <a:r>
              <a:rPr lang="zh-CN" altLang="en-US" dirty="0" smtClean="0"/>
              <a:t>锡解决问题的七个步骤。</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68574" y="1184644"/>
            <a:ext cx="8806896" cy="56733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0319815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3.1.4  </a:t>
            </a:r>
            <a:r>
              <a:rPr lang="zh-CN" altLang="en-US" dirty="0" smtClean="0"/>
              <a:t>计算机解题方法</a:t>
            </a:r>
            <a:endParaRPr lang="zh-CN" altLang="en-US" dirty="0"/>
          </a:p>
        </p:txBody>
      </p:sp>
      <p:sp>
        <p:nvSpPr>
          <p:cNvPr id="3" name="内容占位符 2"/>
          <p:cNvSpPr>
            <a:spLocks noGrp="1"/>
          </p:cNvSpPr>
          <p:nvPr>
            <p:ph idx="1"/>
          </p:nvPr>
        </p:nvSpPr>
        <p:spPr/>
        <p:txBody>
          <a:bodyPr>
            <a:normAutofit/>
          </a:bodyPr>
          <a:lstStyle/>
          <a:p>
            <a:pPr lvl="1"/>
            <a:r>
              <a:rPr lang="zh-CN" altLang="zh-CN" dirty="0" smtClean="0"/>
              <a:t>计算机解决问题步骤：</a:t>
            </a:r>
            <a:endParaRPr lang="en-US" altLang="zh-CN" dirty="0" smtClean="0"/>
          </a:p>
          <a:p>
            <a:pPr lvl="2"/>
            <a:r>
              <a:rPr lang="zh-CN" altLang="zh-CN" dirty="0" smtClean="0">
                <a:solidFill>
                  <a:srgbClr val="C00000"/>
                </a:solidFill>
              </a:rPr>
              <a:t>理解</a:t>
            </a:r>
            <a:r>
              <a:rPr lang="zh-CN" altLang="zh-CN" dirty="0">
                <a:solidFill>
                  <a:srgbClr val="C00000"/>
                </a:solidFill>
              </a:rPr>
              <a:t>问题</a:t>
            </a:r>
            <a:r>
              <a:rPr lang="zh-CN" altLang="zh-CN" dirty="0"/>
              <a:t>，寻找解决问题的条件</a:t>
            </a:r>
            <a:r>
              <a:rPr lang="zh-CN" altLang="zh-CN" dirty="0" smtClean="0"/>
              <a:t>；</a:t>
            </a:r>
            <a:endParaRPr lang="en-US" altLang="zh-CN" dirty="0" smtClean="0"/>
          </a:p>
          <a:p>
            <a:pPr lvl="2"/>
            <a:r>
              <a:rPr lang="zh-CN" altLang="zh-CN" dirty="0" smtClean="0"/>
              <a:t>对有连续性的问题</a:t>
            </a:r>
            <a:r>
              <a:rPr lang="zh-CN" altLang="zh-CN" dirty="0"/>
              <a:t>，进行</a:t>
            </a:r>
            <a:r>
              <a:rPr lang="zh-CN" altLang="zh-CN" dirty="0">
                <a:solidFill>
                  <a:srgbClr val="C00000"/>
                </a:solidFill>
              </a:rPr>
              <a:t>离散化</a:t>
            </a:r>
            <a:r>
              <a:rPr lang="zh-CN" altLang="zh-CN" dirty="0"/>
              <a:t>处理</a:t>
            </a:r>
            <a:r>
              <a:rPr lang="zh-CN" altLang="zh-CN" dirty="0" smtClean="0"/>
              <a:t>；</a:t>
            </a:r>
            <a:endParaRPr lang="en-US" altLang="zh-CN" dirty="0" smtClean="0"/>
          </a:p>
          <a:p>
            <a:pPr lvl="2"/>
            <a:r>
              <a:rPr lang="zh-CN" altLang="zh-CN" dirty="0" smtClean="0"/>
              <a:t>从</a:t>
            </a:r>
            <a:r>
              <a:rPr lang="zh-CN" altLang="zh-CN" dirty="0"/>
              <a:t>问题抽象</a:t>
            </a:r>
            <a:r>
              <a:rPr lang="zh-CN" altLang="zh-CN" dirty="0" smtClean="0"/>
              <a:t>出适当</a:t>
            </a:r>
            <a:r>
              <a:rPr lang="zh-CN" altLang="zh-CN" dirty="0"/>
              <a:t>的</a:t>
            </a:r>
            <a:r>
              <a:rPr lang="zh-CN" altLang="zh-CN" dirty="0">
                <a:solidFill>
                  <a:srgbClr val="C00000"/>
                </a:solidFill>
              </a:rPr>
              <a:t>数学模型</a:t>
            </a:r>
            <a:r>
              <a:rPr lang="zh-CN" altLang="zh-CN" dirty="0"/>
              <a:t>，然后</a:t>
            </a:r>
            <a:r>
              <a:rPr lang="zh-CN" altLang="zh-CN" dirty="0" smtClean="0"/>
              <a:t>设计解决</a:t>
            </a:r>
            <a:r>
              <a:rPr lang="zh-CN" altLang="zh-CN" dirty="0"/>
              <a:t>这个数学模型的算法</a:t>
            </a:r>
            <a:r>
              <a:rPr lang="zh-CN" altLang="zh-CN" dirty="0" smtClean="0"/>
              <a:t>；</a:t>
            </a:r>
            <a:endParaRPr lang="en-US" altLang="zh-CN" dirty="0" smtClean="0"/>
          </a:p>
          <a:p>
            <a:pPr lvl="2"/>
            <a:r>
              <a:rPr lang="zh-CN" altLang="zh-CN" dirty="0" smtClean="0"/>
              <a:t>按照</a:t>
            </a:r>
            <a:r>
              <a:rPr lang="zh-CN" altLang="zh-CN" dirty="0"/>
              <a:t>算法编写</a:t>
            </a:r>
            <a:r>
              <a:rPr lang="zh-CN" altLang="zh-CN" dirty="0">
                <a:solidFill>
                  <a:srgbClr val="C00000"/>
                </a:solidFill>
              </a:rPr>
              <a:t>程序</a:t>
            </a:r>
            <a:r>
              <a:rPr lang="zh-CN" altLang="zh-CN" dirty="0"/>
              <a:t>，</a:t>
            </a:r>
            <a:r>
              <a:rPr lang="zh-CN" altLang="zh-CN" dirty="0" smtClean="0"/>
              <a:t>并调试</a:t>
            </a:r>
            <a:r>
              <a:rPr lang="zh-CN" altLang="en-US" dirty="0" smtClean="0"/>
              <a:t>、</a:t>
            </a:r>
            <a:r>
              <a:rPr lang="zh-CN" altLang="zh-CN" dirty="0" smtClean="0"/>
              <a:t>测试</a:t>
            </a:r>
            <a:r>
              <a:rPr lang="zh-CN" altLang="en-US" dirty="0" smtClean="0"/>
              <a:t>、</a:t>
            </a:r>
            <a:r>
              <a:rPr lang="zh-CN" altLang="zh-CN" dirty="0" smtClean="0"/>
              <a:t>运行</a:t>
            </a:r>
            <a:r>
              <a:rPr lang="zh-CN" altLang="zh-CN" dirty="0"/>
              <a:t>程序</a:t>
            </a:r>
            <a:r>
              <a:rPr lang="zh-CN" altLang="zh-CN" dirty="0" smtClean="0"/>
              <a:t>，得到最终解答</a:t>
            </a:r>
            <a:r>
              <a:rPr lang="zh-CN" altLang="zh-CN" dirty="0"/>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3239902" y="2440073"/>
            <a:ext cx="6361298" cy="4417928"/>
          </a:xfrm>
          <a:prstGeom prst="rect">
            <a:avLst/>
          </a:prstGeom>
        </p:spPr>
      </p:pic>
    </p:spTree>
    <p:extLst>
      <p:ext uri="{BB962C8B-B14F-4D97-AF65-F5344CB8AC3E}">
        <p14:creationId xmlns:p14="http://schemas.microsoft.com/office/powerpoint/2010/main" xmlns="" val="1937645965"/>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3.1.4  </a:t>
            </a:r>
            <a:r>
              <a:rPr lang="zh-CN" altLang="en-US" dirty="0" smtClean="0"/>
              <a:t>计算机解题方法</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理解</a:t>
            </a:r>
            <a:r>
              <a:rPr lang="zh-CN" altLang="zh-CN" b="1" dirty="0"/>
              <a:t>问题，寻找解决问题的条件</a:t>
            </a:r>
            <a:endParaRPr lang="zh-CN" altLang="zh-CN" dirty="0"/>
          </a:p>
          <a:p>
            <a:pPr marL="0" lvl="1" indent="0">
              <a:buNone/>
            </a:pPr>
            <a:endParaRPr lang="en-US" altLang="zh-CN" sz="1000" smtClean="0"/>
          </a:p>
          <a:p>
            <a:pPr marL="0" lvl="1" indent="0">
              <a:buNone/>
            </a:pPr>
            <a:r>
              <a:rPr lang="zh-CN" altLang="zh-CN" smtClean="0"/>
              <a:t>（</a:t>
            </a:r>
            <a:r>
              <a:rPr lang="en-US" altLang="zh-CN" dirty="0"/>
              <a:t>1</a:t>
            </a:r>
            <a:r>
              <a:rPr lang="zh-CN" altLang="zh-CN" dirty="0"/>
              <a:t>）界定问题</a:t>
            </a:r>
          </a:p>
          <a:p>
            <a:pPr lvl="2"/>
            <a:r>
              <a:rPr lang="zh-CN" altLang="zh-CN" dirty="0" smtClean="0"/>
              <a:t>把</a:t>
            </a:r>
            <a:r>
              <a:rPr lang="zh-CN" altLang="zh-CN" dirty="0"/>
              <a:t>事情条理摸清楚，用自己的话来说明问题</a:t>
            </a:r>
            <a:r>
              <a:rPr lang="zh-CN" altLang="zh-CN" dirty="0" smtClean="0"/>
              <a:t>；</a:t>
            </a:r>
            <a:endParaRPr lang="en-US" altLang="zh-CN" dirty="0" smtClean="0"/>
          </a:p>
          <a:p>
            <a:pPr lvl="2"/>
            <a:r>
              <a:rPr lang="zh-CN" altLang="zh-CN" dirty="0" smtClean="0"/>
              <a:t>弄清楚</a:t>
            </a:r>
            <a:r>
              <a:rPr lang="zh-CN" altLang="zh-CN" dirty="0"/>
              <a:t>问题到底是什么，什么是你想找到的，什么是未知</a:t>
            </a:r>
            <a:r>
              <a:rPr lang="zh-CN" altLang="zh-CN" dirty="0" smtClean="0"/>
              <a:t>的；</a:t>
            </a:r>
            <a:endParaRPr lang="en-US" altLang="zh-CN" dirty="0" smtClean="0"/>
          </a:p>
          <a:p>
            <a:pPr lvl="2"/>
            <a:r>
              <a:rPr lang="zh-CN" altLang="zh-CN" dirty="0" smtClean="0"/>
              <a:t>想</a:t>
            </a:r>
            <a:r>
              <a:rPr lang="zh-CN" altLang="zh-CN" dirty="0"/>
              <a:t>出尽可能多的解决方案</a:t>
            </a:r>
            <a:r>
              <a:rPr lang="zh-CN" altLang="zh-CN" dirty="0" smtClean="0"/>
              <a:t>；</a:t>
            </a:r>
            <a:endParaRPr lang="en-US" altLang="zh-CN" dirty="0" smtClean="0"/>
          </a:p>
          <a:p>
            <a:pPr lvl="2"/>
            <a:r>
              <a:rPr lang="zh-CN" altLang="en-US" dirty="0" smtClean="0"/>
              <a:t>对</a:t>
            </a:r>
            <a:r>
              <a:rPr lang="zh-CN" altLang="zh-CN" dirty="0" smtClean="0"/>
              <a:t>解决</a:t>
            </a:r>
            <a:r>
              <a:rPr lang="zh-CN" altLang="zh-CN" dirty="0"/>
              <a:t>方案进行对比，选出最好的方案</a:t>
            </a:r>
            <a:r>
              <a:rPr lang="zh-CN" altLang="zh-CN" dirty="0" smtClean="0"/>
              <a:t>；</a:t>
            </a:r>
            <a:endParaRPr lang="en-US" altLang="zh-CN" dirty="0" smtClean="0"/>
          </a:p>
          <a:p>
            <a:pPr lvl="2"/>
            <a:r>
              <a:rPr lang="zh-CN" altLang="zh-CN" dirty="0" smtClean="0"/>
              <a:t>用</a:t>
            </a:r>
            <a:r>
              <a:rPr lang="zh-CN" altLang="zh-CN" dirty="0"/>
              <a:t>最好的方案来解决问题</a:t>
            </a:r>
            <a:r>
              <a:rPr lang="zh-CN" altLang="zh-CN" dirty="0" smtClean="0"/>
              <a:t>。</a:t>
            </a:r>
            <a:endParaRPr lang="en-US" altLang="zh-CN" dirty="0" smtClean="0"/>
          </a:p>
          <a:p>
            <a:pPr lvl="1"/>
            <a:endParaRPr lang="zh-CN" altLang="zh-CN" dirty="0"/>
          </a:p>
          <a:p>
            <a:pPr marL="0" lvl="1" indent="0">
              <a:buNone/>
            </a:pPr>
            <a:r>
              <a:rPr lang="zh-CN" altLang="zh-CN" dirty="0"/>
              <a:t>（</a:t>
            </a:r>
            <a:r>
              <a:rPr lang="en-US" altLang="zh-CN" dirty="0"/>
              <a:t>2</a:t>
            </a:r>
            <a:r>
              <a:rPr lang="zh-CN" altLang="zh-CN" dirty="0"/>
              <a:t>）寻找解题的条件</a:t>
            </a:r>
          </a:p>
          <a:p>
            <a:pPr lvl="2"/>
            <a:r>
              <a:rPr lang="zh-CN" altLang="zh-CN" dirty="0"/>
              <a:t>寻找解决问题的必要条件，缩小问题求解范围。</a:t>
            </a:r>
            <a:endParaRPr lang="en-US" altLang="zh-CN" dirty="0"/>
          </a:p>
          <a:p>
            <a:pPr lvl="2"/>
            <a:r>
              <a:rPr lang="zh-CN" altLang="zh-CN" dirty="0"/>
              <a:t>尝试从最简单的特殊情况入手，逐渐深入。</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392853397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3.1.4  </a:t>
            </a:r>
            <a:r>
              <a:rPr lang="zh-CN" altLang="en-US" dirty="0" smtClean="0"/>
              <a:t>计算机解题方法</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对象</a:t>
            </a:r>
            <a:r>
              <a:rPr lang="zh-CN" altLang="zh-CN" b="1" dirty="0"/>
              <a:t>的离散化</a:t>
            </a:r>
            <a:endParaRPr lang="zh-CN" altLang="zh-CN" dirty="0"/>
          </a:p>
          <a:p>
            <a:pPr lvl="1"/>
            <a:endParaRPr lang="en-US" altLang="zh-CN" sz="1000" smtClean="0"/>
          </a:p>
          <a:p>
            <a:pPr lvl="1"/>
            <a:r>
              <a:rPr lang="zh-CN" altLang="zh-CN" smtClean="0"/>
              <a:t>离散化</a:t>
            </a:r>
            <a:r>
              <a:rPr lang="zh-CN" altLang="en-US" dirty="0" smtClean="0"/>
              <a:t>信息：</a:t>
            </a:r>
            <a:r>
              <a:rPr lang="zh-CN" altLang="zh-CN" dirty="0" smtClean="0"/>
              <a:t>如</a:t>
            </a:r>
            <a:r>
              <a:rPr lang="zh-CN" altLang="en-US" dirty="0" smtClean="0"/>
              <a:t>，</a:t>
            </a:r>
            <a:r>
              <a:rPr lang="zh-CN" altLang="zh-CN" dirty="0" smtClean="0"/>
              <a:t>数字</a:t>
            </a:r>
            <a:r>
              <a:rPr lang="zh-CN" altLang="zh-CN" dirty="0"/>
              <a:t>、字母、符号等</a:t>
            </a:r>
            <a:r>
              <a:rPr lang="zh-CN" altLang="zh-CN" dirty="0" smtClean="0"/>
              <a:t>；</a:t>
            </a:r>
            <a:endParaRPr lang="en-US" altLang="zh-CN" dirty="0" smtClean="0"/>
          </a:p>
          <a:p>
            <a:pPr lvl="1"/>
            <a:r>
              <a:rPr lang="zh-CN" altLang="zh-CN" dirty="0" smtClean="0"/>
              <a:t>连续型</a:t>
            </a:r>
            <a:r>
              <a:rPr lang="zh-CN" altLang="en-US" dirty="0" smtClean="0"/>
              <a:t>信息：</a:t>
            </a:r>
            <a:r>
              <a:rPr lang="zh-CN" altLang="zh-CN" dirty="0" smtClean="0"/>
              <a:t>如</a:t>
            </a:r>
            <a:r>
              <a:rPr lang="zh-CN" altLang="en-US" dirty="0" smtClean="0"/>
              <a:t>，</a:t>
            </a:r>
            <a:r>
              <a:rPr lang="zh-CN" altLang="zh-CN" dirty="0" smtClean="0"/>
              <a:t>图像</a:t>
            </a:r>
            <a:r>
              <a:rPr lang="zh-CN" altLang="zh-CN" dirty="0"/>
              <a:t>、声音、时间、</a:t>
            </a:r>
            <a:r>
              <a:rPr lang="zh-CN" altLang="zh-CN" dirty="0" smtClean="0"/>
              <a:t>电压</a:t>
            </a:r>
            <a:r>
              <a:rPr lang="zh-CN" altLang="en-US" dirty="0" smtClean="0"/>
              <a:t>、</a:t>
            </a:r>
            <a:r>
              <a:rPr lang="zh-CN" altLang="zh-CN" dirty="0" smtClean="0"/>
              <a:t>自然现象</a:t>
            </a:r>
            <a:r>
              <a:rPr lang="zh-CN" altLang="en-US" dirty="0" smtClean="0"/>
              <a:t>、</a:t>
            </a:r>
            <a:r>
              <a:rPr lang="zh-CN" altLang="zh-CN" dirty="0" smtClean="0"/>
              <a:t>社会现象</a:t>
            </a:r>
            <a:r>
              <a:rPr lang="zh-CN" altLang="en-US" dirty="0" smtClean="0"/>
              <a:t>等</a:t>
            </a:r>
            <a:r>
              <a:rPr lang="zh-CN" altLang="zh-CN" dirty="0" smtClean="0"/>
              <a:t>。</a:t>
            </a:r>
            <a:endParaRPr lang="en-US" altLang="zh-CN" dirty="0" smtClean="0"/>
          </a:p>
          <a:p>
            <a:pPr lvl="1"/>
            <a:endParaRPr lang="en-US" altLang="zh-CN" dirty="0"/>
          </a:p>
          <a:p>
            <a:pPr lvl="1"/>
            <a:r>
              <a:rPr lang="zh-CN" altLang="zh-CN" smtClean="0">
                <a:solidFill>
                  <a:srgbClr val="C00000"/>
                </a:solidFill>
              </a:rPr>
              <a:t>连续型</a:t>
            </a:r>
            <a:r>
              <a:rPr lang="zh-CN" altLang="zh-CN" dirty="0">
                <a:solidFill>
                  <a:srgbClr val="C00000"/>
                </a:solidFill>
              </a:rPr>
              <a:t>问题必须转化为离散型问题后（数字化），才能被计算机处理</a:t>
            </a:r>
            <a:r>
              <a:rPr lang="zh-CN" altLang="zh-CN" dirty="0" smtClean="0"/>
              <a:t>。</a:t>
            </a:r>
            <a:endParaRPr lang="en-US" altLang="zh-CN" dirty="0" smtClean="0"/>
          </a:p>
          <a:p>
            <a:pPr lvl="1"/>
            <a:endParaRPr lang="zh-CN" altLang="zh-CN" dirty="0"/>
          </a:p>
          <a:p>
            <a:pPr lvl="2"/>
            <a:r>
              <a:rPr lang="zh-CN" altLang="zh-CN" dirty="0"/>
              <a:t>例如，</a:t>
            </a:r>
            <a:r>
              <a:rPr lang="zh-CN" altLang="zh-CN" dirty="0" smtClean="0"/>
              <a:t>在屏幕</a:t>
            </a:r>
            <a:r>
              <a:rPr lang="zh-CN" altLang="zh-CN" dirty="0"/>
              <a:t>上显示一张图片时</a:t>
            </a:r>
            <a:r>
              <a:rPr lang="zh-CN" altLang="zh-CN" dirty="0" smtClean="0"/>
              <a:t>，必须</a:t>
            </a:r>
            <a:r>
              <a:rPr lang="zh-CN" altLang="zh-CN" dirty="0"/>
              <a:t>将</a:t>
            </a:r>
            <a:r>
              <a:rPr lang="zh-CN" altLang="zh-CN" dirty="0" smtClean="0"/>
              <a:t>图片分解成像素点；</a:t>
            </a:r>
            <a:r>
              <a:rPr lang="zh-CN" altLang="zh-CN" dirty="0"/>
              <a:t>然后将每个像素点再分解成红绿</a:t>
            </a:r>
            <a:r>
              <a:rPr lang="zh-CN" altLang="zh-CN" dirty="0" smtClean="0"/>
              <a:t>蓝三</a:t>
            </a:r>
            <a:r>
              <a:rPr lang="zh-CN" altLang="zh-CN" dirty="0"/>
              <a:t>种基本颜色；每种</a:t>
            </a:r>
            <a:r>
              <a:rPr lang="zh-CN" altLang="zh-CN" dirty="0" smtClean="0"/>
              <a:t>颜色分解为</a:t>
            </a:r>
            <a:r>
              <a:rPr lang="en-US" altLang="zh-CN" dirty="0" smtClean="0"/>
              <a:t>0</a:t>
            </a:r>
            <a:r>
              <a:rPr lang="zh-CN" altLang="zh-CN" dirty="0"/>
              <a:t>～</a:t>
            </a:r>
            <a:r>
              <a:rPr lang="en-US" altLang="zh-CN" dirty="0" smtClean="0"/>
              <a:t>255</a:t>
            </a:r>
            <a:r>
              <a:rPr lang="zh-CN" altLang="zh-CN" dirty="0" smtClean="0"/>
              <a:t>个</a:t>
            </a:r>
            <a:r>
              <a:rPr lang="zh-CN" altLang="zh-CN" dirty="0"/>
              <a:t>色彩等级</a:t>
            </a:r>
            <a:r>
              <a:rPr lang="zh-CN" altLang="zh-CN" dirty="0" smtClean="0"/>
              <a:t>；</a:t>
            </a:r>
            <a:r>
              <a:rPr lang="zh-CN" altLang="en-US" dirty="0" smtClean="0"/>
              <a:t>获得</a:t>
            </a:r>
            <a:r>
              <a:rPr lang="zh-CN" altLang="zh-CN" dirty="0" smtClean="0"/>
              <a:t>一大批离散化数字</a:t>
            </a:r>
            <a:r>
              <a:rPr lang="zh-CN" altLang="en-US" dirty="0" smtClean="0"/>
              <a:t>；对图片做</a:t>
            </a:r>
            <a:r>
              <a:rPr lang="zh-CN" altLang="zh-CN" dirty="0" smtClean="0"/>
              <a:t>处理，</a:t>
            </a:r>
            <a:r>
              <a:rPr lang="zh-CN" altLang="zh-CN" dirty="0"/>
              <a:t>如</a:t>
            </a:r>
            <a:r>
              <a:rPr lang="zh-CN" altLang="zh-CN" dirty="0" smtClean="0"/>
              <a:t>图片放大</a:t>
            </a:r>
            <a:r>
              <a:rPr lang="zh-CN" altLang="zh-CN" dirty="0"/>
              <a:t>、缩小、旋转、变形、变换颜色等操作。</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5239267" y="4307488"/>
            <a:ext cx="3319941" cy="2550512"/>
          </a:xfrm>
          <a:prstGeom prst="rect">
            <a:avLst/>
          </a:prstGeom>
        </p:spPr>
      </p:pic>
    </p:spTree>
    <p:extLst>
      <p:ext uri="{BB962C8B-B14F-4D97-AF65-F5344CB8AC3E}">
        <p14:creationId xmlns:p14="http://schemas.microsoft.com/office/powerpoint/2010/main" xmlns="" val="311799392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3.1.4  </a:t>
            </a:r>
            <a:r>
              <a:rPr lang="zh-CN" altLang="en-US" dirty="0" smtClean="0"/>
              <a:t>计算机解题方法</a:t>
            </a:r>
            <a:endParaRPr lang="zh-CN" altLang="en-US" dirty="0"/>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en-US"/>
              <a:t>离散化处理后的</a:t>
            </a:r>
            <a:r>
              <a:rPr lang="zh-CN" altLang="en-US" smtClean="0"/>
              <a:t>地形图</a:t>
            </a:r>
            <a:r>
              <a:rPr lang="zh-CN" altLang="en-US" sz="1800" smtClean="0"/>
              <a:t>（用于某</a:t>
            </a:r>
            <a:r>
              <a:rPr lang="zh-CN" altLang="en-US" sz="1800"/>
              <a:t>居住区土方工程量</a:t>
            </a:r>
            <a:r>
              <a:rPr lang="zh-CN" altLang="en-US" sz="1800" smtClean="0"/>
              <a:t>计算）</a:t>
            </a:r>
            <a:r>
              <a:rPr lang="zh-CN" altLang="en-US" smtClean="0"/>
              <a:t>。</a:t>
            </a:r>
            <a:endParaRPr lang="en-US" altLang="zh-CN" smtClean="0"/>
          </a:p>
          <a:p>
            <a:pPr lvl="1"/>
            <a:endParaRPr lang="en-US" altLang="zh-CN"/>
          </a:p>
          <a:p>
            <a:pPr lvl="2"/>
            <a:r>
              <a:rPr lang="zh-CN" altLang="en-US"/>
              <a:t>原始</a:t>
            </a:r>
            <a:r>
              <a:rPr lang="zh-CN" altLang="en-US" smtClean="0"/>
              <a:t>地形图                        离散化</a:t>
            </a:r>
            <a:r>
              <a:rPr lang="zh-CN" altLang="en-US"/>
              <a:t>处理后的</a:t>
            </a:r>
            <a:r>
              <a:rPr lang="zh-CN" altLang="en-US" smtClean="0"/>
              <a:t>地形图                      生成</a:t>
            </a:r>
            <a:r>
              <a:rPr lang="zh-CN" altLang="en-US"/>
              <a:t>土方网格并自动</a:t>
            </a:r>
            <a:r>
              <a:rPr lang="zh-CN" altLang="en-US" smtClean="0"/>
              <a:t>计算</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0" y="2011680"/>
            <a:ext cx="12192000" cy="4846320"/>
          </a:xfrm>
          <a:prstGeom prst="rect">
            <a:avLst/>
          </a:prstGeom>
        </p:spPr>
      </p:pic>
    </p:spTree>
    <p:extLst>
      <p:ext uri="{BB962C8B-B14F-4D97-AF65-F5344CB8AC3E}">
        <p14:creationId xmlns:p14="http://schemas.microsoft.com/office/powerpoint/2010/main" xmlns="" val="746192102"/>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3.1.4  </a:t>
            </a:r>
            <a:r>
              <a:rPr lang="zh-CN" altLang="en-US" dirty="0" smtClean="0"/>
              <a:t>计算机解题方法</a:t>
            </a:r>
            <a:endParaRPr lang="zh-CN" altLang="en-US" dirty="0"/>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en-US"/>
              <a:t>土方计算地形分析</a:t>
            </a:r>
            <a:r>
              <a:rPr lang="zh-CN" altLang="en-US" smtClean="0"/>
              <a:t>软件离散化处理后的地形图。</a:t>
            </a:r>
            <a:endParaRPr lang="en-US" altLang="zh-CN" smtClean="0"/>
          </a:p>
          <a:p>
            <a:pPr lvl="1"/>
            <a:endParaRPr lang="en-US"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2010143" y="1168400"/>
            <a:ext cx="8643680" cy="4634262"/>
          </a:xfrm>
          <a:prstGeom prst="rect">
            <a:avLst/>
          </a:prstGeom>
        </p:spPr>
      </p:pic>
    </p:spTree>
    <p:extLst>
      <p:ext uri="{BB962C8B-B14F-4D97-AF65-F5344CB8AC3E}">
        <p14:creationId xmlns:p14="http://schemas.microsoft.com/office/powerpoint/2010/main" xmlns="" val="323333659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3.1.4  </a:t>
            </a:r>
            <a:r>
              <a:rPr lang="zh-CN" altLang="en-US" dirty="0" smtClean="0"/>
              <a:t>计算机解题方法</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解决问题</a:t>
            </a:r>
            <a:r>
              <a:rPr lang="zh-CN" altLang="zh-CN" b="1" dirty="0"/>
              <a:t>的算法</a:t>
            </a:r>
            <a:endParaRPr lang="zh-CN" altLang="zh-CN" dirty="0"/>
          </a:p>
          <a:p>
            <a:pPr lvl="1"/>
            <a:endParaRPr lang="en-US" altLang="zh-CN" sz="1000" smtClean="0">
              <a:solidFill>
                <a:srgbClr val="C00000"/>
              </a:solidFill>
            </a:endParaRPr>
          </a:p>
          <a:p>
            <a:pPr lvl="1"/>
            <a:r>
              <a:rPr lang="zh-CN" altLang="zh-CN" smtClean="0">
                <a:solidFill>
                  <a:srgbClr val="C00000"/>
                </a:solidFill>
              </a:rPr>
              <a:t>算法</a:t>
            </a:r>
            <a:r>
              <a:rPr lang="zh-CN" altLang="zh-CN" dirty="0">
                <a:solidFill>
                  <a:srgbClr val="C00000"/>
                </a:solidFill>
              </a:rPr>
              <a:t>是问题求解过程的精确</a:t>
            </a:r>
            <a:r>
              <a:rPr lang="zh-CN" altLang="zh-CN" dirty="0" smtClean="0">
                <a:solidFill>
                  <a:srgbClr val="C00000"/>
                </a:solidFill>
              </a:rPr>
              <a:t>描述</a:t>
            </a:r>
            <a:r>
              <a:rPr lang="zh-CN" altLang="en-US" dirty="0" smtClean="0">
                <a:solidFill>
                  <a:srgbClr val="C00000"/>
                </a:solidFill>
              </a:rPr>
              <a:t>。</a:t>
            </a:r>
            <a:endParaRPr lang="en-US" altLang="zh-CN" dirty="0" smtClean="0">
              <a:solidFill>
                <a:srgbClr val="C00000"/>
              </a:solidFill>
            </a:endParaRPr>
          </a:p>
          <a:p>
            <a:pPr lvl="1"/>
            <a:r>
              <a:rPr lang="zh-CN" altLang="zh-CN" dirty="0" smtClean="0"/>
              <a:t>求解</a:t>
            </a:r>
            <a:r>
              <a:rPr lang="zh-CN" altLang="zh-CN" dirty="0"/>
              <a:t>一个问题时，可能会有多种算法可供</a:t>
            </a:r>
            <a:r>
              <a:rPr lang="zh-CN" altLang="zh-CN" dirty="0" smtClean="0"/>
              <a:t>选择</a:t>
            </a:r>
            <a:r>
              <a:rPr lang="zh-CN" altLang="en-US" dirty="0" smtClean="0"/>
              <a:t>。</a:t>
            </a:r>
            <a:endParaRPr lang="en-US" altLang="zh-CN" dirty="0" smtClean="0"/>
          </a:p>
          <a:p>
            <a:pPr lvl="1"/>
            <a:r>
              <a:rPr lang="zh-CN" altLang="zh-CN" dirty="0"/>
              <a:t>算法</a:t>
            </a:r>
            <a:r>
              <a:rPr lang="zh-CN" altLang="zh-CN" dirty="0" smtClean="0"/>
              <a:t>选择</a:t>
            </a:r>
            <a:r>
              <a:rPr lang="zh-CN" altLang="en-US" dirty="0" smtClean="0"/>
              <a:t>：</a:t>
            </a:r>
            <a:r>
              <a:rPr lang="zh-CN" altLang="zh-CN" dirty="0" smtClean="0"/>
              <a:t>正确性</a:t>
            </a:r>
            <a:r>
              <a:rPr lang="zh-CN" altLang="zh-CN" dirty="0"/>
              <a:t>，可靠性，</a:t>
            </a:r>
            <a:r>
              <a:rPr lang="zh-CN" altLang="zh-CN" dirty="0" smtClean="0"/>
              <a:t>简单性</a:t>
            </a:r>
            <a:r>
              <a:rPr lang="zh-CN" altLang="en-US" dirty="0" smtClean="0"/>
              <a:t>，</a:t>
            </a:r>
            <a:r>
              <a:rPr lang="zh-CN" altLang="zh-CN" dirty="0" smtClean="0"/>
              <a:t>存储空间</a:t>
            </a:r>
            <a:r>
              <a:rPr lang="zh-CN" altLang="en-US" dirty="0" smtClean="0"/>
              <a:t>，</a:t>
            </a:r>
            <a:r>
              <a:rPr lang="zh-CN" altLang="zh-CN" dirty="0" smtClean="0"/>
              <a:t>执行速度等。</a:t>
            </a:r>
            <a:endParaRPr lang="en-US" altLang="zh-CN" dirty="0" smtClean="0"/>
          </a:p>
          <a:p>
            <a:pPr lvl="1"/>
            <a:endParaRPr lang="zh-CN" altLang="zh-CN" dirty="0"/>
          </a:p>
          <a:p>
            <a:pPr marL="0" lvl="1" indent="0">
              <a:buNone/>
            </a:pPr>
            <a:r>
              <a:rPr lang="zh-CN" altLang="zh-CN" dirty="0"/>
              <a:t>（</a:t>
            </a:r>
            <a:r>
              <a:rPr lang="en-US" altLang="zh-CN" dirty="0"/>
              <a:t>1</a:t>
            </a:r>
            <a:r>
              <a:rPr lang="zh-CN" altLang="zh-CN" dirty="0"/>
              <a:t>）问题的抽象</a:t>
            </a:r>
            <a:r>
              <a:rPr lang="zh-CN" altLang="zh-CN" dirty="0" smtClean="0"/>
              <a:t>描述</a:t>
            </a:r>
            <a:endParaRPr lang="en-US" altLang="zh-CN" dirty="0" smtClean="0"/>
          </a:p>
          <a:p>
            <a:pPr lvl="2"/>
            <a:r>
              <a:rPr lang="zh-CN" altLang="zh-CN" dirty="0" smtClean="0"/>
              <a:t>对问题</a:t>
            </a:r>
            <a:r>
              <a:rPr lang="zh-CN" altLang="zh-CN" dirty="0"/>
              <a:t>用数学形式描述</a:t>
            </a:r>
            <a:r>
              <a:rPr lang="zh-CN" altLang="zh-CN" dirty="0" smtClean="0"/>
              <a:t>它</a:t>
            </a:r>
            <a:r>
              <a:rPr lang="zh-CN" altLang="en-US" dirty="0" smtClean="0"/>
              <a:t>；</a:t>
            </a:r>
            <a:endParaRPr lang="en-US" altLang="zh-CN" dirty="0" smtClean="0"/>
          </a:p>
          <a:p>
            <a:pPr lvl="2"/>
            <a:r>
              <a:rPr lang="zh-CN" altLang="en-US" dirty="0" smtClean="0"/>
              <a:t>检查</a:t>
            </a:r>
            <a:r>
              <a:rPr lang="zh-CN" altLang="zh-CN" dirty="0" smtClean="0"/>
              <a:t>描述</a:t>
            </a:r>
            <a:r>
              <a:rPr lang="zh-CN" altLang="en-US" dirty="0" smtClean="0"/>
              <a:t>是否</a:t>
            </a:r>
            <a:r>
              <a:rPr lang="zh-CN" altLang="zh-CN" dirty="0" smtClean="0"/>
              <a:t>合适</a:t>
            </a:r>
            <a:r>
              <a:rPr lang="zh-CN" altLang="zh-CN" dirty="0"/>
              <a:t>，如果不合适，再换一种</a:t>
            </a:r>
            <a:r>
              <a:rPr lang="zh-CN" altLang="zh-CN" dirty="0" smtClean="0"/>
              <a:t>方式</a:t>
            </a:r>
            <a:r>
              <a:rPr lang="zh-CN" altLang="en-US" dirty="0" smtClean="0"/>
              <a:t>；</a:t>
            </a:r>
            <a:endParaRPr lang="en-US" altLang="zh-CN" dirty="0" smtClean="0"/>
          </a:p>
          <a:p>
            <a:pPr lvl="2"/>
            <a:r>
              <a:rPr lang="zh-CN" altLang="zh-CN" dirty="0" smtClean="0"/>
              <a:t>通过反复尝试，达到满意</a:t>
            </a:r>
            <a:r>
              <a:rPr lang="zh-CN" altLang="zh-CN" dirty="0"/>
              <a:t>的结果</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392853397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3.1.1  </a:t>
            </a:r>
            <a:r>
              <a:rPr lang="zh-CN" altLang="en-US" dirty="0" smtClean="0"/>
              <a:t>科学</a:t>
            </a:r>
            <a:r>
              <a:rPr lang="zh-CN" altLang="en-US" dirty="0"/>
              <a:t>思维的形式</a:t>
            </a:r>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en-US" smtClean="0"/>
              <a:t>欧几里得几何公理。</a:t>
            </a:r>
            <a:endParaRPr lang="zh-CN" altLang="en-US"/>
          </a:p>
          <a:p>
            <a:pPr lvl="2"/>
            <a:r>
              <a:rPr lang="zh-CN" altLang="en-US" smtClean="0"/>
              <a:t>任意</a:t>
            </a:r>
            <a:r>
              <a:rPr lang="zh-CN" altLang="en-US"/>
              <a:t>两个点可以通过一条直线连接。</a:t>
            </a:r>
          </a:p>
          <a:p>
            <a:pPr lvl="2"/>
            <a:r>
              <a:rPr lang="zh-CN" altLang="en-US"/>
              <a:t>任意线段能无限延伸成一条直线。</a:t>
            </a:r>
          </a:p>
          <a:p>
            <a:pPr lvl="2"/>
            <a:r>
              <a:rPr lang="zh-CN" altLang="en-US"/>
              <a:t>给定任意线段，可以以其一个端点作为圆心，该线段作为半径作一个圆。</a:t>
            </a:r>
          </a:p>
          <a:p>
            <a:pPr lvl="2"/>
            <a:r>
              <a:rPr lang="zh-CN" altLang="en-US"/>
              <a:t>所有直角都全等</a:t>
            </a:r>
            <a:r>
              <a:rPr lang="zh-CN" altLang="en-US" smtClean="0"/>
              <a:t>。</a:t>
            </a:r>
            <a:endParaRPr lang="en-US" altLang="zh-CN" smtClean="0"/>
          </a:p>
          <a:p>
            <a:pPr lvl="2"/>
            <a:r>
              <a:rPr lang="zh-CN" altLang="en-US"/>
              <a:t>若一直线与其他两直线相交，以至该直线一侧的两内角之和小于两直角，则那两直线延伸足够长后必相交于该侧。</a:t>
            </a:r>
            <a:endParaRPr lang="en-US" altLang="zh-CN" smtClean="0"/>
          </a:p>
          <a:p>
            <a:pPr lvl="3"/>
            <a:endParaRPr lang="en-US"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rotWithShape="1">
          <a:blip r:embed="rId2" cstate="email">
            <a:extLst>
              <a:ext uri="{28A0092B-C50C-407E-A947-70E740481C1C}">
                <a14:useLocalDpi xmlns:a14="http://schemas.microsoft.com/office/drawing/2010/main" xmlns=""/>
              </a:ext>
            </a:extLst>
          </a:blip>
          <a:srcRect/>
          <a:stretch/>
        </p:blipFill>
        <p:spPr>
          <a:xfrm>
            <a:off x="1979364" y="3211033"/>
            <a:ext cx="10212636" cy="3646967"/>
          </a:xfrm>
          <a:prstGeom prst="rect">
            <a:avLst/>
          </a:prstGeom>
        </p:spPr>
      </p:pic>
    </p:spTree>
    <p:extLst>
      <p:ext uri="{BB962C8B-B14F-4D97-AF65-F5344CB8AC3E}">
        <p14:creationId xmlns:p14="http://schemas.microsoft.com/office/powerpoint/2010/main" xmlns="" val="3618298628"/>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3.1.4  </a:t>
            </a:r>
            <a:r>
              <a:rPr lang="zh-CN" altLang="en-US" dirty="0" smtClean="0"/>
              <a:t>计算机解题方法</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2</a:t>
            </a:r>
            <a:r>
              <a:rPr lang="zh-CN" altLang="zh-CN" dirty="0"/>
              <a:t>）理解算法的</a:t>
            </a:r>
            <a:r>
              <a:rPr lang="zh-CN" altLang="zh-CN" dirty="0" smtClean="0"/>
              <a:t>适应性</a:t>
            </a:r>
            <a:endParaRPr lang="en-US" altLang="zh-CN" dirty="0" smtClean="0"/>
          </a:p>
          <a:p>
            <a:pPr lvl="2"/>
            <a:r>
              <a:rPr lang="zh-CN" altLang="en-US" dirty="0" smtClean="0"/>
              <a:t>常用</a:t>
            </a:r>
            <a:r>
              <a:rPr lang="zh-CN" altLang="zh-CN" dirty="0" smtClean="0"/>
              <a:t>算法，</a:t>
            </a:r>
            <a:r>
              <a:rPr lang="zh-CN" altLang="zh-CN" dirty="0"/>
              <a:t>如：分治算法，贪心算法，动态规划，线性规划，遗传</a:t>
            </a:r>
            <a:r>
              <a:rPr lang="zh-CN" altLang="zh-CN" dirty="0" smtClean="0"/>
              <a:t>算法等</a:t>
            </a:r>
            <a:r>
              <a:rPr lang="zh-CN" altLang="en-US" dirty="0" smtClean="0"/>
              <a:t>。</a:t>
            </a:r>
            <a:endParaRPr lang="en-US" altLang="zh-CN" dirty="0" smtClean="0"/>
          </a:p>
          <a:p>
            <a:pPr lvl="1"/>
            <a:endParaRPr lang="zh-CN" altLang="zh-CN" dirty="0"/>
          </a:p>
          <a:p>
            <a:pPr marL="0" lvl="1" indent="0">
              <a:buNone/>
            </a:pPr>
            <a:r>
              <a:rPr lang="zh-CN" altLang="zh-CN" dirty="0"/>
              <a:t>（</a:t>
            </a:r>
            <a:r>
              <a:rPr lang="en-US" altLang="zh-CN" dirty="0"/>
              <a:t>3</a:t>
            </a:r>
            <a:r>
              <a:rPr lang="zh-CN" altLang="zh-CN" dirty="0"/>
              <a:t>）建立</a:t>
            </a:r>
            <a:r>
              <a:rPr lang="zh-CN" altLang="zh-CN" dirty="0" smtClean="0"/>
              <a:t>算法</a:t>
            </a:r>
            <a:endParaRPr lang="en-US" altLang="zh-CN" dirty="0" smtClean="0"/>
          </a:p>
          <a:p>
            <a:pPr lvl="2"/>
            <a:r>
              <a:rPr lang="zh-CN" altLang="zh-CN" dirty="0" smtClean="0"/>
              <a:t>确定</a:t>
            </a:r>
            <a:r>
              <a:rPr lang="zh-CN" altLang="zh-CN" dirty="0"/>
              <a:t>问题的</a:t>
            </a:r>
            <a:r>
              <a:rPr lang="zh-CN" altLang="zh-CN" dirty="0" smtClean="0"/>
              <a:t>数学模型</a:t>
            </a:r>
            <a:r>
              <a:rPr lang="zh-CN" altLang="en-US" dirty="0" smtClean="0"/>
              <a:t>；</a:t>
            </a:r>
            <a:endParaRPr lang="en-US" altLang="zh-CN" dirty="0" smtClean="0"/>
          </a:p>
          <a:p>
            <a:pPr lvl="2"/>
            <a:r>
              <a:rPr lang="zh-CN" altLang="zh-CN" dirty="0" smtClean="0"/>
              <a:t>对</a:t>
            </a:r>
            <a:r>
              <a:rPr lang="zh-CN" altLang="zh-CN" dirty="0"/>
              <a:t>这组运算进行调用和</a:t>
            </a:r>
            <a:r>
              <a:rPr lang="zh-CN" altLang="zh-CN" dirty="0" smtClean="0"/>
              <a:t>控制</a:t>
            </a:r>
            <a:r>
              <a:rPr lang="zh-CN" altLang="en-US" dirty="0" smtClean="0"/>
              <a:t>；</a:t>
            </a:r>
            <a:endParaRPr lang="en-US" altLang="zh-CN" dirty="0" smtClean="0"/>
          </a:p>
          <a:p>
            <a:pPr lvl="2"/>
            <a:r>
              <a:rPr lang="zh-CN" altLang="zh-CN" dirty="0" smtClean="0"/>
              <a:t>根据</a:t>
            </a:r>
            <a:r>
              <a:rPr lang="zh-CN" altLang="zh-CN" dirty="0"/>
              <a:t>已知数据</a:t>
            </a:r>
            <a:r>
              <a:rPr lang="zh-CN" altLang="zh-CN" dirty="0" smtClean="0"/>
              <a:t>导出结果。</a:t>
            </a:r>
            <a:endParaRPr lang="en-US" altLang="zh-CN" dirty="0" smtClean="0"/>
          </a:p>
          <a:p>
            <a:pPr lvl="2"/>
            <a:endParaRPr lang="en-US" altLang="zh-CN" dirty="0"/>
          </a:p>
          <a:p>
            <a:pPr lvl="2"/>
            <a:r>
              <a:rPr lang="zh-CN" altLang="zh-CN" dirty="0" smtClean="0"/>
              <a:t>算法描述形式：</a:t>
            </a:r>
            <a:r>
              <a:rPr lang="zh-CN" altLang="zh-CN" dirty="0">
                <a:solidFill>
                  <a:srgbClr val="C00000"/>
                </a:solidFill>
              </a:rPr>
              <a:t>数学模型</a:t>
            </a:r>
            <a:r>
              <a:rPr lang="zh-CN" altLang="zh-CN" dirty="0" smtClean="0">
                <a:solidFill>
                  <a:srgbClr val="C00000"/>
                </a:solidFill>
              </a:rPr>
              <a:t>，表格，图形</a:t>
            </a:r>
            <a:r>
              <a:rPr lang="zh-CN" altLang="zh-CN" dirty="0">
                <a:solidFill>
                  <a:srgbClr val="C00000"/>
                </a:solidFill>
              </a:rPr>
              <a:t>，伪代码，程序流程图</a:t>
            </a:r>
            <a:r>
              <a:rPr lang="zh-CN" altLang="zh-CN" dirty="0"/>
              <a:t>等。</a:t>
            </a:r>
          </a:p>
          <a:p>
            <a:pPr lvl="2"/>
            <a:endParaRPr lang="en-US" altLang="zh-CN" dirty="0" smtClean="0"/>
          </a:p>
          <a:p>
            <a:pPr lvl="2"/>
            <a:r>
              <a:rPr lang="zh-CN" altLang="zh-CN" dirty="0" smtClean="0"/>
              <a:t>获得了算法</a:t>
            </a:r>
            <a:r>
              <a:rPr lang="zh-CN" altLang="zh-CN" dirty="0"/>
              <a:t>并不等于问题可解</a:t>
            </a:r>
            <a:r>
              <a:rPr lang="zh-CN" altLang="zh-CN" dirty="0" smtClean="0"/>
              <a:t>，问题</a:t>
            </a:r>
            <a:r>
              <a:rPr lang="zh-CN" altLang="zh-CN" dirty="0"/>
              <a:t>是否可解还取决于</a:t>
            </a:r>
            <a:r>
              <a:rPr lang="zh-CN" altLang="zh-CN" dirty="0" smtClean="0"/>
              <a:t>算法需要</a:t>
            </a:r>
            <a:r>
              <a:rPr lang="zh-CN" altLang="zh-CN" dirty="0"/>
              <a:t>的时间和空间在数量级上</a:t>
            </a:r>
            <a:r>
              <a:rPr lang="zh-CN" altLang="zh-CN" dirty="0" smtClean="0"/>
              <a:t>能否接受</a:t>
            </a:r>
            <a:r>
              <a:rPr lang="zh-CN" altLang="zh-CN" dirty="0"/>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392853397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3.1.4  </a:t>
            </a:r>
            <a:r>
              <a:rPr lang="zh-CN" altLang="en-US" dirty="0" smtClean="0"/>
              <a:t>计算机解题方法</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4</a:t>
            </a:r>
            <a:r>
              <a:rPr lang="zh-CN" altLang="en-US" b="1" dirty="0" smtClean="0"/>
              <a:t>、</a:t>
            </a:r>
            <a:r>
              <a:rPr lang="zh-CN" altLang="zh-CN" b="1" dirty="0" smtClean="0"/>
              <a:t>程序设计</a:t>
            </a:r>
            <a:endParaRPr lang="zh-CN" altLang="zh-CN" dirty="0"/>
          </a:p>
          <a:p>
            <a:pPr lvl="1"/>
            <a:endParaRPr lang="en-US" altLang="zh-CN" sz="1000" smtClean="0"/>
          </a:p>
          <a:p>
            <a:pPr lvl="1"/>
            <a:r>
              <a:rPr lang="zh-CN" altLang="zh-CN" smtClean="0"/>
              <a:t>图灵</a:t>
            </a:r>
            <a:r>
              <a:rPr lang="zh-CN" altLang="zh-CN" dirty="0" smtClean="0"/>
              <a:t>：</a:t>
            </a:r>
            <a:r>
              <a:rPr lang="zh-CN" altLang="en-US" dirty="0" smtClean="0"/>
              <a:t>“</a:t>
            </a:r>
            <a:r>
              <a:rPr lang="zh-CN" altLang="zh-CN" dirty="0" smtClean="0"/>
              <a:t>如果想</a:t>
            </a:r>
            <a:r>
              <a:rPr lang="zh-CN" altLang="zh-CN" dirty="0"/>
              <a:t>让机器模仿计算员执行复杂的操作，他必须告诉计算机要</a:t>
            </a:r>
            <a:r>
              <a:rPr lang="zh-CN" altLang="zh-CN" b="1" dirty="0">
                <a:solidFill>
                  <a:srgbClr val="C00000"/>
                </a:solidFill>
              </a:rPr>
              <a:t>做什么</a:t>
            </a:r>
            <a:r>
              <a:rPr lang="zh-CN" altLang="zh-CN" dirty="0"/>
              <a:t>，并把结果翻译成某种形式的</a:t>
            </a:r>
            <a:r>
              <a:rPr lang="zh-CN" altLang="zh-CN" b="1" dirty="0">
                <a:solidFill>
                  <a:srgbClr val="C00000"/>
                </a:solidFill>
              </a:rPr>
              <a:t>指令</a:t>
            </a:r>
            <a:r>
              <a:rPr lang="zh-CN" altLang="zh-CN" dirty="0"/>
              <a:t>表。这种构造指令表的行为称为</a:t>
            </a:r>
            <a:r>
              <a:rPr lang="zh-CN" altLang="zh-CN" b="1" dirty="0" smtClean="0">
                <a:solidFill>
                  <a:srgbClr val="C00000"/>
                </a:solidFill>
              </a:rPr>
              <a:t>编程</a:t>
            </a:r>
            <a:r>
              <a:rPr lang="zh-CN" altLang="en-US" b="1" dirty="0" smtClean="0"/>
              <a:t>”</a:t>
            </a:r>
            <a:r>
              <a:rPr lang="zh-CN" altLang="zh-CN" dirty="0" smtClean="0"/>
              <a:t>。</a:t>
            </a:r>
            <a:endParaRPr lang="zh-CN" altLang="zh-CN" dirty="0"/>
          </a:p>
          <a:p>
            <a:pPr lvl="1"/>
            <a:endParaRPr lang="en-US" altLang="zh-CN" dirty="0" smtClean="0"/>
          </a:p>
          <a:p>
            <a:pPr lvl="1"/>
            <a:r>
              <a:rPr lang="zh-CN" altLang="zh-CN" dirty="0" smtClean="0"/>
              <a:t>设计程序应当</a:t>
            </a:r>
            <a:r>
              <a:rPr lang="zh-CN" altLang="zh-CN" dirty="0"/>
              <a:t>考虑以下</a:t>
            </a:r>
            <a:r>
              <a:rPr lang="zh-CN" altLang="zh-CN" dirty="0" smtClean="0"/>
              <a:t>问题</a:t>
            </a:r>
            <a:endParaRPr lang="zh-CN" altLang="zh-CN" dirty="0"/>
          </a:p>
          <a:p>
            <a:pPr marL="360000" lvl="2" indent="0">
              <a:buNone/>
            </a:pPr>
            <a:r>
              <a:rPr lang="zh-CN" altLang="zh-CN" dirty="0"/>
              <a:t>（</a:t>
            </a:r>
            <a:r>
              <a:rPr lang="en-US" altLang="zh-CN" dirty="0"/>
              <a:t>1</a:t>
            </a:r>
            <a:r>
              <a:rPr lang="zh-CN" altLang="zh-CN" dirty="0"/>
              <a:t>）按功能划分程序模块</a:t>
            </a:r>
            <a:r>
              <a:rPr lang="zh-CN" altLang="zh-CN" dirty="0" smtClean="0"/>
              <a:t>。</a:t>
            </a:r>
            <a:endParaRPr lang="zh-CN" altLang="zh-CN" dirty="0"/>
          </a:p>
          <a:p>
            <a:pPr marL="360000" lvl="2" indent="0">
              <a:buNone/>
            </a:pPr>
            <a:r>
              <a:rPr lang="zh-CN" altLang="zh-CN" dirty="0"/>
              <a:t>（</a:t>
            </a:r>
            <a:r>
              <a:rPr lang="en-US" altLang="zh-CN" dirty="0"/>
              <a:t>2</a:t>
            </a:r>
            <a:r>
              <a:rPr lang="zh-CN" altLang="zh-CN" dirty="0"/>
              <a:t>）按层次组织模块</a:t>
            </a:r>
            <a:r>
              <a:rPr lang="zh-CN" altLang="zh-CN" dirty="0" smtClean="0"/>
              <a:t>。</a:t>
            </a:r>
            <a:endParaRPr lang="zh-CN" altLang="zh-CN" dirty="0"/>
          </a:p>
          <a:p>
            <a:pPr marL="360000" lvl="2" indent="0">
              <a:buNone/>
            </a:pPr>
            <a:r>
              <a:rPr lang="zh-CN" altLang="zh-CN" dirty="0"/>
              <a:t>（</a:t>
            </a:r>
            <a:r>
              <a:rPr lang="en-US" altLang="zh-CN" dirty="0"/>
              <a:t>3</a:t>
            </a:r>
            <a:r>
              <a:rPr lang="zh-CN" altLang="zh-CN" dirty="0" smtClean="0"/>
              <a:t>）逐步</a:t>
            </a:r>
            <a:r>
              <a:rPr lang="zh-CN" altLang="zh-CN" dirty="0"/>
              <a:t>细化的设计</a:t>
            </a:r>
            <a:r>
              <a:rPr lang="zh-CN" altLang="zh-CN"/>
              <a:t>过程</a:t>
            </a:r>
            <a:r>
              <a:rPr lang="zh-CN" altLang="zh-CN" smtClean="0"/>
              <a:t>。</a:t>
            </a:r>
            <a:endParaRPr lang="en-US" altLang="zh-CN" smtClean="0"/>
          </a:p>
          <a:p>
            <a:pPr marL="360000" lvl="2" indent="0">
              <a:buNone/>
            </a:pPr>
            <a:endParaRPr lang="en-US" altLang="zh-CN"/>
          </a:p>
          <a:p>
            <a:pPr marL="360000" lvl="2" indent="0">
              <a:buNone/>
            </a:pPr>
            <a:r>
              <a:rPr lang="en-US" altLang="zh-CN"/>
              <a:t>【</a:t>
            </a:r>
            <a:r>
              <a:rPr lang="zh-CN" altLang="en-US"/>
              <a:t>案例</a:t>
            </a:r>
            <a:r>
              <a:rPr lang="en-US" altLang="zh-CN"/>
              <a:t>】</a:t>
            </a:r>
            <a:r>
              <a:rPr lang="zh-CN" altLang="en-US"/>
              <a:t>程序设计过程。</a:t>
            </a:r>
            <a:endParaRPr lang="zh-CN" altLang="zh-CN"/>
          </a:p>
          <a:p>
            <a:pPr marL="360000" lvl="2" indent="0">
              <a:buNone/>
            </a:pP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5236379" y="2147777"/>
            <a:ext cx="4395531" cy="4710222"/>
          </a:xfrm>
          <a:prstGeom prst="rect">
            <a:avLst/>
          </a:prstGeom>
        </p:spPr>
      </p:pic>
    </p:spTree>
    <p:extLst>
      <p:ext uri="{BB962C8B-B14F-4D97-AF65-F5344CB8AC3E}">
        <p14:creationId xmlns:p14="http://schemas.microsoft.com/office/powerpoint/2010/main" xmlns="" val="392853397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lnSpc>
                <a:spcPct val="150000"/>
              </a:lnSpc>
              <a:buNone/>
            </a:pPr>
            <a:r>
              <a:rPr lang="en-US" altLang="zh-CN" dirty="0" smtClean="0"/>
              <a:t>1.1.1  </a:t>
            </a:r>
            <a:r>
              <a:rPr lang="zh-CN" altLang="en-US" smtClean="0"/>
              <a:t>计算机的发展</a:t>
            </a:r>
            <a:endParaRPr lang="zh-CN" altLang="en-US"/>
          </a:p>
        </p:txBody>
      </p:sp>
      <p:graphicFrame>
        <p:nvGraphicFramePr>
          <p:cNvPr id="4" name="图示 3"/>
          <p:cNvGraphicFramePr/>
          <p:nvPr>
            <p:extLst>
              <p:ext uri="{D42A27DB-BD31-4B8C-83A1-F6EECF244321}">
                <p14:modId xmlns:p14="http://schemas.microsoft.com/office/powerpoint/2010/main" xmlns="" val="1701159489"/>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308621787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模型</a:t>
            </a:r>
            <a:r>
              <a:rPr lang="zh-CN" altLang="zh-CN" b="1" dirty="0"/>
              <a:t>的类型</a:t>
            </a:r>
            <a:endParaRPr lang="zh-CN" altLang="zh-CN" dirty="0"/>
          </a:p>
          <a:p>
            <a:pPr lvl="1"/>
            <a:endParaRPr lang="en-US" altLang="zh-CN" sz="1000" smtClean="0"/>
          </a:p>
          <a:p>
            <a:pPr lvl="1"/>
            <a:r>
              <a:rPr lang="zh-CN" altLang="zh-CN" smtClean="0"/>
              <a:t>模型</a:t>
            </a:r>
            <a:r>
              <a:rPr lang="zh-CN" altLang="zh-CN" dirty="0"/>
              <a:t>的表现</a:t>
            </a:r>
            <a:r>
              <a:rPr lang="zh-CN" altLang="zh-CN" dirty="0" smtClean="0"/>
              <a:t>形态：</a:t>
            </a:r>
            <a:endParaRPr lang="en-US" altLang="zh-CN" dirty="0" smtClean="0"/>
          </a:p>
          <a:p>
            <a:pPr lvl="2"/>
            <a:r>
              <a:rPr lang="zh-CN" altLang="zh-CN" dirty="0" smtClean="0"/>
              <a:t>实体</a:t>
            </a:r>
            <a:r>
              <a:rPr lang="zh-CN" altLang="zh-CN" dirty="0"/>
              <a:t>模型</a:t>
            </a:r>
            <a:r>
              <a:rPr lang="zh-CN" altLang="zh-CN" sz="1800" dirty="0"/>
              <a:t>（如汽车模型，城市规划模型等</a:t>
            </a:r>
            <a:r>
              <a:rPr lang="zh-CN" altLang="zh-CN" sz="1800" dirty="0" smtClean="0"/>
              <a:t>）</a:t>
            </a:r>
            <a:r>
              <a:rPr lang="zh-CN" altLang="en-US" sz="1800" dirty="0" smtClean="0"/>
              <a:t>；</a:t>
            </a:r>
            <a:endParaRPr lang="en-US" altLang="zh-CN" sz="1800" dirty="0" smtClean="0"/>
          </a:p>
          <a:p>
            <a:pPr lvl="2"/>
            <a:r>
              <a:rPr lang="zh-CN" altLang="zh-CN" dirty="0" smtClean="0"/>
              <a:t>仿真模型</a:t>
            </a:r>
            <a:r>
              <a:rPr lang="zh-CN" altLang="zh-CN" sz="1800" dirty="0"/>
              <a:t>（如飞行器实验仿真，天气预测模型等</a:t>
            </a:r>
            <a:r>
              <a:rPr lang="zh-CN" altLang="zh-CN" sz="1800" dirty="0" smtClean="0"/>
              <a:t>）</a:t>
            </a:r>
            <a:r>
              <a:rPr lang="zh-CN" altLang="en-US" sz="1800" dirty="0" smtClean="0"/>
              <a:t>；</a:t>
            </a:r>
            <a:endParaRPr lang="en-US" altLang="zh-CN" sz="1800" dirty="0" smtClean="0"/>
          </a:p>
          <a:p>
            <a:pPr lvl="2"/>
            <a:r>
              <a:rPr lang="zh-CN" altLang="zh-CN" dirty="0" smtClean="0"/>
              <a:t>抽象</a:t>
            </a:r>
            <a:r>
              <a:rPr lang="zh-CN" altLang="zh-CN" dirty="0"/>
              <a:t>模型</a:t>
            </a:r>
            <a:r>
              <a:rPr lang="zh-CN" altLang="zh-CN" sz="1800" dirty="0"/>
              <a:t>（如数学模型，结构模型，思维模型等）</a:t>
            </a:r>
            <a:r>
              <a:rPr lang="zh-CN" altLang="zh-CN" sz="1800" dirty="0" smtClean="0"/>
              <a:t>。</a:t>
            </a:r>
            <a:endParaRPr lang="en-US" altLang="zh-CN" sz="1800" dirty="0" smtClean="0"/>
          </a:p>
          <a:p>
            <a:pPr lvl="1"/>
            <a:endParaRPr lang="zh-CN" altLang="zh-CN" dirty="0"/>
          </a:p>
          <a:p>
            <a:pPr marL="0" lvl="1" indent="0">
              <a:buNone/>
            </a:pPr>
            <a:r>
              <a:rPr lang="zh-CN" altLang="zh-CN" dirty="0"/>
              <a:t>（</a:t>
            </a:r>
            <a:r>
              <a:rPr lang="en-US" altLang="zh-CN" dirty="0"/>
              <a:t>1</a:t>
            </a:r>
            <a:r>
              <a:rPr lang="zh-CN" altLang="zh-CN" dirty="0"/>
              <a:t>）仿真模型</a:t>
            </a:r>
          </a:p>
          <a:p>
            <a:pPr lvl="1"/>
            <a:r>
              <a:rPr lang="zh-CN" altLang="zh-CN" dirty="0" smtClean="0"/>
              <a:t>通过</a:t>
            </a:r>
            <a:r>
              <a:rPr lang="zh-CN" altLang="zh-CN" dirty="0"/>
              <a:t>计算机运行程序表达的</a:t>
            </a:r>
            <a:r>
              <a:rPr lang="zh-CN" altLang="zh-CN"/>
              <a:t>模型</a:t>
            </a:r>
            <a:r>
              <a:rPr lang="zh-CN" altLang="zh-CN" smtClean="0"/>
              <a:t>。</a:t>
            </a:r>
            <a:endParaRPr lang="en-US" altLang="zh-CN" smtClean="0"/>
          </a:p>
          <a:p>
            <a:pPr lvl="1"/>
            <a:endParaRPr lang="en-US" altLang="zh-CN" dirty="0" smtClean="0"/>
          </a:p>
          <a:p>
            <a:pPr lvl="2"/>
            <a:r>
              <a:rPr lang="zh-CN" altLang="zh-CN" dirty="0" smtClean="0"/>
              <a:t>【</a:t>
            </a:r>
            <a:r>
              <a:rPr lang="zh-CN" altLang="zh-CN" dirty="0"/>
              <a:t>例</a:t>
            </a:r>
            <a:r>
              <a:rPr lang="en-US" altLang="zh-CN"/>
              <a:t>3-1</a:t>
            </a:r>
            <a:r>
              <a:rPr lang="zh-CN" altLang="zh-CN" smtClean="0"/>
              <a:t>】</a:t>
            </a:r>
            <a:r>
              <a:rPr lang="zh-CN" altLang="en-US" smtClean="0"/>
              <a:t>研究</a:t>
            </a:r>
            <a:r>
              <a:rPr lang="zh-CN" altLang="zh-CN" dirty="0" smtClean="0"/>
              <a:t>生物</a:t>
            </a:r>
            <a:r>
              <a:rPr lang="zh-CN" altLang="zh-CN" dirty="0"/>
              <a:t>甲烷化</a:t>
            </a:r>
            <a:r>
              <a:rPr lang="zh-CN" altLang="zh-CN" dirty="0" smtClean="0"/>
              <a:t>过程</a:t>
            </a:r>
            <a:r>
              <a:rPr lang="zh-CN" altLang="en-US" dirty="0" smtClean="0"/>
              <a:t>时</a:t>
            </a:r>
            <a:r>
              <a:rPr lang="zh-CN" altLang="zh-CN" dirty="0" smtClean="0"/>
              <a:t>，</a:t>
            </a:r>
            <a:r>
              <a:rPr lang="zh-CN" altLang="en-US" dirty="0" smtClean="0"/>
              <a:t>在</a:t>
            </a:r>
            <a:r>
              <a:rPr lang="zh-CN" altLang="zh-CN" dirty="0" smtClean="0"/>
              <a:t>技术</a:t>
            </a:r>
            <a:r>
              <a:rPr lang="zh-CN" altLang="zh-CN" dirty="0"/>
              <a:t>上很难保持过程处于稳态，而且生物甲烷化反应</a:t>
            </a:r>
            <a:r>
              <a:rPr lang="zh-CN" altLang="zh-CN" dirty="0" smtClean="0"/>
              <a:t>的过程</a:t>
            </a:r>
            <a:r>
              <a:rPr lang="zh-CN" altLang="zh-CN" dirty="0"/>
              <a:t>很慢，需要几周的时间。</a:t>
            </a:r>
            <a:endParaRPr lang="en-US" altLang="zh-CN" dirty="0" smtClean="0"/>
          </a:p>
          <a:p>
            <a:pPr lvl="2"/>
            <a:r>
              <a:rPr lang="zh-CN" altLang="en-US" dirty="0" smtClean="0"/>
              <a:t>可以</a:t>
            </a:r>
            <a:r>
              <a:rPr lang="zh-CN" altLang="zh-CN" dirty="0" smtClean="0"/>
              <a:t>根据生物化学知识建立仿真模型</a:t>
            </a:r>
            <a:r>
              <a:rPr lang="zh-CN" altLang="zh-CN" dirty="0"/>
              <a:t>，通过计算机</a:t>
            </a:r>
            <a:r>
              <a:rPr lang="zh-CN" altLang="zh-CN" dirty="0" smtClean="0"/>
              <a:t>寻求最</a:t>
            </a:r>
            <a:r>
              <a:rPr lang="zh-CN" altLang="zh-CN" dirty="0"/>
              <a:t>优</a:t>
            </a:r>
            <a:r>
              <a:rPr lang="zh-CN" altLang="zh-CN" dirty="0" smtClean="0"/>
              <a:t>稳态值。利用计算机仿真，甲烷化</a:t>
            </a:r>
            <a:r>
              <a:rPr lang="zh-CN" altLang="zh-CN" dirty="0"/>
              <a:t>反应的起动过程只需要几分钟的时间。</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圆角矩形 4"/>
          <p:cNvSpPr/>
          <p:nvPr/>
        </p:nvSpPr>
        <p:spPr>
          <a:xfrm>
            <a:off x="8231154" y="2987748"/>
            <a:ext cx="2284451" cy="7252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mtClean="0">
                <a:latin typeface="微软雅黑" panose="020B0503020204020204" pitchFamily="34" charset="-122"/>
                <a:ea typeface="微软雅黑" panose="020B0503020204020204" pitchFamily="34" charset="-122"/>
              </a:rPr>
              <a:t>用计算机模拟</a:t>
            </a:r>
            <a:r>
              <a:rPr lang="zh-CN" altLang="en-US">
                <a:latin typeface="微软雅黑" panose="020B0503020204020204" pitchFamily="34" charset="-122"/>
                <a:ea typeface="微软雅黑" panose="020B0503020204020204" pitchFamily="34" charset="-122"/>
              </a:rPr>
              <a:t>核子间的强相</a:t>
            </a:r>
            <a:r>
              <a:rPr lang="zh-CN" altLang="en-US" smtClean="0">
                <a:latin typeface="微软雅黑" panose="020B0503020204020204" pitchFamily="34" charset="-122"/>
                <a:ea typeface="微软雅黑" panose="020B0503020204020204" pitchFamily="34" charset="-122"/>
              </a:rPr>
              <a:t>互作用</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26" name="Picture 2" descr="http://cdn.songshuhui.net/wp-content/uploads/ActionAPE5LQanimXs30small.gif"/>
          <p:cNvPicPr>
            <a:picLocks noChangeAspect="1" noChangeArrowheads="1" noCrop="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54175" y="1090729"/>
            <a:ext cx="24384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2853397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7370349" y="3700130"/>
            <a:ext cx="4761399" cy="3157870"/>
          </a:xfrm>
          <a:prstGeom prst="rect">
            <a:avLst/>
          </a:prstGeom>
        </p:spPr>
      </p:pic>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dirty="0"/>
              <a:t>（２）数学模型</a:t>
            </a:r>
          </a:p>
          <a:p>
            <a:pPr lvl="1"/>
            <a:r>
              <a:rPr lang="zh-CN" altLang="zh-CN" dirty="0" smtClean="0"/>
              <a:t>数学模型是</a:t>
            </a:r>
            <a:r>
              <a:rPr lang="zh-CN" altLang="zh-CN" dirty="0"/>
              <a:t>用数学语言描述的问题</a:t>
            </a:r>
            <a:r>
              <a:rPr lang="zh-CN" altLang="zh-CN" dirty="0" smtClean="0"/>
              <a:t>。</a:t>
            </a:r>
            <a:endParaRPr lang="en-US" altLang="zh-CN" dirty="0" smtClean="0"/>
          </a:p>
          <a:p>
            <a:pPr lvl="1"/>
            <a:r>
              <a:rPr lang="zh-CN" altLang="zh-CN" dirty="0" smtClean="0"/>
              <a:t>数学模型可以</a:t>
            </a:r>
            <a:r>
              <a:rPr lang="zh-CN" altLang="zh-CN" dirty="0"/>
              <a:t>用符号、图形、表格等形式进行描述</a:t>
            </a:r>
            <a:r>
              <a:rPr lang="zh-CN" altLang="zh-CN" dirty="0" smtClean="0"/>
              <a:t>。</a:t>
            </a:r>
            <a:endParaRPr lang="en-US" altLang="zh-CN" dirty="0" smtClean="0"/>
          </a:p>
          <a:p>
            <a:pPr lvl="1"/>
            <a:endParaRPr lang="zh-CN" altLang="zh-CN" dirty="0"/>
          </a:p>
          <a:p>
            <a:pPr lvl="1"/>
            <a:r>
              <a:rPr lang="zh-CN" altLang="zh-CN" b="1" dirty="0">
                <a:solidFill>
                  <a:srgbClr val="C00000"/>
                </a:solidFill>
              </a:rPr>
              <a:t>所有数学模型均可转化为基于计算机的算法和程序</a:t>
            </a:r>
            <a:r>
              <a:rPr lang="zh-CN" altLang="zh-CN" dirty="0" smtClean="0"/>
              <a:t>。</a:t>
            </a:r>
            <a:endParaRPr lang="en-US" altLang="zh-CN" dirty="0" smtClean="0"/>
          </a:p>
          <a:p>
            <a:pPr lvl="1"/>
            <a:endParaRPr lang="en-US" altLang="zh-CN" dirty="0"/>
          </a:p>
          <a:p>
            <a:pPr lvl="1"/>
            <a:r>
              <a:rPr lang="zh-CN" altLang="zh-CN" dirty="0" smtClean="0"/>
              <a:t>数值</a:t>
            </a:r>
            <a:r>
              <a:rPr lang="zh-CN" altLang="zh-CN" dirty="0"/>
              <a:t>型问题相对容易建立</a:t>
            </a:r>
            <a:r>
              <a:rPr lang="zh-CN" altLang="zh-CN" dirty="0" smtClean="0"/>
              <a:t>数学模型</a:t>
            </a:r>
            <a:r>
              <a:rPr lang="zh-CN" altLang="en-US" dirty="0" smtClean="0"/>
              <a:t>；</a:t>
            </a:r>
            <a:endParaRPr lang="en-US" altLang="zh-CN" dirty="0" smtClean="0"/>
          </a:p>
          <a:p>
            <a:pPr lvl="1"/>
            <a:r>
              <a:rPr lang="zh-CN" altLang="zh-CN" dirty="0" smtClean="0"/>
              <a:t>非</a:t>
            </a:r>
            <a:r>
              <a:rPr lang="zh-CN" altLang="zh-CN" dirty="0"/>
              <a:t>数值型</a:t>
            </a:r>
            <a:r>
              <a:rPr lang="zh-CN" altLang="zh-CN" dirty="0" smtClean="0"/>
              <a:t>问题可以符号化后</a:t>
            </a:r>
            <a:r>
              <a:rPr lang="zh-CN" altLang="en-US" dirty="0" smtClean="0"/>
              <a:t>，再</a:t>
            </a:r>
            <a:r>
              <a:rPr lang="zh-CN" altLang="zh-CN" dirty="0" smtClean="0"/>
              <a:t>建立数学模型。</a:t>
            </a:r>
            <a:endParaRPr lang="en-US" altLang="zh-CN" dirty="0" smtClean="0"/>
          </a:p>
          <a:p>
            <a:pPr lvl="1"/>
            <a:endParaRPr lang="en-US" altLang="zh-CN" dirty="0"/>
          </a:p>
          <a:p>
            <a:pPr lvl="1"/>
            <a:r>
              <a:rPr lang="zh-CN" altLang="zh-CN" dirty="0" smtClean="0"/>
              <a:t>数学模型</a:t>
            </a:r>
            <a:r>
              <a:rPr lang="zh-CN" altLang="zh-CN" dirty="0"/>
              <a:t>应用日益广泛的</a:t>
            </a:r>
            <a:r>
              <a:rPr lang="zh-CN" altLang="zh-CN" dirty="0" smtClean="0"/>
              <a:t>原因：</a:t>
            </a:r>
            <a:endParaRPr lang="en-US" altLang="zh-CN" dirty="0" smtClean="0"/>
          </a:p>
          <a:p>
            <a:pPr lvl="2"/>
            <a:r>
              <a:rPr lang="zh-CN" altLang="zh-CN" dirty="0" smtClean="0"/>
              <a:t>社会生活日益</a:t>
            </a:r>
            <a:r>
              <a:rPr lang="zh-CN" altLang="zh-CN" dirty="0"/>
              <a:t>数字化</a:t>
            </a:r>
            <a:r>
              <a:rPr lang="zh-CN" altLang="zh-CN" dirty="0" smtClean="0"/>
              <a:t>；</a:t>
            </a:r>
            <a:endParaRPr lang="en-US" altLang="zh-CN" dirty="0" smtClean="0"/>
          </a:p>
          <a:p>
            <a:pPr lvl="2"/>
            <a:r>
              <a:rPr lang="zh-CN" altLang="zh-CN" dirty="0" smtClean="0"/>
              <a:t>计算机为</a:t>
            </a:r>
            <a:r>
              <a:rPr lang="zh-CN" altLang="zh-CN" dirty="0"/>
              <a:t>精确化提供了条件</a:t>
            </a:r>
            <a:r>
              <a:rPr lang="zh-CN" altLang="zh-CN" dirty="0" smtClean="0"/>
              <a:t>；</a:t>
            </a:r>
            <a:endParaRPr lang="en-US" altLang="zh-CN" dirty="0" smtClean="0"/>
          </a:p>
          <a:p>
            <a:pPr lvl="2"/>
            <a:r>
              <a:rPr lang="zh-CN" altLang="zh-CN" smtClean="0"/>
              <a:t>无法</a:t>
            </a:r>
            <a:r>
              <a:rPr lang="zh-CN" altLang="zh-CN" dirty="0"/>
              <a:t>试验</a:t>
            </a:r>
            <a:r>
              <a:rPr lang="zh-CN" altLang="zh-CN"/>
              <a:t>或</a:t>
            </a:r>
            <a:r>
              <a:rPr lang="zh-CN" altLang="zh-CN" smtClean="0"/>
              <a:t>费用大</a:t>
            </a:r>
            <a:r>
              <a:rPr lang="zh-CN" altLang="zh-CN" dirty="0"/>
              <a:t>的试验，</a:t>
            </a:r>
            <a:r>
              <a:rPr lang="zh-CN" altLang="zh-CN"/>
              <a:t>用</a:t>
            </a:r>
            <a:r>
              <a:rPr lang="zh-CN" altLang="zh-CN" smtClean="0"/>
              <a:t>数学模型研究</a:t>
            </a:r>
            <a:r>
              <a:rPr lang="zh-CN" altLang="zh-CN" dirty="0"/>
              <a:t>是一条捷径。</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6599275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en-US" smtClean="0"/>
              <a:t>数学模型。</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圆角矩形 7"/>
          <p:cNvSpPr/>
          <p:nvPr/>
        </p:nvSpPr>
        <p:spPr>
          <a:xfrm>
            <a:off x="1840980" y="5948847"/>
            <a:ext cx="277355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zh-CN" sz="2000">
                <a:latin typeface="微软雅黑" panose="020B0503020204020204" pitchFamily="34" charset="-122"/>
                <a:ea typeface="微软雅黑" panose="020B0503020204020204" pitchFamily="34" charset="-122"/>
              </a:rPr>
              <a:t>囚徒困境</a:t>
            </a:r>
            <a:r>
              <a:rPr lang="zh-CN" altLang="en-US" sz="2000">
                <a:latin typeface="微软雅黑" panose="020B0503020204020204" pitchFamily="34" charset="-122"/>
                <a:ea typeface="微软雅黑" panose="020B0503020204020204" pitchFamily="34" charset="-122"/>
              </a:rPr>
              <a:t>的</a:t>
            </a:r>
            <a:r>
              <a:rPr lang="zh-CN" altLang="en-US" sz="2000" smtClean="0">
                <a:latin typeface="微软雅黑" panose="020B0503020204020204" pitchFamily="34" charset="-122"/>
                <a:ea typeface="微软雅黑" panose="020B0503020204020204" pitchFamily="34" charset="-122"/>
              </a:rPr>
              <a:t>数学模型</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圆角矩形 8"/>
          <p:cNvSpPr/>
          <p:nvPr/>
        </p:nvSpPr>
        <p:spPr>
          <a:xfrm>
            <a:off x="6831194" y="5877612"/>
            <a:ext cx="277355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latin typeface="微软雅黑" panose="020B0503020204020204" pitchFamily="34" charset="-122"/>
                <a:ea typeface="微软雅黑" panose="020B0503020204020204" pitchFamily="34" charset="-122"/>
              </a:rPr>
              <a:t>股票波段的数学模型</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307975" y="1144698"/>
            <a:ext cx="11721251" cy="4739434"/>
          </a:xfrm>
          <a:prstGeom prst="rect">
            <a:avLst/>
          </a:prstGeom>
        </p:spPr>
      </p:pic>
    </p:spTree>
    <p:extLst>
      <p:ext uri="{BB962C8B-B14F-4D97-AF65-F5344CB8AC3E}">
        <p14:creationId xmlns:p14="http://schemas.microsoft.com/office/powerpoint/2010/main" xmlns="" val="70612043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dirty="0"/>
              <a:t>（３）结构模型</a:t>
            </a:r>
          </a:p>
          <a:p>
            <a:pPr lvl="1"/>
            <a:r>
              <a:rPr lang="zh-CN" altLang="zh-CN" dirty="0"/>
              <a:t>结构模型是反映系统的结构特点和因果关系的模型</a:t>
            </a:r>
            <a:r>
              <a:rPr lang="zh-CN" altLang="zh-CN" dirty="0" smtClean="0"/>
              <a:t>。</a:t>
            </a:r>
            <a:endParaRPr lang="en-US" altLang="zh-CN" dirty="0" smtClean="0"/>
          </a:p>
          <a:p>
            <a:pPr lvl="1"/>
            <a:endParaRPr lang="en-US" altLang="zh-CN" dirty="0"/>
          </a:p>
          <a:p>
            <a:pPr lvl="1"/>
            <a:r>
              <a:rPr lang="zh-CN" altLang="zh-CN" dirty="0" smtClean="0"/>
              <a:t>结构模型</a:t>
            </a:r>
            <a:r>
              <a:rPr lang="zh-CN" altLang="zh-CN" dirty="0"/>
              <a:t>大部分采用抽象简单的图形</a:t>
            </a:r>
            <a:r>
              <a:rPr lang="zh-CN" altLang="zh-CN" dirty="0" smtClean="0"/>
              <a:t>表示。</a:t>
            </a:r>
            <a:endParaRPr lang="en-US" altLang="zh-CN" dirty="0" smtClean="0"/>
          </a:p>
          <a:p>
            <a:pPr lvl="1"/>
            <a:endParaRPr lang="en-US" altLang="zh-CN" dirty="0"/>
          </a:p>
          <a:p>
            <a:pPr lvl="1"/>
            <a:r>
              <a:rPr lang="zh-CN" altLang="zh-CN" dirty="0" smtClean="0"/>
              <a:t>常用结构模型：</a:t>
            </a:r>
            <a:endParaRPr lang="en-US" altLang="zh-CN" dirty="0" smtClean="0"/>
          </a:p>
          <a:p>
            <a:pPr lvl="2"/>
            <a:r>
              <a:rPr lang="zh-CN" altLang="en-US" dirty="0" smtClean="0"/>
              <a:t>计算机领域，如：</a:t>
            </a:r>
            <a:r>
              <a:rPr lang="zh-CN" altLang="zh-CN" dirty="0" smtClean="0"/>
              <a:t>图灵机</a:t>
            </a:r>
            <a:r>
              <a:rPr lang="zh-CN" altLang="zh-CN" dirty="0"/>
              <a:t>模型，网络协议层次模型，云计算模型等</a:t>
            </a:r>
            <a:r>
              <a:rPr lang="zh-CN" altLang="zh-CN" dirty="0" smtClean="0"/>
              <a:t>。</a:t>
            </a:r>
            <a:endParaRPr lang="en-US" altLang="zh-CN" dirty="0" smtClean="0"/>
          </a:p>
          <a:p>
            <a:pPr lvl="2"/>
            <a:r>
              <a:rPr lang="zh-CN" altLang="zh-CN" dirty="0" smtClean="0"/>
              <a:t>其他领域</a:t>
            </a:r>
            <a:r>
              <a:rPr lang="zh-CN" altLang="en-US" dirty="0" smtClean="0"/>
              <a:t>，</a:t>
            </a:r>
            <a:r>
              <a:rPr lang="zh-CN" altLang="zh-CN" dirty="0" smtClean="0"/>
              <a:t>如</a:t>
            </a:r>
            <a:r>
              <a:rPr lang="zh-CN" altLang="zh-CN" dirty="0"/>
              <a:t>：经济学中的投入产出模型</a:t>
            </a:r>
            <a:r>
              <a:rPr lang="zh-CN" altLang="zh-CN" b="1" dirty="0"/>
              <a:t>，</a:t>
            </a:r>
            <a:r>
              <a:rPr lang="zh-CN" altLang="zh-CN" dirty="0"/>
              <a:t>生物学中的</a:t>
            </a:r>
            <a:r>
              <a:rPr lang="en-US" altLang="zh-CN" dirty="0"/>
              <a:t>DNA</a:t>
            </a:r>
            <a:r>
              <a:rPr lang="zh-CN" altLang="zh-CN" dirty="0"/>
              <a:t>双螺旋结构模型，生物种群增长模型，药物分析中常用的“房室模型”等。</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6599275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lvl="1"/>
            <a:r>
              <a:rPr lang="en-US" altLang="zh-CN" dirty="0" smtClean="0"/>
              <a:t>【</a:t>
            </a:r>
            <a:r>
              <a:rPr lang="zh-CN" altLang="en-US" dirty="0" smtClean="0"/>
              <a:t>案例</a:t>
            </a:r>
            <a:r>
              <a:rPr lang="en-US" altLang="zh-CN" dirty="0" smtClean="0"/>
              <a:t>】DNA</a:t>
            </a:r>
            <a:r>
              <a:rPr lang="zh-CN" altLang="en-US"/>
              <a:t>双螺旋</a:t>
            </a:r>
            <a:r>
              <a:rPr lang="zh-CN" altLang="en-US" smtClean="0"/>
              <a:t>结构的结构模型</a:t>
            </a:r>
            <a:r>
              <a:rPr lang="zh-CN" altLang="en-US"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rotWithShape="1">
          <a:blip r:embed="rId2" cstate="email">
            <a:extLst>
              <a:ext uri="{28A0092B-C50C-407E-A947-70E740481C1C}">
                <a14:useLocalDpi xmlns:a14="http://schemas.microsoft.com/office/drawing/2010/main" xmlns=""/>
              </a:ext>
            </a:extLst>
          </a:blip>
          <a:srcRect/>
          <a:stretch/>
        </p:blipFill>
        <p:spPr>
          <a:xfrm>
            <a:off x="619863" y="1174094"/>
            <a:ext cx="10884565" cy="5683906"/>
          </a:xfrm>
          <a:prstGeom prst="rect">
            <a:avLst/>
          </a:prstGeom>
        </p:spPr>
      </p:pic>
    </p:spTree>
    <p:extLst>
      <p:ext uri="{BB962C8B-B14F-4D97-AF65-F5344CB8AC3E}">
        <p14:creationId xmlns:p14="http://schemas.microsoft.com/office/powerpoint/2010/main" xmlns="" val="2422404762"/>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dirty="0"/>
              <a:t>（４）思维模型</a:t>
            </a:r>
          </a:p>
          <a:p>
            <a:pPr lvl="1"/>
            <a:r>
              <a:rPr lang="zh-CN" altLang="zh-CN" dirty="0"/>
              <a:t>思维模型</a:t>
            </a:r>
            <a:r>
              <a:rPr lang="zh-CN" altLang="zh-CN" dirty="0" smtClean="0"/>
              <a:t>是人们</a:t>
            </a:r>
            <a:r>
              <a:rPr lang="zh-CN" altLang="zh-CN" dirty="0"/>
              <a:t>看待事物的观点、参考结构和信念的一种内在程式</a:t>
            </a:r>
            <a:r>
              <a:rPr lang="zh-CN" altLang="zh-CN" dirty="0" smtClean="0"/>
              <a:t>。</a:t>
            </a:r>
            <a:endParaRPr lang="en-US" altLang="zh-CN" dirty="0" smtClean="0"/>
          </a:p>
          <a:p>
            <a:pPr lvl="1"/>
            <a:endParaRPr lang="en-US" altLang="zh-CN" dirty="0"/>
          </a:p>
          <a:p>
            <a:pPr lvl="1"/>
            <a:r>
              <a:rPr lang="zh-CN" altLang="zh-CN" dirty="0" smtClean="0"/>
              <a:t>思维模型</a:t>
            </a:r>
            <a:r>
              <a:rPr lang="zh-CN" altLang="en-US" dirty="0" smtClean="0"/>
              <a:t>的表达：</a:t>
            </a:r>
            <a:endParaRPr lang="en-US" altLang="zh-CN" dirty="0" smtClean="0"/>
          </a:p>
          <a:p>
            <a:pPr lvl="2"/>
            <a:r>
              <a:rPr lang="zh-CN" altLang="zh-CN" dirty="0" smtClean="0"/>
              <a:t>语言</a:t>
            </a:r>
            <a:r>
              <a:rPr lang="zh-CN" altLang="en-US" dirty="0" smtClean="0"/>
              <a:t>，</a:t>
            </a:r>
            <a:r>
              <a:rPr lang="zh-CN" altLang="zh-CN" dirty="0" smtClean="0"/>
              <a:t>如</a:t>
            </a:r>
            <a:r>
              <a:rPr lang="zh-CN" altLang="en-US" dirty="0" smtClean="0"/>
              <a:t>，</a:t>
            </a:r>
            <a:r>
              <a:rPr lang="zh-CN" altLang="zh-CN" dirty="0" smtClean="0"/>
              <a:t>策略</a:t>
            </a:r>
            <a:r>
              <a:rPr lang="zh-CN" altLang="zh-CN" dirty="0"/>
              <a:t>模型，商业模型，方案模型</a:t>
            </a:r>
            <a:r>
              <a:rPr lang="zh-CN" altLang="zh-CN" dirty="0" smtClean="0"/>
              <a:t>等</a:t>
            </a:r>
            <a:r>
              <a:rPr lang="zh-CN" altLang="en-US" dirty="0" smtClean="0"/>
              <a:t>；</a:t>
            </a:r>
            <a:endParaRPr lang="en-US" altLang="zh-CN" dirty="0" smtClean="0"/>
          </a:p>
          <a:p>
            <a:pPr lvl="2"/>
            <a:r>
              <a:rPr lang="zh-CN" altLang="zh-CN" dirty="0" smtClean="0"/>
              <a:t>图形</a:t>
            </a:r>
            <a:r>
              <a:rPr lang="zh-CN" altLang="en-US" dirty="0" smtClean="0"/>
              <a:t>，</a:t>
            </a:r>
            <a:r>
              <a:rPr lang="zh-CN" altLang="zh-CN" dirty="0" smtClean="0"/>
              <a:t>如</a:t>
            </a:r>
            <a:r>
              <a:rPr lang="zh-CN" altLang="en-US" dirty="0" smtClean="0"/>
              <a:t>，</a:t>
            </a:r>
            <a:r>
              <a:rPr lang="zh-CN" altLang="zh-CN" dirty="0" smtClean="0"/>
              <a:t>思维</a:t>
            </a:r>
            <a:r>
              <a:rPr lang="zh-CN" altLang="zh-CN" dirty="0"/>
              <a:t>导图、算法流程图</a:t>
            </a:r>
            <a:r>
              <a:rPr lang="zh-CN" altLang="zh-CN" dirty="0" smtClean="0"/>
              <a:t>等</a:t>
            </a:r>
            <a:r>
              <a:rPr lang="zh-CN" altLang="en-US" dirty="0" smtClean="0"/>
              <a:t>；</a:t>
            </a:r>
            <a:endParaRPr lang="en-US" altLang="zh-CN" dirty="0" smtClean="0"/>
          </a:p>
          <a:p>
            <a:pPr lvl="2"/>
            <a:r>
              <a:rPr lang="zh-CN" altLang="zh-CN" dirty="0" smtClean="0"/>
              <a:t>表格</a:t>
            </a:r>
            <a:r>
              <a:rPr lang="zh-CN" altLang="en-US" dirty="0" smtClean="0"/>
              <a:t>，</a:t>
            </a:r>
            <a:r>
              <a:rPr lang="zh-CN" altLang="zh-CN" dirty="0" smtClean="0"/>
              <a:t>如</a:t>
            </a:r>
            <a:r>
              <a:rPr lang="zh-CN" altLang="en-US" dirty="0" smtClean="0"/>
              <a:t>，</a:t>
            </a:r>
            <a:r>
              <a:rPr lang="zh-CN" altLang="zh-CN" dirty="0" smtClean="0"/>
              <a:t>数据库</a:t>
            </a:r>
            <a:r>
              <a:rPr lang="zh-CN" altLang="zh-CN" dirty="0"/>
              <a:t>中的二维表，化学元素周期表</a:t>
            </a:r>
            <a:r>
              <a:rPr lang="zh-CN" altLang="zh-CN" dirty="0" smtClean="0"/>
              <a:t>等</a:t>
            </a:r>
            <a:r>
              <a:rPr lang="zh-CN" altLang="en-US" dirty="0" smtClean="0"/>
              <a:t>；</a:t>
            </a:r>
            <a:endParaRPr lang="en-US" altLang="zh-CN" dirty="0" smtClean="0"/>
          </a:p>
          <a:p>
            <a:pPr lvl="2"/>
            <a:r>
              <a:rPr lang="zh-CN" altLang="zh-CN" dirty="0" smtClean="0"/>
              <a:t>符号</a:t>
            </a:r>
            <a:r>
              <a:rPr lang="zh-CN" altLang="en-US" dirty="0" smtClean="0"/>
              <a:t>，</a:t>
            </a:r>
            <a:r>
              <a:rPr lang="zh-CN" altLang="zh-CN" dirty="0" smtClean="0"/>
              <a:t>如</a:t>
            </a:r>
            <a:r>
              <a:rPr lang="zh-CN" altLang="en-US" dirty="0" smtClean="0"/>
              <a:t>，</a:t>
            </a:r>
            <a:r>
              <a:rPr lang="zh-CN" altLang="zh-CN" dirty="0" smtClean="0"/>
              <a:t>逻辑推理符号等。</a:t>
            </a:r>
            <a:endParaRPr lang="en-US" altLang="zh-CN" dirty="0" smtClean="0"/>
          </a:p>
          <a:p>
            <a:pPr lvl="1"/>
            <a:endParaRPr lang="en-US" altLang="zh-CN" dirty="0"/>
          </a:p>
          <a:p>
            <a:pPr lvl="1"/>
            <a:r>
              <a:rPr lang="zh-CN" altLang="zh-CN" dirty="0" smtClean="0">
                <a:solidFill>
                  <a:srgbClr val="C00000"/>
                </a:solidFill>
              </a:rPr>
              <a:t>大部分思维模型可以采用符号化的数学模型进行描述</a:t>
            </a:r>
            <a:r>
              <a:rPr lang="zh-CN" altLang="zh-CN" dirty="0" smtClean="0"/>
              <a:t>。</a:t>
            </a:r>
            <a:endParaRPr lang="zh-CN" altLang="zh-CN" dirty="0"/>
          </a:p>
          <a:p>
            <a:pPr lvl="1"/>
            <a:endParaRPr lang="en-US" altLang="zh-CN" dirty="0" smtClean="0"/>
          </a:p>
          <a:p>
            <a:pPr lvl="1"/>
            <a:r>
              <a:rPr lang="zh-CN" altLang="zh-CN" dirty="0" smtClean="0"/>
              <a:t>思维</a:t>
            </a:r>
            <a:r>
              <a:rPr lang="zh-CN" altLang="zh-CN" dirty="0"/>
              <a:t>模型的建立</a:t>
            </a:r>
            <a:r>
              <a:rPr lang="zh-CN" altLang="zh-CN" dirty="0" smtClean="0"/>
              <a:t>方法：</a:t>
            </a:r>
            <a:endParaRPr lang="en-US" altLang="zh-CN" dirty="0" smtClean="0"/>
          </a:p>
          <a:p>
            <a:pPr lvl="1"/>
            <a:r>
              <a:rPr lang="zh-CN" altLang="zh-CN" dirty="0" smtClean="0"/>
              <a:t>抽象思维</a:t>
            </a:r>
            <a:r>
              <a:rPr lang="zh-CN" altLang="zh-CN" dirty="0"/>
              <a:t>、形象思维和灵感</a:t>
            </a:r>
            <a:r>
              <a:rPr lang="zh-CN" altLang="zh-CN" dirty="0" smtClean="0"/>
              <a:t>思维。</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5518298" y="4324465"/>
            <a:ext cx="6673702" cy="2533535"/>
          </a:xfrm>
          <a:prstGeom prst="rect">
            <a:avLst/>
          </a:prstGeom>
        </p:spPr>
      </p:pic>
    </p:spTree>
    <p:extLst>
      <p:ext uri="{BB962C8B-B14F-4D97-AF65-F5344CB8AC3E}">
        <p14:creationId xmlns:p14="http://schemas.microsoft.com/office/powerpoint/2010/main" xmlns="" val="26599275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思维模型。</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组合 9"/>
          <p:cNvGrpSpPr/>
          <p:nvPr/>
        </p:nvGrpSpPr>
        <p:grpSpPr>
          <a:xfrm>
            <a:off x="307975" y="999459"/>
            <a:ext cx="11802509" cy="4816550"/>
            <a:chOff x="307975" y="999459"/>
            <a:chExt cx="11802509" cy="4816550"/>
          </a:xfrm>
        </p:grpSpPr>
        <p:pic>
          <p:nvPicPr>
            <p:cNvPr id="8" name="图片 7"/>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307975" y="1085303"/>
              <a:ext cx="11417694" cy="4656278"/>
            </a:xfrm>
            <a:prstGeom prst="rect">
              <a:avLst/>
            </a:prstGeom>
          </p:spPr>
        </p:pic>
        <p:sp>
          <p:nvSpPr>
            <p:cNvPr id="9" name="矩形 8"/>
            <p:cNvSpPr/>
            <p:nvPr/>
          </p:nvSpPr>
          <p:spPr>
            <a:xfrm>
              <a:off x="6560288" y="999459"/>
              <a:ext cx="5550196" cy="1594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41804" y="2594345"/>
              <a:ext cx="152401" cy="3221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6599275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3.1.1  </a:t>
            </a:r>
            <a:r>
              <a:rPr lang="zh-CN" altLang="en-US" dirty="0" smtClean="0"/>
              <a:t>科学</a:t>
            </a:r>
            <a:r>
              <a:rPr lang="zh-CN" altLang="en-US" dirty="0"/>
              <a:t>思维的形式</a:t>
            </a:r>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实验</a:t>
            </a:r>
            <a:r>
              <a:rPr lang="zh-CN" altLang="zh-CN" b="1" dirty="0"/>
              <a:t>思维</a:t>
            </a:r>
            <a:endParaRPr lang="zh-CN" altLang="zh-CN" dirty="0"/>
          </a:p>
          <a:p>
            <a:pPr lvl="1"/>
            <a:endParaRPr lang="en-US" altLang="zh-CN" sz="1000" smtClean="0"/>
          </a:p>
          <a:p>
            <a:pPr lvl="1"/>
            <a:r>
              <a:rPr lang="zh-CN" altLang="zh-CN" smtClean="0"/>
              <a:t>实验</a:t>
            </a:r>
            <a:r>
              <a:rPr lang="zh-CN" altLang="zh-CN" dirty="0"/>
              <a:t>思维以观察和总结自然规律为特征，以物理学科为代表</a:t>
            </a:r>
            <a:r>
              <a:rPr lang="zh-CN" altLang="zh-CN" dirty="0" smtClean="0"/>
              <a:t>。</a:t>
            </a:r>
            <a:endParaRPr lang="en-US" altLang="zh-CN" dirty="0" smtClean="0"/>
          </a:p>
          <a:p>
            <a:pPr lvl="1"/>
            <a:endParaRPr lang="en-US" altLang="zh-CN" dirty="0"/>
          </a:p>
          <a:p>
            <a:pPr lvl="1"/>
            <a:r>
              <a:rPr lang="zh-CN" altLang="zh-CN" dirty="0" smtClean="0"/>
              <a:t>实验思维步骤</a:t>
            </a:r>
            <a:r>
              <a:rPr lang="zh-CN" altLang="en-US" dirty="0" smtClean="0"/>
              <a:t>：</a:t>
            </a:r>
            <a:endParaRPr lang="zh-CN" altLang="zh-CN" dirty="0"/>
          </a:p>
          <a:p>
            <a:pPr marL="360000" lvl="2" indent="0">
              <a:buNone/>
            </a:pPr>
            <a:r>
              <a:rPr lang="zh-CN" altLang="zh-CN" dirty="0" smtClean="0"/>
              <a:t>（</a:t>
            </a:r>
            <a:r>
              <a:rPr lang="en-US" altLang="zh-CN" dirty="0"/>
              <a:t>1</a:t>
            </a:r>
            <a:r>
              <a:rPr lang="zh-CN" altLang="zh-CN" dirty="0"/>
              <a:t>）从</a:t>
            </a:r>
            <a:r>
              <a:rPr lang="zh-CN" altLang="zh-CN" dirty="0" smtClean="0"/>
              <a:t>现象获得</a:t>
            </a:r>
            <a:r>
              <a:rPr lang="zh-CN" altLang="zh-CN" dirty="0"/>
              <a:t>直观</a:t>
            </a:r>
            <a:r>
              <a:rPr lang="zh-CN" altLang="zh-CN" dirty="0" smtClean="0"/>
              <a:t>认识。</a:t>
            </a:r>
            <a:endParaRPr lang="zh-CN" altLang="zh-CN" dirty="0"/>
          </a:p>
          <a:p>
            <a:pPr marL="360000" lvl="2" indent="0">
              <a:buNone/>
            </a:pPr>
            <a:r>
              <a:rPr lang="zh-CN" altLang="zh-CN" dirty="0" smtClean="0"/>
              <a:t>（</a:t>
            </a:r>
            <a:r>
              <a:rPr lang="en-US" altLang="zh-CN" dirty="0"/>
              <a:t>2</a:t>
            </a:r>
            <a:r>
              <a:rPr lang="zh-CN" altLang="zh-CN" dirty="0"/>
              <a:t>）用数学方法</a:t>
            </a:r>
            <a:r>
              <a:rPr lang="zh-CN" altLang="zh-CN" dirty="0" smtClean="0"/>
              <a:t>导出数量</a:t>
            </a:r>
            <a:r>
              <a:rPr lang="zh-CN" altLang="zh-CN" dirty="0"/>
              <a:t>关系。</a:t>
            </a:r>
          </a:p>
          <a:p>
            <a:pPr marL="360000" lvl="2" indent="0">
              <a:buNone/>
            </a:pPr>
            <a:r>
              <a:rPr lang="zh-CN" altLang="zh-CN" dirty="0" smtClean="0"/>
              <a:t>（</a:t>
            </a:r>
            <a:r>
              <a:rPr lang="en-US" altLang="zh-CN" dirty="0"/>
              <a:t>3</a:t>
            </a:r>
            <a:r>
              <a:rPr lang="zh-CN" altLang="zh-CN" dirty="0"/>
              <a:t>）通过实验</a:t>
            </a:r>
            <a:r>
              <a:rPr lang="zh-CN" altLang="zh-CN" dirty="0" smtClean="0"/>
              <a:t>证实数量</a:t>
            </a:r>
            <a:r>
              <a:rPr lang="zh-CN" altLang="zh-CN" dirty="0"/>
              <a:t>关系。</a:t>
            </a:r>
          </a:p>
          <a:p>
            <a:pPr lvl="1"/>
            <a:endParaRPr lang="en-US" altLang="zh-CN" dirty="0" smtClean="0"/>
          </a:p>
          <a:p>
            <a:pPr lvl="1"/>
            <a:r>
              <a:rPr lang="zh-CN" altLang="zh-CN" dirty="0" smtClean="0"/>
              <a:t>实验思维最</a:t>
            </a:r>
            <a:r>
              <a:rPr lang="zh-CN" altLang="zh-CN"/>
              <a:t>重要</a:t>
            </a:r>
            <a:r>
              <a:rPr lang="zh-CN" altLang="zh-CN" smtClean="0"/>
              <a:t>的是</a:t>
            </a:r>
            <a:r>
              <a:rPr lang="zh-CN" altLang="zh-CN" dirty="0" smtClean="0"/>
              <a:t>建立</a:t>
            </a:r>
            <a:r>
              <a:rPr lang="zh-CN" altLang="zh-CN" dirty="0"/>
              <a:t>理想的实验环境。</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7899991" y="2657310"/>
            <a:ext cx="4292009" cy="4200690"/>
          </a:xfrm>
          <a:prstGeom prst="rect">
            <a:avLst/>
          </a:prstGeom>
        </p:spPr>
      </p:pic>
    </p:spTree>
    <p:extLst>
      <p:ext uri="{BB962C8B-B14F-4D97-AF65-F5344CB8AC3E}">
        <p14:creationId xmlns:p14="http://schemas.microsoft.com/office/powerpoint/2010/main" xmlns="" val="118564028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a:t>【</a:t>
            </a:r>
            <a:r>
              <a:rPr lang="zh-CN" altLang="en-US"/>
              <a:t>扩展</a:t>
            </a:r>
            <a:r>
              <a:rPr lang="en-US" altLang="zh-CN"/>
              <a:t>】</a:t>
            </a:r>
            <a:r>
              <a:rPr lang="zh-CN" altLang="en-US" smtClean="0"/>
              <a:t>查</a:t>
            </a:r>
            <a:r>
              <a:rPr lang="zh-CN" altLang="en-US"/>
              <a:t>理</a:t>
            </a:r>
            <a:r>
              <a:rPr lang="en-US" altLang="zh-CN"/>
              <a:t>·</a:t>
            </a:r>
            <a:r>
              <a:rPr lang="zh-CN" altLang="en-US" smtClean="0"/>
              <a:t>芒格</a:t>
            </a:r>
            <a:r>
              <a:rPr lang="zh-CN" altLang="arn-CL" sz="1800"/>
              <a:t>（</a:t>
            </a:r>
            <a:r>
              <a:rPr lang="arn-CL" altLang="zh-CN" sz="1800"/>
              <a:t>Charlie Thomas </a:t>
            </a:r>
            <a:r>
              <a:rPr lang="arn-CL" altLang="zh-CN" sz="1800" smtClean="0"/>
              <a:t>Munger</a:t>
            </a:r>
            <a:r>
              <a:rPr lang="zh-CN" altLang="en-US" sz="1800" smtClean="0"/>
              <a:t>）</a:t>
            </a:r>
            <a:r>
              <a:rPr lang="zh-CN" altLang="en-US" smtClean="0"/>
              <a:t>的</a:t>
            </a:r>
            <a:r>
              <a:rPr lang="zh-CN" altLang="en-US"/>
              <a:t>多元思维</a:t>
            </a:r>
            <a:r>
              <a:rPr lang="zh-CN" altLang="en-US" smtClean="0"/>
              <a:t>模型。</a:t>
            </a:r>
            <a:endParaRPr lang="en-US" altLang="zh-CN" smtClean="0"/>
          </a:p>
          <a:p>
            <a:pPr lvl="1"/>
            <a:endParaRPr lang="en-US" altLang="zh-CN" smtClean="0"/>
          </a:p>
          <a:p>
            <a:pPr lvl="1"/>
            <a:r>
              <a:rPr lang="zh-CN" altLang="en-US" smtClean="0"/>
              <a:t>多元</a:t>
            </a:r>
            <a:r>
              <a:rPr lang="zh-CN" altLang="en-US"/>
              <a:t>思维模型</a:t>
            </a:r>
          </a:p>
          <a:p>
            <a:pPr lvl="2"/>
            <a:r>
              <a:rPr lang="zh-CN" altLang="en-US" b="1" smtClean="0">
                <a:solidFill>
                  <a:srgbClr val="C00000"/>
                </a:solidFill>
              </a:rPr>
              <a:t>事</a:t>
            </a:r>
            <a:r>
              <a:rPr lang="zh-CN" altLang="en-US" b="1">
                <a:solidFill>
                  <a:srgbClr val="C00000"/>
                </a:solidFill>
              </a:rPr>
              <a:t>间</a:t>
            </a:r>
            <a:r>
              <a:rPr lang="zh-CN" altLang="en-US" b="1" smtClean="0">
                <a:solidFill>
                  <a:srgbClr val="C00000"/>
                </a:solidFill>
              </a:rPr>
              <a:t>万物是</a:t>
            </a:r>
            <a:r>
              <a:rPr lang="zh-CN" altLang="en-US" b="1">
                <a:solidFill>
                  <a:srgbClr val="C00000"/>
                </a:solidFill>
              </a:rPr>
              <a:t>一个相互作用的整体</a:t>
            </a:r>
            <a:r>
              <a:rPr lang="zh-CN" altLang="en-US"/>
              <a:t>，人类</a:t>
            </a:r>
            <a:r>
              <a:rPr lang="zh-CN" altLang="en-US" smtClean="0"/>
              <a:t>所有知识</a:t>
            </a:r>
            <a:r>
              <a:rPr lang="zh-CN" altLang="en-US"/>
              <a:t>都是对这一整体研究的部分尝试，只有把这些知识结合起来，并贯穿在一个思想框架中，才能对</a:t>
            </a:r>
            <a:r>
              <a:rPr lang="zh-CN" altLang="en-US" smtClean="0"/>
              <a:t>正确决策</a:t>
            </a:r>
            <a:r>
              <a:rPr lang="zh-CN" altLang="en-US"/>
              <a:t>起到帮助作用</a:t>
            </a:r>
            <a:r>
              <a:rPr lang="zh-CN" altLang="en-US" smtClean="0"/>
              <a:t>。</a:t>
            </a:r>
            <a:endParaRPr lang="en-US" altLang="zh-CN" smtClean="0"/>
          </a:p>
          <a:p>
            <a:pPr lvl="2"/>
            <a:endParaRPr lang="en-US" altLang="zh-CN"/>
          </a:p>
          <a:p>
            <a:pPr lvl="2"/>
            <a:r>
              <a:rPr lang="zh-CN" altLang="en-US" smtClean="0"/>
              <a:t>吸收</a:t>
            </a:r>
            <a:r>
              <a:rPr lang="zh-CN" altLang="en-US"/>
              <a:t>多学科的知识（不用成为专家，</a:t>
            </a:r>
            <a:r>
              <a:rPr lang="zh-CN" altLang="en-US" smtClean="0"/>
              <a:t>但要</a:t>
            </a:r>
            <a:r>
              <a:rPr lang="zh-CN" altLang="en-US"/>
              <a:t>掌握基本原理），从每个学科总结出特定的思维模式，融汇贯通，依靠综合思维</a:t>
            </a:r>
            <a:r>
              <a:rPr lang="zh-CN" altLang="en-US" smtClean="0"/>
              <a:t>模型进行</a:t>
            </a:r>
            <a:r>
              <a:rPr lang="zh-CN" altLang="en-US"/>
              <a:t>思考和决策。</a:t>
            </a:r>
          </a:p>
          <a:p>
            <a:pPr lvl="2"/>
            <a:endParaRPr lang="en-US" altLang="zh-CN" smtClean="0"/>
          </a:p>
          <a:p>
            <a:pPr lvl="1"/>
            <a:r>
              <a:rPr lang="zh-CN" altLang="en-US" smtClean="0"/>
              <a:t>阅读</a:t>
            </a:r>
            <a:r>
              <a:rPr lang="zh-CN" altLang="en-US"/>
              <a:t>时要</a:t>
            </a:r>
            <a:r>
              <a:rPr lang="zh-CN" altLang="en-US" smtClean="0"/>
              <a:t>回答两</a:t>
            </a:r>
            <a:r>
              <a:rPr lang="zh-CN" altLang="en-US"/>
              <a:t>个问题：</a:t>
            </a:r>
          </a:p>
          <a:p>
            <a:pPr lvl="2"/>
            <a:r>
              <a:rPr lang="zh-CN" altLang="en-US" smtClean="0"/>
              <a:t>这个</a:t>
            </a:r>
            <a:r>
              <a:rPr lang="zh-CN" altLang="en-US"/>
              <a:t>学科的</a:t>
            </a:r>
            <a:r>
              <a:rPr lang="zh-CN" altLang="en-US" b="1">
                <a:solidFill>
                  <a:srgbClr val="C00000"/>
                </a:solidFill>
              </a:rPr>
              <a:t>基本概念</a:t>
            </a:r>
            <a:r>
              <a:rPr lang="zh-CN" altLang="en-US"/>
              <a:t>有哪些？</a:t>
            </a:r>
          </a:p>
          <a:p>
            <a:pPr lvl="2"/>
            <a:r>
              <a:rPr lang="zh-CN" altLang="en-US"/>
              <a:t>其中</a:t>
            </a:r>
            <a:r>
              <a:rPr lang="zh-CN" altLang="en-US" b="1">
                <a:solidFill>
                  <a:srgbClr val="C00000"/>
                </a:solidFill>
              </a:rPr>
              <a:t>哪些可以用来支撑日常思考和决策</a:t>
            </a:r>
            <a:r>
              <a:rPr lang="zh-CN" altLang="en-US"/>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184158027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a:t>【</a:t>
            </a:r>
            <a:r>
              <a:rPr lang="zh-CN" altLang="en-US"/>
              <a:t>扩展</a:t>
            </a:r>
            <a:r>
              <a:rPr lang="en-US" altLang="zh-CN"/>
              <a:t>】</a:t>
            </a:r>
            <a:r>
              <a:rPr lang="zh-CN" altLang="en-US" smtClean="0"/>
              <a:t>查</a:t>
            </a:r>
            <a:r>
              <a:rPr lang="zh-CN" altLang="en-US"/>
              <a:t>理</a:t>
            </a:r>
            <a:r>
              <a:rPr lang="en-US" altLang="zh-CN"/>
              <a:t>·</a:t>
            </a:r>
            <a:r>
              <a:rPr lang="zh-CN" altLang="en-US"/>
              <a:t>芒格的多元思维</a:t>
            </a:r>
            <a:r>
              <a:rPr lang="zh-CN" altLang="en-US" smtClean="0"/>
              <a:t>模型。</a:t>
            </a:r>
            <a:endParaRPr lang="en-US" altLang="zh-CN"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0" y="1132810"/>
            <a:ext cx="12192000" cy="5733557"/>
          </a:xfrm>
          <a:prstGeom prst="rect">
            <a:avLst/>
          </a:prstGeom>
        </p:spPr>
      </p:pic>
    </p:spTree>
    <p:extLst>
      <p:ext uri="{BB962C8B-B14F-4D97-AF65-F5344CB8AC3E}">
        <p14:creationId xmlns:p14="http://schemas.microsoft.com/office/powerpoint/2010/main" xmlns="" val="119625046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数学</a:t>
            </a:r>
            <a:r>
              <a:rPr lang="zh-CN" altLang="zh-CN" b="1" dirty="0"/>
              <a:t>建模的一般方法</a:t>
            </a:r>
            <a:endParaRPr lang="zh-CN" altLang="zh-CN" dirty="0"/>
          </a:p>
          <a:p>
            <a:pPr lvl="1"/>
            <a:endParaRPr lang="en-US" altLang="zh-CN" sz="1000" smtClean="0"/>
          </a:p>
          <a:p>
            <a:pPr lvl="1"/>
            <a:r>
              <a:rPr lang="zh-CN" altLang="zh-CN" smtClean="0"/>
              <a:t>笛</a:t>
            </a:r>
            <a:r>
              <a:rPr lang="zh-CN" altLang="zh-CN" dirty="0" smtClean="0"/>
              <a:t>卡尔解决问题的方法：</a:t>
            </a:r>
            <a:endParaRPr lang="en-US" altLang="zh-CN" dirty="0" smtClean="0"/>
          </a:p>
          <a:p>
            <a:pPr lvl="2"/>
            <a:r>
              <a:rPr lang="zh-CN" altLang="zh-CN" dirty="0" smtClean="0"/>
              <a:t>第一</a:t>
            </a:r>
            <a:r>
              <a:rPr lang="zh-CN" altLang="zh-CN" dirty="0"/>
              <a:t>，把任何问题转化为</a:t>
            </a:r>
            <a:r>
              <a:rPr lang="zh-CN" altLang="zh-CN" dirty="0">
                <a:solidFill>
                  <a:srgbClr val="C00000"/>
                </a:solidFill>
              </a:rPr>
              <a:t>数学问题</a:t>
            </a:r>
            <a:r>
              <a:rPr lang="zh-CN" altLang="zh-CN" dirty="0" smtClean="0"/>
              <a:t>；</a:t>
            </a:r>
            <a:endParaRPr lang="en-US" altLang="zh-CN" dirty="0" smtClean="0"/>
          </a:p>
          <a:p>
            <a:pPr lvl="2"/>
            <a:r>
              <a:rPr lang="zh-CN" altLang="zh-CN" dirty="0" smtClean="0"/>
              <a:t>第二</a:t>
            </a:r>
            <a:r>
              <a:rPr lang="zh-CN" altLang="zh-CN" dirty="0"/>
              <a:t>，把任何数学问题</a:t>
            </a:r>
            <a:r>
              <a:rPr lang="zh-CN" altLang="zh-CN"/>
              <a:t>转化</a:t>
            </a:r>
            <a:r>
              <a:rPr lang="zh-CN" altLang="zh-CN" smtClean="0"/>
              <a:t>为</a:t>
            </a:r>
            <a:r>
              <a:rPr lang="zh-CN" altLang="zh-CN" smtClean="0">
                <a:solidFill>
                  <a:srgbClr val="C00000"/>
                </a:solidFill>
              </a:rPr>
              <a:t>代数</a:t>
            </a:r>
            <a:r>
              <a:rPr lang="zh-CN" altLang="zh-CN" dirty="0">
                <a:solidFill>
                  <a:srgbClr val="C00000"/>
                </a:solidFill>
              </a:rPr>
              <a:t>问题</a:t>
            </a:r>
            <a:r>
              <a:rPr lang="zh-CN" altLang="zh-CN" dirty="0" smtClean="0"/>
              <a:t>；</a:t>
            </a:r>
            <a:endParaRPr lang="en-US" altLang="zh-CN" dirty="0" smtClean="0"/>
          </a:p>
          <a:p>
            <a:pPr lvl="2"/>
            <a:r>
              <a:rPr lang="zh-CN" altLang="zh-CN" dirty="0" smtClean="0"/>
              <a:t>第三</a:t>
            </a:r>
            <a:r>
              <a:rPr lang="zh-CN" altLang="zh-CN" dirty="0"/>
              <a:t>，把任何代数问题归结</a:t>
            </a:r>
            <a:r>
              <a:rPr lang="zh-CN" altLang="zh-CN"/>
              <a:t>到</a:t>
            </a:r>
            <a:r>
              <a:rPr lang="zh-CN" altLang="zh-CN" smtClean="0"/>
              <a:t>解</a:t>
            </a:r>
            <a:r>
              <a:rPr lang="zh-CN" altLang="zh-CN" smtClean="0">
                <a:solidFill>
                  <a:srgbClr val="C00000"/>
                </a:solidFill>
              </a:rPr>
              <a:t>方程式</a:t>
            </a:r>
            <a:r>
              <a:rPr lang="zh-CN" altLang="zh-CN" dirty="0" smtClean="0"/>
              <a:t>。</a:t>
            </a:r>
            <a:endParaRPr lang="en-US" altLang="zh-CN" dirty="0" smtClean="0"/>
          </a:p>
          <a:p>
            <a:pPr lvl="1"/>
            <a:endParaRPr lang="en-US" altLang="zh-CN" dirty="0"/>
          </a:p>
          <a:p>
            <a:pPr lvl="1"/>
            <a:r>
              <a:rPr lang="zh-CN" altLang="zh-CN" dirty="0" smtClean="0"/>
              <a:t>建立</a:t>
            </a:r>
            <a:r>
              <a:rPr lang="zh-CN" altLang="zh-CN" dirty="0"/>
              <a:t>数学模型的方法很多，没有</a:t>
            </a:r>
            <a:r>
              <a:rPr lang="zh-CN" altLang="zh-CN" smtClean="0"/>
              <a:t>固定模式。</a:t>
            </a:r>
            <a:endParaRPr lang="en-US" altLang="zh-CN" dirty="0" smtClean="0"/>
          </a:p>
          <a:p>
            <a:pPr lvl="1"/>
            <a:endParaRPr lang="en-US" altLang="zh-CN" dirty="0"/>
          </a:p>
          <a:p>
            <a:pPr lvl="1"/>
            <a:r>
              <a:rPr lang="zh-CN" altLang="zh-CN" dirty="0" smtClean="0"/>
              <a:t>建模方法</a:t>
            </a:r>
            <a:r>
              <a:rPr lang="zh-CN" altLang="en-US" dirty="0" smtClean="0"/>
              <a:t>：</a:t>
            </a:r>
            <a:endParaRPr lang="zh-CN" altLang="zh-CN" dirty="0"/>
          </a:p>
          <a:p>
            <a:pPr lvl="2"/>
            <a:r>
              <a:rPr lang="zh-CN" altLang="zh-CN" dirty="0" smtClean="0"/>
              <a:t>原理分析法</a:t>
            </a:r>
            <a:r>
              <a:rPr lang="zh-CN" altLang="en-US" dirty="0" smtClean="0"/>
              <a:t>：</a:t>
            </a:r>
            <a:r>
              <a:rPr lang="zh-CN" altLang="zh-CN" dirty="0" smtClean="0"/>
              <a:t>选择常用算法，</a:t>
            </a:r>
            <a:r>
              <a:rPr lang="zh-CN" altLang="zh-CN" dirty="0"/>
              <a:t>有针对性的对模型进行综合。</a:t>
            </a:r>
          </a:p>
          <a:p>
            <a:pPr lvl="2"/>
            <a:r>
              <a:rPr lang="zh-CN" altLang="zh-CN" dirty="0" smtClean="0"/>
              <a:t>统计分析法</a:t>
            </a:r>
            <a:r>
              <a:rPr lang="zh-CN" altLang="en-US" dirty="0" smtClean="0"/>
              <a:t>：</a:t>
            </a:r>
            <a:r>
              <a:rPr lang="zh-CN" altLang="zh-CN" dirty="0" smtClean="0"/>
              <a:t>利用数理统计</a:t>
            </a:r>
            <a:r>
              <a:rPr lang="zh-CN" altLang="en-US" dirty="0" smtClean="0"/>
              <a:t>方法</a:t>
            </a:r>
            <a:r>
              <a:rPr lang="zh-CN" altLang="zh-CN" dirty="0" smtClean="0"/>
              <a:t>处理</a:t>
            </a:r>
            <a:r>
              <a:rPr lang="zh-CN" altLang="zh-CN" dirty="0"/>
              <a:t>数据，从而得到数学模型。</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7202489" y="941190"/>
            <a:ext cx="4380896" cy="1761091"/>
          </a:xfrm>
          <a:prstGeom prst="rect">
            <a:avLst/>
          </a:prstGeom>
        </p:spPr>
      </p:pic>
    </p:spTree>
    <p:extLst>
      <p:ext uri="{BB962C8B-B14F-4D97-AF65-F5344CB8AC3E}">
        <p14:creationId xmlns:p14="http://schemas.microsoft.com/office/powerpoint/2010/main" xmlns="" val="26599275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zh-CN" dirty="0" smtClean="0"/>
              <a:t>数学</a:t>
            </a:r>
            <a:r>
              <a:rPr lang="zh-CN" altLang="en-US" dirty="0" smtClean="0"/>
              <a:t>建</a:t>
            </a:r>
            <a:r>
              <a:rPr lang="zh-CN" altLang="zh-CN" dirty="0" smtClean="0"/>
              <a:t>模</a:t>
            </a:r>
            <a:r>
              <a:rPr lang="zh-CN" altLang="en-US" dirty="0" smtClean="0"/>
              <a:t>过程。</a:t>
            </a:r>
            <a:endParaRPr lang="en-US" altLang="zh-CN" dirty="0" smtClean="0"/>
          </a:p>
          <a:p>
            <a:pPr lvl="1"/>
            <a:endParaRPr lang="en-US" altLang="zh-CN" dirty="0"/>
          </a:p>
          <a:p>
            <a:pPr lvl="1"/>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1641474" y="1152081"/>
            <a:ext cx="9615505" cy="5705918"/>
            <a:chOff x="1641474" y="1152081"/>
            <a:chExt cx="9615505" cy="5705918"/>
          </a:xfrm>
        </p:grpSpPr>
        <p:pic>
          <p:nvPicPr>
            <p:cNvPr id="5" name="图片 4"/>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1641474" y="1162714"/>
              <a:ext cx="9615505" cy="5695285"/>
            </a:xfrm>
            <a:prstGeom prst="rect">
              <a:avLst/>
            </a:prstGeom>
          </p:spPr>
        </p:pic>
        <p:sp>
          <p:nvSpPr>
            <p:cNvPr id="8" name="矩形 7"/>
            <p:cNvSpPr/>
            <p:nvPr/>
          </p:nvSpPr>
          <p:spPr>
            <a:xfrm>
              <a:off x="6134986" y="1152081"/>
              <a:ext cx="818707" cy="5695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05951853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数学模型</a:t>
            </a:r>
            <a:r>
              <a:rPr lang="zh-CN" altLang="zh-CN" b="1" dirty="0"/>
              <a:t>构建案例</a:t>
            </a:r>
            <a:endParaRPr lang="zh-CN" altLang="zh-CN" dirty="0"/>
          </a:p>
          <a:p>
            <a:pPr lvl="1"/>
            <a:r>
              <a:rPr lang="zh-CN" altLang="zh-CN" dirty="0" smtClean="0"/>
              <a:t>【</a:t>
            </a:r>
            <a:r>
              <a:rPr lang="zh-CN" altLang="zh-CN" dirty="0"/>
              <a:t>例</a:t>
            </a:r>
            <a:r>
              <a:rPr lang="en-US" altLang="zh-CN" dirty="0"/>
              <a:t>3-2</a:t>
            </a:r>
            <a:r>
              <a:rPr lang="zh-CN" altLang="zh-CN" dirty="0" smtClean="0"/>
              <a:t>】假设销售商品</a:t>
            </a:r>
            <a:r>
              <a:rPr lang="zh-CN" altLang="zh-CN" dirty="0"/>
              <a:t>单价</a:t>
            </a:r>
            <a:r>
              <a:rPr lang="en-US" altLang="zh-CN" dirty="0"/>
              <a:t>25</a:t>
            </a:r>
            <a:r>
              <a:rPr lang="zh-CN" altLang="zh-CN" dirty="0"/>
              <a:t>元，每年可销售</a:t>
            </a:r>
            <a:r>
              <a:rPr lang="en-US" altLang="zh-CN" dirty="0"/>
              <a:t>3</a:t>
            </a:r>
            <a:r>
              <a:rPr lang="zh-CN" altLang="zh-CN" dirty="0"/>
              <a:t>万件；</a:t>
            </a:r>
            <a:r>
              <a:rPr lang="zh-CN" altLang="zh-CN" dirty="0" smtClean="0"/>
              <a:t>设商品</a:t>
            </a:r>
            <a:r>
              <a:rPr lang="zh-CN" altLang="zh-CN" dirty="0"/>
              <a:t>每件提价</a:t>
            </a:r>
            <a:r>
              <a:rPr lang="en-US" altLang="zh-CN" dirty="0"/>
              <a:t>1</a:t>
            </a:r>
            <a:r>
              <a:rPr lang="zh-CN" altLang="zh-CN" dirty="0"/>
              <a:t>元，则销售量减少</a:t>
            </a:r>
            <a:r>
              <a:rPr lang="en-US" altLang="zh-CN" dirty="0"/>
              <a:t>0.1</a:t>
            </a:r>
            <a:r>
              <a:rPr lang="zh-CN" altLang="zh-CN" dirty="0"/>
              <a:t>万件。如果要使总销售收入不少于</a:t>
            </a:r>
            <a:r>
              <a:rPr lang="en-US" altLang="zh-CN" dirty="0"/>
              <a:t>75</a:t>
            </a:r>
            <a:r>
              <a:rPr lang="zh-CN" altLang="zh-CN" dirty="0"/>
              <a:t>万元，求该商品的最高提价。</a:t>
            </a:r>
            <a:r>
              <a:rPr lang="zh-CN" altLang="zh-CN" dirty="0" smtClean="0"/>
              <a:t>数学模型建立</a:t>
            </a:r>
            <a:r>
              <a:rPr lang="zh-CN" altLang="zh-CN" dirty="0"/>
              <a:t>方法</a:t>
            </a:r>
            <a:r>
              <a:rPr lang="zh-CN" altLang="zh-CN"/>
              <a:t>如下</a:t>
            </a:r>
            <a:r>
              <a:rPr lang="zh-CN" altLang="zh-CN" smtClean="0"/>
              <a:t>。</a:t>
            </a:r>
            <a:endParaRPr lang="en-US" altLang="zh-CN" smtClean="0"/>
          </a:p>
          <a:p>
            <a:pPr lvl="1"/>
            <a:endParaRPr lang="en-US" altLang="zh-CN" dirty="0" smtClean="0"/>
          </a:p>
          <a:p>
            <a:pPr marL="0" lvl="1" indent="0">
              <a:spcAft>
                <a:spcPts val="0"/>
              </a:spcAft>
              <a:buNone/>
            </a:pPr>
            <a:r>
              <a:rPr lang="zh-CN" altLang="zh-CN" dirty="0"/>
              <a:t>（</a:t>
            </a:r>
            <a:r>
              <a:rPr lang="en-US" altLang="zh-CN" dirty="0"/>
              <a:t>1</a:t>
            </a:r>
            <a:r>
              <a:rPr lang="zh-CN" altLang="zh-CN" dirty="0"/>
              <a:t>）分析问题</a:t>
            </a:r>
          </a:p>
          <a:p>
            <a:pPr lvl="2"/>
            <a:r>
              <a:rPr lang="zh-CN" altLang="zh-CN" dirty="0"/>
              <a:t>已知条件：</a:t>
            </a:r>
            <a:r>
              <a:rPr lang="zh-CN" altLang="zh-CN" dirty="0" smtClean="0"/>
              <a:t>单价×销售</a:t>
            </a:r>
            <a:r>
              <a:rPr lang="en-US" altLang="zh-CN" dirty="0" smtClean="0"/>
              <a:t>=</a:t>
            </a:r>
            <a:r>
              <a:rPr lang="zh-CN" altLang="zh-CN" dirty="0"/>
              <a:t>销售</a:t>
            </a:r>
            <a:r>
              <a:rPr lang="zh-CN" altLang="zh-CN" dirty="0" smtClean="0"/>
              <a:t>收入；</a:t>
            </a:r>
            <a:r>
              <a:rPr lang="en-US" altLang="zh-CN" dirty="0" smtClean="0"/>
              <a:t>25</a:t>
            </a:r>
            <a:r>
              <a:rPr lang="zh-CN" altLang="zh-CN" dirty="0"/>
              <a:t>元</a:t>
            </a:r>
            <a:r>
              <a:rPr lang="zh-CN" altLang="zh-CN" dirty="0" smtClean="0"/>
              <a:t>×</a:t>
            </a:r>
            <a:r>
              <a:rPr lang="en-US" altLang="zh-CN" dirty="0" smtClean="0"/>
              <a:t>3</a:t>
            </a:r>
            <a:r>
              <a:rPr lang="zh-CN" altLang="zh-CN" dirty="0"/>
              <a:t>万件</a:t>
            </a:r>
            <a:r>
              <a:rPr lang="en-US" altLang="zh-CN" dirty="0" smtClean="0"/>
              <a:t>=75</a:t>
            </a:r>
            <a:r>
              <a:rPr lang="zh-CN" altLang="zh-CN" dirty="0"/>
              <a:t>万元</a:t>
            </a:r>
          </a:p>
          <a:p>
            <a:pPr lvl="2"/>
            <a:r>
              <a:rPr lang="zh-CN" altLang="zh-CN" dirty="0"/>
              <a:t>约束条件</a:t>
            </a:r>
            <a:r>
              <a:rPr lang="en-US" altLang="zh-CN" dirty="0"/>
              <a:t>1</a:t>
            </a:r>
            <a:r>
              <a:rPr lang="zh-CN" altLang="zh-CN" dirty="0" smtClean="0"/>
              <a:t>：商品</a:t>
            </a:r>
            <a:r>
              <a:rPr lang="zh-CN" altLang="zh-CN" dirty="0"/>
              <a:t>提价</a:t>
            </a:r>
            <a:r>
              <a:rPr lang="en-US" altLang="zh-CN" dirty="0"/>
              <a:t>1</a:t>
            </a:r>
            <a:r>
              <a:rPr lang="zh-CN" altLang="zh-CN" dirty="0"/>
              <a:t>元</a:t>
            </a:r>
            <a:r>
              <a:rPr lang="zh-CN" altLang="zh-CN" dirty="0" smtClean="0"/>
              <a:t>，销售量</a:t>
            </a:r>
            <a:r>
              <a:rPr lang="zh-CN" altLang="zh-CN" dirty="0"/>
              <a:t>减少</a:t>
            </a:r>
            <a:r>
              <a:rPr lang="en-US" altLang="zh-CN" dirty="0"/>
              <a:t>0.1</a:t>
            </a:r>
            <a:r>
              <a:rPr lang="zh-CN" altLang="zh-CN" dirty="0"/>
              <a:t>万件；</a:t>
            </a:r>
          </a:p>
          <a:p>
            <a:pPr lvl="2"/>
            <a:r>
              <a:rPr lang="zh-CN" altLang="zh-CN" dirty="0"/>
              <a:t>约束条件</a:t>
            </a:r>
            <a:r>
              <a:rPr lang="en-US" altLang="zh-CN" dirty="0"/>
              <a:t>2</a:t>
            </a:r>
            <a:r>
              <a:rPr lang="zh-CN" altLang="zh-CN" dirty="0"/>
              <a:t>：保持总销售收入不少于</a:t>
            </a:r>
            <a:r>
              <a:rPr lang="en-US" altLang="zh-CN" dirty="0"/>
              <a:t>75</a:t>
            </a:r>
            <a:r>
              <a:rPr lang="zh-CN" altLang="zh-CN" dirty="0"/>
              <a:t>万</a:t>
            </a:r>
            <a:r>
              <a:rPr lang="zh-CN" altLang="zh-CN"/>
              <a:t>元</a:t>
            </a:r>
            <a:r>
              <a:rPr lang="zh-CN" altLang="zh-CN" smtClean="0"/>
              <a:t>。</a:t>
            </a:r>
            <a:endParaRPr lang="en-US" altLang="zh-CN" smtClean="0"/>
          </a:p>
          <a:p>
            <a:pPr lvl="2"/>
            <a:endParaRPr lang="en-US" altLang="zh-CN" dirty="0" smtClean="0"/>
          </a:p>
          <a:p>
            <a:pPr marL="0" lvl="1" indent="0">
              <a:buNone/>
            </a:pPr>
            <a:r>
              <a:rPr lang="zh-CN" altLang="zh-CN" dirty="0"/>
              <a:t>（</a:t>
            </a:r>
            <a:r>
              <a:rPr lang="en-US" altLang="zh-CN" dirty="0"/>
              <a:t>2</a:t>
            </a:r>
            <a:r>
              <a:rPr lang="zh-CN" altLang="zh-CN" dirty="0"/>
              <a:t>）建立数学模型</a:t>
            </a:r>
          </a:p>
          <a:p>
            <a:pPr lvl="2"/>
            <a:r>
              <a:rPr lang="zh-CN" altLang="zh-CN" dirty="0"/>
              <a:t>设最高提价为</a:t>
            </a:r>
            <a:r>
              <a:rPr lang="en-US" altLang="zh-CN" dirty="0"/>
              <a:t>x</a:t>
            </a:r>
            <a:r>
              <a:rPr lang="zh-CN" altLang="zh-CN" dirty="0"/>
              <a:t>元，提价后商品单价为：（</a:t>
            </a:r>
            <a:r>
              <a:rPr lang="en-US" altLang="zh-CN" dirty="0"/>
              <a:t>25+x</a:t>
            </a:r>
            <a:r>
              <a:rPr lang="zh-CN" altLang="zh-CN" dirty="0"/>
              <a:t>）元；</a:t>
            </a:r>
          </a:p>
          <a:p>
            <a:pPr lvl="2"/>
            <a:r>
              <a:rPr lang="zh-CN" altLang="zh-CN" dirty="0"/>
              <a:t>提价后销售量为：（</a:t>
            </a:r>
            <a:r>
              <a:rPr lang="en-US" altLang="zh-CN" dirty="0"/>
              <a:t>30000-1000x</a:t>
            </a:r>
            <a:r>
              <a:rPr lang="zh-CN" altLang="zh-CN" dirty="0"/>
              <a:t>）件；</a:t>
            </a:r>
          </a:p>
          <a:p>
            <a:pPr lvl="2"/>
            <a:r>
              <a:rPr lang="zh-CN" altLang="zh-CN" dirty="0"/>
              <a:t>则：（</a:t>
            </a:r>
            <a:r>
              <a:rPr lang="en-US" altLang="zh-CN" dirty="0"/>
              <a:t>25+x</a:t>
            </a:r>
            <a:r>
              <a:rPr lang="zh-CN" altLang="zh-CN" dirty="0"/>
              <a:t>）</a:t>
            </a:r>
            <a:r>
              <a:rPr lang="en-US" altLang="zh-CN" dirty="0"/>
              <a:t>*</a:t>
            </a:r>
            <a:r>
              <a:rPr lang="zh-CN" altLang="zh-CN" dirty="0"/>
              <a:t>（</a:t>
            </a:r>
            <a:r>
              <a:rPr lang="en-US" altLang="zh-CN" dirty="0"/>
              <a:t>30000-1000x</a:t>
            </a:r>
            <a:r>
              <a:rPr lang="zh-CN" altLang="zh-CN" dirty="0"/>
              <a:t>）≥</a:t>
            </a:r>
            <a:r>
              <a:rPr lang="en-US" altLang="zh-CN" dirty="0"/>
              <a:t>750000</a:t>
            </a:r>
            <a:r>
              <a:rPr lang="zh-CN" altLang="zh-CN" dirty="0"/>
              <a:t>；</a:t>
            </a:r>
          </a:p>
          <a:p>
            <a:pPr lvl="2"/>
            <a:r>
              <a:rPr lang="zh-CN" altLang="zh-CN" dirty="0"/>
              <a:t>简化后数学模型为：（</a:t>
            </a:r>
            <a:r>
              <a:rPr lang="en-US" altLang="zh-CN" dirty="0"/>
              <a:t>25+x</a:t>
            </a:r>
            <a:r>
              <a:rPr lang="zh-CN" altLang="zh-CN" dirty="0"/>
              <a:t>）</a:t>
            </a:r>
            <a:r>
              <a:rPr lang="en-US" altLang="zh-CN" dirty="0"/>
              <a:t>*</a:t>
            </a:r>
            <a:r>
              <a:rPr lang="zh-CN" altLang="zh-CN" dirty="0"/>
              <a:t>（</a:t>
            </a:r>
            <a:r>
              <a:rPr lang="en-US" altLang="zh-CN" dirty="0"/>
              <a:t>30-x</a:t>
            </a:r>
            <a:r>
              <a:rPr lang="zh-CN" altLang="zh-CN" dirty="0"/>
              <a:t>）≥</a:t>
            </a:r>
            <a:r>
              <a:rPr lang="en-US" altLang="zh-CN" dirty="0"/>
              <a:t>750</a:t>
            </a:r>
            <a:endParaRPr lang="zh-CN" altLang="zh-CN" dirty="0"/>
          </a:p>
          <a:p>
            <a:pPr lvl="2"/>
            <a:endParaRPr lang="zh-CN" altLang="zh-CN" dirty="0"/>
          </a:p>
          <a:p>
            <a:pPr lvl="1"/>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8238164" y="2773030"/>
            <a:ext cx="3191835" cy="2065305"/>
          </a:xfrm>
          <a:prstGeom prst="rect">
            <a:avLst/>
          </a:prstGeom>
        </p:spPr>
      </p:pic>
    </p:spTree>
    <p:extLst>
      <p:ext uri="{BB962C8B-B14F-4D97-AF65-F5344CB8AC3E}">
        <p14:creationId xmlns:p14="http://schemas.microsoft.com/office/powerpoint/2010/main" xmlns="" val="26599275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3</a:t>
            </a:r>
            <a:r>
              <a:rPr lang="zh-CN" altLang="zh-CN" dirty="0"/>
              <a:t>）编程求解</a:t>
            </a:r>
          </a:p>
          <a:p>
            <a:pPr lvl="2"/>
            <a:r>
              <a:rPr lang="zh-CN" altLang="zh-CN" dirty="0"/>
              <a:t>对以上问题编程求解后：</a:t>
            </a:r>
            <a:r>
              <a:rPr lang="en-US" altLang="zh-CN" dirty="0"/>
              <a:t>x</a:t>
            </a:r>
            <a:r>
              <a:rPr lang="zh-CN" altLang="zh-CN" dirty="0"/>
              <a:t>≤</a:t>
            </a:r>
            <a:r>
              <a:rPr lang="en-US" altLang="zh-CN" dirty="0"/>
              <a:t>5</a:t>
            </a:r>
            <a:r>
              <a:rPr lang="zh-CN" altLang="zh-CN" dirty="0"/>
              <a:t>，即提价最高不能超过</a:t>
            </a:r>
            <a:r>
              <a:rPr lang="en-US" altLang="zh-CN" dirty="0"/>
              <a:t>5</a:t>
            </a:r>
            <a:r>
              <a:rPr lang="zh-CN" altLang="zh-CN" dirty="0"/>
              <a:t>元。</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102314" y="1478663"/>
            <a:ext cx="6680717" cy="3854817"/>
          </a:xfrm>
          <a:prstGeom prst="rect">
            <a:avLst/>
          </a:prstGeom>
        </p:spPr>
      </p:pic>
    </p:spTree>
    <p:extLst>
      <p:ext uri="{BB962C8B-B14F-4D97-AF65-F5344CB8AC3E}">
        <p14:creationId xmlns:p14="http://schemas.microsoft.com/office/powerpoint/2010/main" xmlns="" val="55617551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lvl="1"/>
            <a:r>
              <a:rPr lang="zh-CN" altLang="zh-CN" dirty="0"/>
              <a:t>【例</a:t>
            </a:r>
            <a:r>
              <a:rPr lang="en-US" altLang="zh-CN" dirty="0"/>
              <a:t>3-3</a:t>
            </a:r>
            <a:r>
              <a:rPr lang="zh-CN" altLang="zh-CN" dirty="0" smtClean="0"/>
              <a:t>】布丰投</a:t>
            </a:r>
            <a:r>
              <a:rPr lang="zh-CN" altLang="zh-CN" dirty="0"/>
              <a:t>针实验是利用统计方法建立数学模型的典型</a:t>
            </a:r>
            <a:r>
              <a:rPr lang="zh-CN" altLang="zh-CN" dirty="0" smtClean="0"/>
              <a:t>案例，</a:t>
            </a:r>
            <a:r>
              <a:rPr lang="zh-CN" altLang="zh-CN" dirty="0"/>
              <a:t>方法</a:t>
            </a:r>
            <a:r>
              <a:rPr lang="zh-CN" altLang="zh-CN" dirty="0" smtClean="0"/>
              <a:t>如下</a:t>
            </a:r>
            <a:r>
              <a:rPr lang="zh-CN" altLang="en-US" dirty="0" smtClean="0"/>
              <a:t>：</a:t>
            </a:r>
            <a:endParaRPr lang="zh-CN" altLang="zh-CN" dirty="0"/>
          </a:p>
          <a:p>
            <a:pPr marL="360000" lvl="2" indent="0">
              <a:buNone/>
            </a:pPr>
            <a:r>
              <a:rPr lang="zh-CN" altLang="zh-CN" dirty="0" smtClean="0"/>
              <a:t>（</a:t>
            </a:r>
            <a:r>
              <a:rPr lang="en-US" altLang="zh-CN" dirty="0" smtClean="0"/>
              <a:t>1</a:t>
            </a:r>
            <a:r>
              <a:rPr lang="zh-CN" altLang="zh-CN" dirty="0" smtClean="0"/>
              <a:t>）在</a:t>
            </a:r>
            <a:r>
              <a:rPr lang="zh-CN" altLang="zh-CN" dirty="0"/>
              <a:t>白纸</a:t>
            </a:r>
            <a:r>
              <a:rPr lang="zh-CN" altLang="zh-CN" smtClean="0"/>
              <a:t>上画多</a:t>
            </a:r>
            <a:r>
              <a:rPr lang="zh-CN" altLang="zh-CN" dirty="0"/>
              <a:t>条间距为</a:t>
            </a:r>
            <a:r>
              <a:rPr lang="en-US" altLang="zh-CN" dirty="0"/>
              <a:t>d</a:t>
            </a:r>
            <a:r>
              <a:rPr lang="zh-CN" altLang="zh-CN" dirty="0"/>
              <a:t>的平行线；</a:t>
            </a:r>
          </a:p>
          <a:p>
            <a:pPr marL="360000" lvl="2" indent="0">
              <a:buNone/>
            </a:pPr>
            <a:r>
              <a:rPr lang="zh-CN" altLang="zh-CN" dirty="0"/>
              <a:t>（</a:t>
            </a:r>
            <a:r>
              <a:rPr lang="en-US" altLang="zh-CN" dirty="0"/>
              <a:t>2</a:t>
            </a:r>
            <a:r>
              <a:rPr lang="zh-CN" altLang="zh-CN"/>
              <a:t>）</a:t>
            </a:r>
            <a:r>
              <a:rPr lang="zh-CN" altLang="zh-CN" smtClean="0"/>
              <a:t>取长度</a:t>
            </a:r>
            <a:r>
              <a:rPr lang="zh-CN" altLang="zh-CN" dirty="0"/>
              <a:t>为</a:t>
            </a:r>
            <a:r>
              <a:rPr lang="en-US" altLang="zh-CN" dirty="0"/>
              <a:t>L</a:t>
            </a:r>
            <a:r>
              <a:rPr lang="zh-CN" altLang="zh-CN" dirty="0"/>
              <a:t>（</a:t>
            </a:r>
            <a:r>
              <a:rPr lang="en-US" altLang="zh-CN" dirty="0"/>
              <a:t>L&lt;d</a:t>
            </a:r>
            <a:r>
              <a:rPr lang="zh-CN" altLang="zh-CN" dirty="0"/>
              <a:t>）的针，</a:t>
            </a:r>
            <a:r>
              <a:rPr lang="zh-CN" altLang="zh-CN" dirty="0" smtClean="0"/>
              <a:t>随机</a:t>
            </a:r>
            <a:r>
              <a:rPr lang="zh-CN" altLang="en-US" dirty="0" smtClean="0"/>
              <a:t>在</a:t>
            </a:r>
            <a:r>
              <a:rPr lang="zh-CN" altLang="zh-CN" dirty="0" smtClean="0"/>
              <a:t>纸</a:t>
            </a:r>
            <a:r>
              <a:rPr lang="zh-CN" altLang="zh-CN" dirty="0"/>
              <a:t>上掷</a:t>
            </a:r>
            <a:r>
              <a:rPr lang="en-US" altLang="zh-CN" dirty="0"/>
              <a:t>n</a:t>
            </a:r>
            <a:r>
              <a:rPr lang="zh-CN" altLang="zh-CN" dirty="0"/>
              <a:t>次</a:t>
            </a:r>
            <a:r>
              <a:rPr lang="zh-CN" altLang="zh-CN" dirty="0" smtClean="0"/>
              <a:t>，针</a:t>
            </a:r>
            <a:r>
              <a:rPr lang="zh-CN" altLang="zh-CN" dirty="0"/>
              <a:t>与直线相交的</a:t>
            </a:r>
            <a:r>
              <a:rPr lang="zh-CN" altLang="zh-CN" dirty="0" smtClean="0"/>
              <a:t>次数记</a:t>
            </a:r>
            <a:r>
              <a:rPr lang="zh-CN" altLang="zh-CN" dirty="0"/>
              <a:t>为</a:t>
            </a:r>
            <a:r>
              <a:rPr lang="en-US" altLang="zh-CN" dirty="0"/>
              <a:t>m</a:t>
            </a:r>
            <a:r>
              <a:rPr lang="zh-CN" altLang="zh-CN" dirty="0"/>
              <a:t>；</a:t>
            </a:r>
          </a:p>
          <a:p>
            <a:pPr marL="360000" lvl="2" indent="0">
              <a:buNone/>
            </a:pPr>
            <a:r>
              <a:rPr lang="zh-CN" altLang="zh-CN" dirty="0"/>
              <a:t>（</a:t>
            </a:r>
            <a:r>
              <a:rPr lang="en-US" altLang="zh-CN" dirty="0"/>
              <a:t>3</a:t>
            </a:r>
            <a:r>
              <a:rPr lang="zh-CN" altLang="zh-CN" dirty="0" smtClean="0"/>
              <a:t>）针</a:t>
            </a:r>
            <a:r>
              <a:rPr lang="zh-CN" altLang="zh-CN" dirty="0"/>
              <a:t>与平行线相交的</a:t>
            </a:r>
            <a:r>
              <a:rPr lang="zh-CN" altLang="zh-CN" dirty="0" smtClean="0"/>
              <a:t>概率为</a:t>
            </a:r>
            <a:r>
              <a:rPr lang="zh-CN" altLang="zh-CN" dirty="0"/>
              <a:t>：</a:t>
            </a:r>
            <a:r>
              <a:rPr lang="en-US" altLang="zh-CN" dirty="0"/>
              <a:t>P=2L/</a:t>
            </a:r>
            <a:r>
              <a:rPr lang="zh-CN" altLang="zh-CN" dirty="0"/>
              <a:t>π</a:t>
            </a:r>
            <a:r>
              <a:rPr lang="en-US" altLang="zh-CN" dirty="0"/>
              <a:t>d</a:t>
            </a:r>
            <a:r>
              <a:rPr lang="zh-CN" altLang="zh-CN" dirty="0" smtClean="0"/>
              <a:t>。</a:t>
            </a:r>
            <a:endParaRPr lang="en-US" altLang="zh-CN" dirty="0" smtClean="0"/>
          </a:p>
          <a:p>
            <a:pPr lvl="3"/>
            <a:r>
              <a:rPr lang="en-US" altLang="zh-CN" dirty="0"/>
              <a:t>1850</a:t>
            </a:r>
            <a:r>
              <a:rPr lang="zh-CN" altLang="zh-CN" dirty="0"/>
              <a:t>年</a:t>
            </a:r>
            <a:r>
              <a:rPr lang="zh-CN" altLang="zh-CN" dirty="0" smtClean="0"/>
              <a:t>，沃尔夫用长</a:t>
            </a:r>
            <a:r>
              <a:rPr lang="en-US" altLang="zh-CN" dirty="0"/>
              <a:t>36mm</a:t>
            </a:r>
            <a:r>
              <a:rPr lang="zh-CN" altLang="zh-CN" dirty="0"/>
              <a:t>的针，平行线间距为</a:t>
            </a:r>
            <a:r>
              <a:rPr lang="en-US" altLang="zh-CN" dirty="0"/>
              <a:t>45mm</a:t>
            </a:r>
            <a:r>
              <a:rPr lang="zh-CN" altLang="zh-CN" dirty="0"/>
              <a:t>，投掷</a:t>
            </a:r>
            <a:r>
              <a:rPr lang="en-US" altLang="zh-CN" dirty="0"/>
              <a:t>5 000</a:t>
            </a:r>
            <a:r>
              <a:rPr lang="zh-CN" altLang="zh-CN" dirty="0"/>
              <a:t>次，</a:t>
            </a:r>
            <a:r>
              <a:rPr lang="zh-CN" altLang="zh-CN" dirty="0" smtClean="0"/>
              <a:t>得到：</a:t>
            </a:r>
            <a:r>
              <a:rPr lang="zh-CN" altLang="zh-CN" dirty="0"/>
              <a:t>π≈</a:t>
            </a:r>
            <a:r>
              <a:rPr lang="en-US" altLang="zh-CN" dirty="0"/>
              <a:t>3.1596</a:t>
            </a:r>
            <a:r>
              <a:rPr lang="zh-CN" altLang="zh-CN" dirty="0"/>
              <a:t>。</a:t>
            </a:r>
          </a:p>
          <a:p>
            <a:pPr lvl="3"/>
            <a:r>
              <a:rPr lang="zh-CN" altLang="zh-CN" dirty="0" smtClean="0"/>
              <a:t>如</a:t>
            </a:r>
            <a:r>
              <a:rPr lang="zh-CN" altLang="en-US" dirty="0" smtClean="0"/>
              <a:t>下</a:t>
            </a:r>
            <a:r>
              <a:rPr lang="zh-CN" altLang="zh-CN" dirty="0" smtClean="0"/>
              <a:t>图所</a:t>
            </a:r>
            <a:r>
              <a:rPr lang="zh-CN" altLang="zh-CN"/>
              <a:t>示</a:t>
            </a:r>
            <a:r>
              <a:rPr lang="zh-CN" altLang="zh-CN" smtClean="0"/>
              <a:t>，计算机程序</a:t>
            </a:r>
            <a:r>
              <a:rPr lang="zh-CN" altLang="zh-CN" dirty="0"/>
              <a:t>投掷</a:t>
            </a:r>
            <a:r>
              <a:rPr lang="en-US" altLang="zh-CN" dirty="0"/>
              <a:t>100</a:t>
            </a:r>
            <a:r>
              <a:rPr lang="zh-CN" altLang="zh-CN" dirty="0"/>
              <a:t>万次时，π≈</a:t>
            </a:r>
            <a:r>
              <a:rPr lang="en-US" altLang="zh-CN" dirty="0"/>
              <a:t>3.148902</a:t>
            </a:r>
            <a:r>
              <a:rPr lang="zh-CN" altLang="zh-CN" dirty="0"/>
              <a:t>。</a:t>
            </a:r>
          </a:p>
          <a:p>
            <a:pPr marL="360000" lvl="2" indent="0">
              <a:buNone/>
            </a:pP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3348005" y="2748885"/>
            <a:ext cx="6595930" cy="4109115"/>
          </a:xfrm>
          <a:prstGeom prst="rect">
            <a:avLst/>
          </a:prstGeom>
        </p:spPr>
      </p:pic>
    </p:spTree>
    <p:extLst>
      <p:ext uri="{BB962C8B-B14F-4D97-AF65-F5344CB8AC3E}">
        <p14:creationId xmlns:p14="http://schemas.microsoft.com/office/powerpoint/2010/main" xmlns="" val="88918076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3.1.5  </a:t>
            </a:r>
            <a:r>
              <a:rPr lang="zh-CN" altLang="en-US" dirty="0" smtClean="0"/>
              <a:t>解题模型的构建</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数学建模方法。</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6" name="图示 5"/>
          <p:cNvGraphicFramePr/>
          <p:nvPr>
            <p:extLst>
              <p:ext uri="{D42A27DB-BD31-4B8C-83A1-F6EECF244321}">
                <p14:modId xmlns:p14="http://schemas.microsoft.com/office/powerpoint/2010/main" xmlns="" val="3395480828"/>
              </p:ext>
            </p:extLst>
          </p:nvPr>
        </p:nvGraphicFramePr>
        <p:xfrm>
          <a:off x="616668" y="1017391"/>
          <a:ext cx="11164205" cy="475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466978068"/>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5798301" y="3196906"/>
            <a:ext cx="6929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p:txBody>
          <a:bodyPr>
            <a:normAutofit/>
          </a:bodyPr>
          <a:lstStyle/>
          <a:p>
            <a:pPr marL="0" indent="0">
              <a:lnSpc>
                <a:spcPct val="150000"/>
              </a:lnSpc>
              <a:buNone/>
            </a:pPr>
            <a:r>
              <a:rPr lang="zh-CN" altLang="en-US" smtClean="0"/>
              <a:t>               计算机</a:t>
            </a:r>
            <a:endParaRPr lang="zh-CN" altLang="en-US"/>
          </a:p>
        </p:txBody>
      </p:sp>
      <p:graphicFrame>
        <p:nvGraphicFramePr>
          <p:cNvPr id="4" name="图示 3"/>
          <p:cNvGraphicFramePr/>
          <p:nvPr>
            <p:extLst>
              <p:ext uri="{D42A27DB-BD31-4B8C-83A1-F6EECF244321}">
                <p14:modId xmlns:p14="http://schemas.microsoft.com/office/powerpoint/2010/main" xmlns="" val="3223074404"/>
              </p:ext>
            </p:extLst>
          </p:nvPr>
        </p:nvGraphicFramePr>
        <p:xfrm>
          <a:off x="0" y="679205"/>
          <a:ext cx="6946605" cy="510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9" name="直接连接符 18"/>
          <p:cNvCxnSpPr/>
          <p:nvPr/>
        </p:nvCxnSpPr>
        <p:spPr>
          <a:xfrm>
            <a:off x="6453976" y="981710"/>
            <a:ext cx="0" cy="35353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464608" y="1818179"/>
            <a:ext cx="6929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478779" y="2759165"/>
            <a:ext cx="6929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459292" y="3618630"/>
            <a:ext cx="6929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446888" y="4517077"/>
            <a:ext cx="6929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804851" y="2388798"/>
            <a:ext cx="502564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3.2.3  </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平均收入</a:t>
            </a:r>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安全计算建模</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矩形 36"/>
          <p:cNvSpPr/>
          <p:nvPr/>
        </p:nvSpPr>
        <p:spPr>
          <a:xfrm>
            <a:off x="6819022" y="3253574"/>
            <a:ext cx="502564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3.2.4  </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网页搜索</a:t>
            </a:r>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布尔检索建模</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8" name="矩形 37"/>
          <p:cNvSpPr/>
          <p:nvPr/>
        </p:nvSpPr>
        <p:spPr>
          <a:xfrm>
            <a:off x="6804851" y="4182151"/>
            <a:ext cx="502564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3.2.5  </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生命游戏</a:t>
            </a:r>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细胞自动机</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6468146" y="981710"/>
            <a:ext cx="6929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462830" y="2782161"/>
            <a:ext cx="6929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6808389" y="737163"/>
            <a:ext cx="5025648" cy="6485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lvl="0"/>
            <a:r>
              <a:rPr lang="en-US" altLang="zh-CN"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3.2.1  </a:t>
            </a:r>
            <a:r>
              <a:rPr lang="zh-CN" altLang="en-US"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囚徒</a:t>
            </a:r>
            <a:r>
              <a:rPr lang="zh-CN" alt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困境</a:t>
            </a:r>
            <a:r>
              <a:rPr lang="en-US" altLang="zh-CN"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博弈策略</a:t>
            </a:r>
            <a:r>
              <a:rPr lang="zh-CN" altLang="en-US" sz="240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建模</a:t>
            </a:r>
            <a:endParaRPr lang="zh-CN" altLang="en-US"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6808389" y="1562962"/>
            <a:ext cx="502564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3.2.2 </a:t>
            </a:r>
            <a:r>
              <a:rPr lang="en-US" altLang="zh-CN"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4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机器翻译</a:t>
            </a:r>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统计语言建模</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299713303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博弈论</a:t>
            </a:r>
            <a:r>
              <a:rPr lang="zh-CN" altLang="zh-CN" b="1" dirty="0"/>
              <a:t>的基本概念</a:t>
            </a:r>
            <a:endParaRPr lang="zh-CN" altLang="zh-CN" dirty="0"/>
          </a:p>
          <a:p>
            <a:pPr lvl="1"/>
            <a:endParaRPr lang="en-US" altLang="zh-CN" sz="1000" smtClean="0"/>
          </a:p>
          <a:p>
            <a:pPr lvl="1"/>
            <a:r>
              <a:rPr lang="en-US" altLang="zh-CN" smtClean="0"/>
              <a:t>1943</a:t>
            </a:r>
            <a:r>
              <a:rPr lang="zh-CN" altLang="zh-CN" dirty="0"/>
              <a:t>年，冯•</a:t>
            </a:r>
            <a:r>
              <a:rPr lang="zh-CN" altLang="zh-CN" dirty="0" smtClean="0"/>
              <a:t>诺依曼《博弈论和经济行为》著作首次</a:t>
            </a:r>
            <a:r>
              <a:rPr lang="zh-CN" altLang="zh-CN" dirty="0"/>
              <a:t>介绍了</a:t>
            </a:r>
            <a:r>
              <a:rPr lang="zh-CN" altLang="zh-CN" dirty="0" smtClean="0"/>
              <a:t>博弈论。</a:t>
            </a:r>
            <a:endParaRPr lang="en-US" altLang="zh-CN" dirty="0" smtClean="0"/>
          </a:p>
          <a:p>
            <a:pPr lvl="1"/>
            <a:r>
              <a:rPr lang="zh-CN" altLang="zh-CN" dirty="0" smtClean="0"/>
              <a:t>博弈论</a:t>
            </a:r>
            <a:r>
              <a:rPr lang="zh-CN" altLang="en-US" dirty="0" smtClean="0"/>
              <a:t>：</a:t>
            </a:r>
            <a:r>
              <a:rPr lang="zh-CN" altLang="zh-CN" dirty="0" smtClean="0">
                <a:solidFill>
                  <a:srgbClr val="C00000"/>
                </a:solidFill>
              </a:rPr>
              <a:t>两</a:t>
            </a:r>
            <a:r>
              <a:rPr lang="zh-CN" altLang="zh-CN" dirty="0">
                <a:solidFill>
                  <a:srgbClr val="C00000"/>
                </a:solidFill>
              </a:rPr>
              <a:t>人以上参与</a:t>
            </a:r>
            <a:r>
              <a:rPr lang="zh-CN" altLang="zh-CN" dirty="0" smtClean="0">
                <a:solidFill>
                  <a:srgbClr val="C00000"/>
                </a:solidFill>
              </a:rPr>
              <a:t>，双方通过</a:t>
            </a:r>
            <a:r>
              <a:rPr lang="zh-CN" altLang="zh-CN" dirty="0">
                <a:solidFill>
                  <a:srgbClr val="C00000"/>
                </a:solidFill>
              </a:rPr>
              <a:t>不同策略相互竞争的</a:t>
            </a:r>
            <a:r>
              <a:rPr lang="zh-CN" altLang="zh-CN" dirty="0" smtClean="0">
                <a:solidFill>
                  <a:srgbClr val="C00000"/>
                </a:solidFill>
              </a:rPr>
              <a:t>游戏</a:t>
            </a:r>
            <a:r>
              <a:rPr lang="zh-CN" altLang="en-US" dirty="0" smtClean="0"/>
              <a:t>。</a:t>
            </a:r>
            <a:endParaRPr lang="en-US" altLang="zh-CN" dirty="0" smtClean="0"/>
          </a:p>
          <a:p>
            <a:pPr lvl="1"/>
            <a:r>
              <a:rPr lang="zh-CN" altLang="zh-CN" dirty="0" smtClean="0"/>
              <a:t>博弈</a:t>
            </a:r>
            <a:r>
              <a:rPr lang="zh-CN" altLang="en-US" dirty="0" smtClean="0"/>
              <a:t>：</a:t>
            </a:r>
            <a:r>
              <a:rPr lang="zh-CN" altLang="zh-CN" dirty="0" smtClean="0"/>
              <a:t>一方</a:t>
            </a:r>
            <a:r>
              <a:rPr lang="zh-CN" altLang="zh-CN" dirty="0"/>
              <a:t>采用的策略会对另一方的行为产生</a:t>
            </a:r>
            <a:r>
              <a:rPr lang="zh-CN" altLang="zh-CN" dirty="0" smtClean="0"/>
              <a:t>影响。</a:t>
            </a:r>
            <a:endParaRPr lang="zh-CN" altLang="zh-CN" dirty="0"/>
          </a:p>
          <a:p>
            <a:pPr lvl="1"/>
            <a:endParaRPr lang="en-US" altLang="zh-CN" dirty="0" smtClean="0"/>
          </a:p>
          <a:p>
            <a:pPr lvl="1"/>
            <a:r>
              <a:rPr lang="zh-CN" altLang="zh-CN" dirty="0" smtClean="0"/>
              <a:t>基本元素：</a:t>
            </a:r>
            <a:r>
              <a:rPr lang="zh-CN" altLang="zh-CN" dirty="0"/>
              <a:t>参与者、行动、信息、策略、收益、均衡和结果</a:t>
            </a:r>
            <a:r>
              <a:rPr lang="zh-CN" altLang="zh-CN" dirty="0" smtClean="0"/>
              <a:t>。</a:t>
            </a:r>
            <a:endParaRPr lang="en-US" altLang="zh-CN" dirty="0" smtClean="0"/>
          </a:p>
          <a:p>
            <a:pPr lvl="1"/>
            <a:r>
              <a:rPr lang="zh-CN" altLang="zh-CN" dirty="0" smtClean="0"/>
              <a:t>行动博弈</a:t>
            </a:r>
            <a:r>
              <a:rPr lang="zh-CN" altLang="en-US" dirty="0" smtClean="0"/>
              <a:t>：</a:t>
            </a:r>
            <a:r>
              <a:rPr lang="zh-CN" altLang="zh-CN" dirty="0" smtClean="0"/>
              <a:t>参与者在</a:t>
            </a:r>
            <a:r>
              <a:rPr lang="zh-CN" altLang="zh-CN" dirty="0"/>
              <a:t>不了解对方行动的情况下采取行动（如囚徒</a:t>
            </a:r>
            <a:r>
              <a:rPr lang="zh-CN" altLang="zh-CN" dirty="0" smtClean="0"/>
              <a:t>困境）。</a:t>
            </a:r>
            <a:endParaRPr lang="en-US" altLang="zh-CN" dirty="0" smtClean="0"/>
          </a:p>
          <a:p>
            <a:pPr lvl="1"/>
            <a:r>
              <a:rPr lang="zh-CN" altLang="zh-CN" dirty="0" smtClean="0"/>
              <a:t>顺序博弈</a:t>
            </a:r>
            <a:r>
              <a:rPr lang="zh-CN" altLang="en-US" dirty="0" smtClean="0"/>
              <a:t>：</a:t>
            </a:r>
            <a:r>
              <a:rPr lang="zh-CN" altLang="zh-CN" dirty="0" smtClean="0"/>
              <a:t>先行动</a:t>
            </a:r>
            <a:r>
              <a:rPr lang="zh-CN" altLang="zh-CN" dirty="0"/>
              <a:t>者的动作会明确告知后行动</a:t>
            </a:r>
            <a:r>
              <a:rPr lang="zh-CN" altLang="zh-CN" dirty="0" smtClean="0"/>
              <a:t>者（</a:t>
            </a:r>
            <a:r>
              <a:rPr lang="zh-CN" altLang="zh-CN" dirty="0"/>
              <a:t>如象棋</a:t>
            </a:r>
            <a:r>
              <a:rPr lang="zh-CN" altLang="zh-CN" dirty="0" smtClean="0"/>
              <a:t>比赛等</a:t>
            </a:r>
            <a:r>
              <a:rPr lang="zh-CN" altLang="zh-CN" dirty="0"/>
              <a:t>）</a:t>
            </a:r>
            <a:r>
              <a:rPr lang="zh-CN" altLang="zh-CN" dirty="0" smtClean="0"/>
              <a:t>。</a:t>
            </a:r>
            <a:endParaRPr lang="en-US" altLang="zh-CN" dirty="0" smtClean="0"/>
          </a:p>
          <a:p>
            <a:pPr lvl="1"/>
            <a:endParaRPr lang="zh-CN" altLang="zh-CN" dirty="0"/>
          </a:p>
          <a:p>
            <a:pPr lvl="1"/>
            <a:r>
              <a:rPr lang="zh-CN" altLang="zh-CN" dirty="0"/>
              <a:t>囚徒</a:t>
            </a:r>
            <a:r>
              <a:rPr lang="zh-CN" altLang="zh-CN" dirty="0" smtClean="0"/>
              <a:t>困境说明</a:t>
            </a:r>
            <a:r>
              <a:rPr lang="zh-CN" altLang="en-US" dirty="0" smtClean="0"/>
              <a:t>的问题：</a:t>
            </a:r>
            <a:endParaRPr lang="en-US" altLang="zh-CN" dirty="0" smtClean="0"/>
          </a:p>
          <a:p>
            <a:pPr lvl="2"/>
            <a:r>
              <a:rPr lang="zh-CN" altLang="zh-CN" dirty="0" smtClean="0"/>
              <a:t>合作</a:t>
            </a:r>
            <a:r>
              <a:rPr lang="zh-CN" altLang="zh-CN" dirty="0"/>
              <a:t>对双方都有利时，保持合作也是困难的</a:t>
            </a:r>
            <a:r>
              <a:rPr lang="zh-CN" altLang="zh-CN" dirty="0" smtClean="0"/>
              <a:t>。</a:t>
            </a:r>
            <a:endParaRPr lang="en-US" altLang="zh-CN" dirty="0" smtClean="0"/>
          </a:p>
          <a:p>
            <a:pPr lvl="2"/>
            <a:r>
              <a:rPr lang="zh-CN" altLang="zh-CN" dirty="0" smtClean="0"/>
              <a:t>个人</a:t>
            </a:r>
            <a:r>
              <a:rPr lang="zh-CN" altLang="zh-CN" dirty="0"/>
              <a:t>最佳选择并非团体最佳选择</a:t>
            </a:r>
            <a:r>
              <a:rPr lang="zh-CN" altLang="zh-CN" dirty="0" smtClean="0"/>
              <a:t>。</a:t>
            </a:r>
            <a:endParaRPr lang="en-US" altLang="zh-CN" dirty="0" smtClean="0"/>
          </a:p>
          <a:p>
            <a:pPr lvl="1"/>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88918076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3.1.1  </a:t>
            </a:r>
            <a:r>
              <a:rPr lang="zh-CN" altLang="en-US" dirty="0" smtClean="0"/>
              <a:t>科学</a:t>
            </a:r>
            <a:r>
              <a:rPr lang="zh-CN" altLang="en-US" dirty="0"/>
              <a:t>思维的形式</a:t>
            </a:r>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计算</a:t>
            </a:r>
            <a:r>
              <a:rPr lang="zh-CN" altLang="zh-CN" b="1" dirty="0"/>
              <a:t>思维</a:t>
            </a:r>
            <a:endParaRPr lang="zh-CN" altLang="zh-CN" dirty="0"/>
          </a:p>
          <a:p>
            <a:pPr lvl="1"/>
            <a:endParaRPr lang="en-US" altLang="zh-CN" sz="1000" smtClean="0"/>
          </a:p>
          <a:p>
            <a:pPr lvl="1"/>
            <a:r>
              <a:rPr lang="zh-CN" altLang="zh-CN" smtClean="0"/>
              <a:t>计算</a:t>
            </a:r>
            <a:r>
              <a:rPr lang="zh-CN" altLang="zh-CN" dirty="0"/>
              <a:t>思维以</a:t>
            </a:r>
            <a:r>
              <a:rPr lang="zh-CN" altLang="zh-CN" b="1" dirty="0">
                <a:solidFill>
                  <a:srgbClr val="C00000"/>
                </a:solidFill>
              </a:rPr>
              <a:t>设计</a:t>
            </a:r>
            <a:r>
              <a:rPr lang="zh-CN" altLang="zh-CN" dirty="0"/>
              <a:t>和</a:t>
            </a:r>
            <a:r>
              <a:rPr lang="zh-CN" altLang="zh-CN" b="1" dirty="0">
                <a:solidFill>
                  <a:srgbClr val="C00000"/>
                </a:solidFill>
              </a:rPr>
              <a:t>构造</a:t>
            </a:r>
            <a:r>
              <a:rPr lang="zh-CN" altLang="zh-CN" dirty="0"/>
              <a:t>为特征，以</a:t>
            </a:r>
            <a:r>
              <a:rPr lang="zh-CN" altLang="zh-CN" b="1" dirty="0">
                <a:solidFill>
                  <a:srgbClr val="C00000"/>
                </a:solidFill>
              </a:rPr>
              <a:t>计算机学科</a:t>
            </a:r>
            <a:r>
              <a:rPr lang="zh-CN" altLang="zh-CN" dirty="0"/>
              <a:t>为</a:t>
            </a:r>
            <a:r>
              <a:rPr lang="zh-CN" altLang="zh-CN"/>
              <a:t>代表</a:t>
            </a:r>
            <a:r>
              <a:rPr lang="zh-CN" altLang="zh-CN" smtClean="0"/>
              <a:t>。</a:t>
            </a:r>
            <a:endParaRPr lang="en-US" altLang="zh-CN" smtClean="0"/>
          </a:p>
          <a:p>
            <a:pPr lvl="1"/>
            <a:endParaRPr lang="en-US" altLang="zh-CN" dirty="0" smtClean="0"/>
          </a:p>
          <a:p>
            <a:pPr lvl="1"/>
            <a:r>
              <a:rPr lang="zh-CN" altLang="zh-CN" b="1" smtClean="0">
                <a:solidFill>
                  <a:srgbClr val="C00000"/>
                </a:solidFill>
              </a:rPr>
              <a:t>计算</a:t>
            </a:r>
            <a:r>
              <a:rPr lang="zh-CN" altLang="zh-CN" b="1" dirty="0">
                <a:solidFill>
                  <a:srgbClr val="C00000"/>
                </a:solidFill>
              </a:rPr>
              <a:t>思维</a:t>
            </a:r>
            <a:r>
              <a:rPr lang="zh-CN" altLang="zh-CN" b="1" dirty="0" smtClean="0">
                <a:solidFill>
                  <a:srgbClr val="C00000"/>
                </a:solidFill>
              </a:rPr>
              <a:t>的</a:t>
            </a:r>
            <a:r>
              <a:rPr lang="zh-CN" altLang="zh-CN" b="1" dirty="0">
                <a:solidFill>
                  <a:srgbClr val="C00000"/>
                </a:solidFill>
              </a:rPr>
              <a:t>根本问题是什么能被有效的自动进行</a:t>
            </a:r>
            <a:r>
              <a:rPr lang="zh-CN" altLang="zh-CN" dirty="0" smtClean="0">
                <a:solidFill>
                  <a:srgbClr val="C00000"/>
                </a:solidFill>
              </a:rPr>
              <a:t>。</a:t>
            </a:r>
            <a:endParaRPr lang="en-US" altLang="zh-CN" dirty="0" smtClean="0">
              <a:solidFill>
                <a:srgbClr val="C00000"/>
              </a:solidFill>
            </a:endParaRPr>
          </a:p>
          <a:p>
            <a:pPr lvl="1"/>
            <a:endParaRPr lang="en-US" altLang="zh-CN" smtClean="0"/>
          </a:p>
          <a:p>
            <a:pPr lvl="1"/>
            <a:r>
              <a:rPr lang="zh-CN" altLang="zh-CN" smtClean="0"/>
              <a:t>为了</a:t>
            </a:r>
            <a:r>
              <a:rPr lang="zh-CN" altLang="zh-CN" dirty="0" smtClean="0"/>
              <a:t>机器</a:t>
            </a:r>
            <a:r>
              <a:rPr lang="zh-CN" altLang="zh-CN" dirty="0"/>
              <a:t>的自动化</a:t>
            </a:r>
            <a:r>
              <a:rPr lang="zh-CN" altLang="zh-CN" dirty="0" smtClean="0"/>
              <a:t>，需要</a:t>
            </a:r>
            <a:r>
              <a:rPr lang="zh-CN" altLang="zh-CN" dirty="0"/>
              <a:t>在抽象过程中</a:t>
            </a:r>
            <a:r>
              <a:rPr lang="zh-CN" altLang="zh-CN" dirty="0" smtClean="0"/>
              <a:t>进行</a:t>
            </a:r>
            <a:r>
              <a:rPr lang="zh-CN" altLang="zh-CN" dirty="0" smtClean="0">
                <a:solidFill>
                  <a:srgbClr val="C00000"/>
                </a:solidFill>
              </a:rPr>
              <a:t>符号</a:t>
            </a:r>
            <a:r>
              <a:rPr lang="zh-CN" altLang="zh-CN" dirty="0">
                <a:solidFill>
                  <a:srgbClr val="C00000"/>
                </a:solidFill>
              </a:rPr>
              <a:t>转换</a:t>
            </a:r>
            <a:r>
              <a:rPr lang="zh-CN" altLang="zh-CN" dirty="0"/>
              <a:t>和建立</a:t>
            </a:r>
            <a:r>
              <a:rPr lang="zh-CN" altLang="zh-CN" dirty="0">
                <a:solidFill>
                  <a:srgbClr val="C00000"/>
                </a:solidFill>
              </a:rPr>
              <a:t>计算模型</a:t>
            </a:r>
            <a:r>
              <a:rPr lang="zh-CN" altLang="zh-CN" dirty="0"/>
              <a:t>。</a:t>
            </a:r>
          </a:p>
          <a:p>
            <a:pPr lvl="1"/>
            <a:endParaRPr lang="en-US" altLang="zh-CN" dirty="0" smtClean="0"/>
          </a:p>
          <a:p>
            <a:pPr lvl="1"/>
            <a:r>
              <a:rPr lang="zh-CN" altLang="zh-CN" dirty="0" smtClean="0"/>
              <a:t>计算思维需要</a:t>
            </a:r>
            <a:r>
              <a:rPr lang="zh-CN" altLang="zh-CN" dirty="0"/>
              <a:t>考虑问题处理的</a:t>
            </a:r>
            <a:r>
              <a:rPr lang="zh-CN" altLang="zh-CN" b="1" dirty="0">
                <a:solidFill>
                  <a:srgbClr val="C00000"/>
                </a:solidFill>
              </a:rPr>
              <a:t>边界</a:t>
            </a:r>
            <a:r>
              <a:rPr lang="zh-CN" altLang="zh-CN" dirty="0"/>
              <a:t>，以及可能产生的错误</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2289765" y="4202187"/>
            <a:ext cx="8204569" cy="2655814"/>
          </a:xfrm>
          <a:prstGeom prst="rect">
            <a:avLst/>
          </a:prstGeom>
        </p:spPr>
      </p:pic>
    </p:spTree>
    <p:extLst>
      <p:ext uri="{BB962C8B-B14F-4D97-AF65-F5344CB8AC3E}">
        <p14:creationId xmlns:p14="http://schemas.microsoft.com/office/powerpoint/2010/main" xmlns="" val="118564028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zh-CN" dirty="0" smtClean="0"/>
              <a:t>博弈论</a:t>
            </a:r>
            <a:r>
              <a:rPr lang="zh-CN" altLang="en-US" dirty="0" smtClean="0"/>
              <a:t>研究内容。</a:t>
            </a:r>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292199" y="1104456"/>
            <a:ext cx="11584367" cy="4275618"/>
          </a:xfrm>
          <a:prstGeom prst="rect">
            <a:avLst/>
          </a:prstGeom>
        </p:spPr>
      </p:pic>
    </p:spTree>
    <p:extLst>
      <p:ext uri="{BB962C8B-B14F-4D97-AF65-F5344CB8AC3E}">
        <p14:creationId xmlns:p14="http://schemas.microsoft.com/office/powerpoint/2010/main" xmlns="" val="2799770668"/>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囚徒</a:t>
            </a:r>
            <a:r>
              <a:rPr lang="zh-CN" altLang="zh-CN" b="1" dirty="0"/>
              <a:t>困境问题描述</a:t>
            </a:r>
            <a:endParaRPr lang="zh-CN" altLang="zh-CN" dirty="0"/>
          </a:p>
          <a:p>
            <a:pPr lvl="1"/>
            <a:endParaRPr lang="en-US" altLang="zh-CN" sz="1000" smtClean="0"/>
          </a:p>
          <a:p>
            <a:pPr lvl="1"/>
            <a:r>
              <a:rPr lang="zh-CN" altLang="zh-CN" smtClean="0"/>
              <a:t>警方</a:t>
            </a:r>
            <a:r>
              <a:rPr lang="zh-CN" altLang="zh-CN" dirty="0"/>
              <a:t>逮捕了</a:t>
            </a:r>
            <a:r>
              <a:rPr lang="en-US" altLang="zh-CN" dirty="0"/>
              <a:t>A</a:t>
            </a:r>
            <a:r>
              <a:rPr lang="zh-CN" altLang="zh-CN" dirty="0"/>
              <a:t>、</a:t>
            </a:r>
            <a:r>
              <a:rPr lang="en-US" altLang="zh-CN" dirty="0"/>
              <a:t>B</a:t>
            </a:r>
            <a:r>
              <a:rPr lang="zh-CN" altLang="zh-CN" dirty="0"/>
              <a:t>两名嫌疑犯，但没有足够证据指控二人有罪。于是警方分开囚禁嫌疑犯</a:t>
            </a:r>
            <a:r>
              <a:rPr lang="zh-CN" altLang="zh-CN" dirty="0" smtClean="0"/>
              <a:t>，并</a:t>
            </a:r>
            <a:r>
              <a:rPr lang="zh-CN" altLang="zh-CN" dirty="0"/>
              <a:t>向双方提供以下相同的选择（如表</a:t>
            </a:r>
            <a:r>
              <a:rPr lang="en-US" altLang="zh-CN" dirty="0"/>
              <a:t>3-1</a:t>
            </a:r>
            <a:r>
              <a:rPr lang="zh-CN" altLang="zh-CN" dirty="0"/>
              <a:t>所示）：</a:t>
            </a:r>
          </a:p>
          <a:p>
            <a:pPr marL="360000" lvl="2" indent="0">
              <a:buNone/>
            </a:pPr>
            <a:r>
              <a:rPr lang="en-US" altLang="zh-CN" dirty="0" smtClean="0"/>
              <a:t>    </a:t>
            </a:r>
            <a:r>
              <a:rPr lang="zh-CN" altLang="zh-CN" dirty="0" smtClean="0"/>
              <a:t>（</a:t>
            </a:r>
            <a:r>
              <a:rPr lang="en-US" altLang="zh-CN" dirty="0"/>
              <a:t>1</a:t>
            </a:r>
            <a:r>
              <a:rPr lang="zh-CN" altLang="zh-CN" dirty="0"/>
              <a:t>）如果一人认罪</a:t>
            </a:r>
            <a:r>
              <a:rPr lang="zh-CN" altLang="zh-CN" dirty="0" smtClean="0"/>
              <a:t>并</a:t>
            </a:r>
            <a:r>
              <a:rPr lang="en-US" altLang="zh-CN" dirty="0" err="1" smtClean="0"/>
              <a:t>检控</a:t>
            </a:r>
            <a:r>
              <a:rPr lang="zh-CN" altLang="zh-CN" dirty="0"/>
              <a:t>对方</a:t>
            </a:r>
            <a:r>
              <a:rPr lang="zh-CN" altLang="zh-CN" dirty="0" smtClean="0"/>
              <a:t>（背叛），</a:t>
            </a:r>
            <a:r>
              <a:rPr lang="zh-CN" altLang="zh-CN" dirty="0"/>
              <a:t>而对方保持沉默，则此人将获释，沉默者将判监禁</a:t>
            </a:r>
            <a:r>
              <a:rPr lang="en-US" altLang="zh-CN" dirty="0"/>
              <a:t>10</a:t>
            </a:r>
            <a:r>
              <a:rPr lang="zh-CN" altLang="zh-CN" dirty="0"/>
              <a:t>年。</a:t>
            </a:r>
          </a:p>
          <a:p>
            <a:pPr marL="360000" lvl="2" indent="0">
              <a:buNone/>
            </a:pPr>
            <a:r>
              <a:rPr lang="en-US" altLang="zh-CN" dirty="0" smtClean="0"/>
              <a:t>    </a:t>
            </a:r>
            <a:r>
              <a:rPr lang="zh-CN" altLang="zh-CN" dirty="0" smtClean="0"/>
              <a:t>（</a:t>
            </a:r>
            <a:r>
              <a:rPr lang="en-US" altLang="zh-CN" dirty="0"/>
              <a:t>2</a:t>
            </a:r>
            <a:r>
              <a:rPr lang="zh-CN" altLang="zh-CN" dirty="0"/>
              <a:t>）如果二人都保持沉默</a:t>
            </a:r>
            <a:r>
              <a:rPr lang="zh-CN" altLang="zh-CN" dirty="0" smtClean="0"/>
              <a:t>（合作），</a:t>
            </a:r>
            <a:r>
              <a:rPr lang="zh-CN" altLang="zh-CN" dirty="0"/>
              <a:t>则二人同样判监</a:t>
            </a:r>
            <a:r>
              <a:rPr lang="en-US" altLang="zh-CN" dirty="0"/>
              <a:t>1</a:t>
            </a:r>
            <a:r>
              <a:rPr lang="zh-CN" altLang="zh-CN" dirty="0"/>
              <a:t>年。</a:t>
            </a:r>
          </a:p>
          <a:p>
            <a:pPr marL="360000" lvl="2" indent="0">
              <a:buNone/>
            </a:pPr>
            <a:r>
              <a:rPr lang="en-US" altLang="zh-CN" dirty="0" smtClean="0"/>
              <a:t>    </a:t>
            </a:r>
            <a:r>
              <a:rPr lang="zh-CN" altLang="zh-CN" dirty="0" smtClean="0"/>
              <a:t>（</a:t>
            </a:r>
            <a:r>
              <a:rPr lang="en-US" altLang="zh-CN" dirty="0"/>
              <a:t>3</a:t>
            </a:r>
            <a:r>
              <a:rPr lang="zh-CN" altLang="zh-CN" dirty="0"/>
              <a:t>）如果二人都互相检举</a:t>
            </a:r>
            <a:r>
              <a:rPr lang="zh-CN" altLang="zh-CN" dirty="0" smtClean="0"/>
              <a:t>（背叛），</a:t>
            </a:r>
            <a:r>
              <a:rPr lang="zh-CN" altLang="zh-CN" dirty="0"/>
              <a:t>则二人同样判监</a:t>
            </a:r>
            <a:r>
              <a:rPr lang="en-US" altLang="zh-CN" dirty="0"/>
              <a:t>8</a:t>
            </a:r>
            <a:r>
              <a:rPr lang="zh-CN" altLang="zh-CN" dirty="0"/>
              <a:t>年</a:t>
            </a:r>
            <a:r>
              <a:rPr lang="zh-CN" altLang="zh-CN" dirty="0" smtClean="0"/>
              <a:t>。</a:t>
            </a:r>
            <a:endParaRPr lang="en-US" altLang="zh-CN" dirty="0" smtClean="0"/>
          </a:p>
          <a:p>
            <a:pPr marL="0" lvl="1" indent="0">
              <a:buNone/>
            </a:pP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xmlns="" val="769932810"/>
              </p:ext>
            </p:extLst>
          </p:nvPr>
        </p:nvGraphicFramePr>
        <p:xfrm>
          <a:off x="850900" y="3459798"/>
          <a:ext cx="10299699" cy="1899602"/>
        </p:xfrm>
        <a:graphic>
          <a:graphicData uri="http://schemas.openxmlformats.org/drawingml/2006/table">
            <a:tbl>
              <a:tblPr firstRow="1" firstCol="1" bandRow="1">
                <a:tableStyleId>{5C22544A-7EE6-4342-B048-85BDC9FD1C3A}</a:tableStyleId>
              </a:tblPr>
              <a:tblGrid>
                <a:gridCol w="2702126"/>
                <a:gridCol w="3798191"/>
                <a:gridCol w="3799382"/>
              </a:tblGrid>
              <a:tr h="680402">
                <a:tc>
                  <a:txBody>
                    <a:bodyPr/>
                    <a:lstStyle/>
                    <a:p>
                      <a:pPr algn="ctr">
                        <a:spcAft>
                          <a:spcPts val="0"/>
                        </a:spcAft>
                      </a:pPr>
                      <a:r>
                        <a:rPr lang="zh-CN" sz="240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策略</a:t>
                      </a:r>
                      <a:endParaRPr lang="zh-CN" sz="240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sz="240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sz="240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沉默（合作）</a:t>
                      </a:r>
                      <a:endParaRPr lang="zh-CN" sz="240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sz="240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sz="240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认罪（背叛）</a:t>
                      </a:r>
                      <a:endParaRPr lang="zh-CN" sz="240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r>
              <a:tr h="647700">
                <a:tc>
                  <a:txBody>
                    <a:bodyPr/>
                    <a:lstStyle/>
                    <a:p>
                      <a:pPr algn="ctr">
                        <a:spcAft>
                          <a:spcPts val="0"/>
                        </a:spcAft>
                      </a:pPr>
                      <a:r>
                        <a:rPr lang="en-US" sz="2400" b="0" kern="0">
                          <a:effectLst/>
                          <a:latin typeface="微软雅黑" panose="020B0503020204020204" pitchFamily="34" charset="-122"/>
                          <a:ea typeface="微软雅黑" panose="020B0503020204020204" pitchFamily="34" charset="-122"/>
                        </a:rPr>
                        <a:t>B</a:t>
                      </a:r>
                      <a:r>
                        <a:rPr lang="zh-CN" sz="2400" b="0" kern="0">
                          <a:effectLst/>
                          <a:latin typeface="微软雅黑" panose="020B0503020204020204" pitchFamily="34" charset="-122"/>
                          <a:ea typeface="微软雅黑" panose="020B0503020204020204" pitchFamily="34" charset="-122"/>
                        </a:rPr>
                        <a:t>沉默（合作）</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zh-CN" sz="2400" kern="0">
                          <a:effectLst/>
                          <a:latin typeface="微软雅黑" panose="020B0503020204020204" pitchFamily="34" charset="-122"/>
                          <a:ea typeface="微软雅黑" panose="020B0503020204020204" pitchFamily="34" charset="-122"/>
                        </a:rPr>
                        <a:t>二人同服刑</a:t>
                      </a:r>
                      <a:r>
                        <a:rPr lang="en-US" sz="2400" kern="0">
                          <a:effectLst/>
                          <a:latin typeface="微软雅黑" panose="020B0503020204020204" pitchFamily="34" charset="-122"/>
                          <a:ea typeface="微软雅黑" panose="020B0503020204020204" pitchFamily="34" charset="-122"/>
                        </a:rPr>
                        <a:t>1</a:t>
                      </a:r>
                      <a:r>
                        <a:rPr lang="zh-CN" sz="2400" kern="0">
                          <a:effectLst/>
                          <a:latin typeface="微软雅黑" panose="020B0503020204020204" pitchFamily="34" charset="-122"/>
                          <a:ea typeface="微软雅黑" panose="020B0503020204020204" pitchFamily="34" charset="-122"/>
                        </a:rPr>
                        <a:t>年</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en-US" sz="2400" kern="0">
                          <a:effectLst/>
                          <a:latin typeface="微软雅黑" panose="020B0503020204020204" pitchFamily="34" charset="-122"/>
                          <a:ea typeface="微软雅黑" panose="020B0503020204020204" pitchFamily="34" charset="-122"/>
                        </a:rPr>
                        <a:t>A</a:t>
                      </a:r>
                      <a:r>
                        <a:rPr lang="zh-CN" sz="2400" kern="0">
                          <a:effectLst/>
                          <a:latin typeface="微软雅黑" panose="020B0503020204020204" pitchFamily="34" charset="-122"/>
                          <a:ea typeface="微软雅黑" panose="020B0503020204020204" pitchFamily="34" charset="-122"/>
                        </a:rPr>
                        <a:t>即时获释；</a:t>
                      </a:r>
                      <a:r>
                        <a:rPr lang="en-US" sz="2400" kern="0">
                          <a:effectLst/>
                          <a:latin typeface="微软雅黑" panose="020B0503020204020204" pitchFamily="34" charset="-122"/>
                          <a:ea typeface="微软雅黑" panose="020B0503020204020204" pitchFamily="34" charset="-122"/>
                        </a:rPr>
                        <a:t>B</a:t>
                      </a:r>
                      <a:r>
                        <a:rPr lang="zh-CN" sz="2400" kern="0">
                          <a:effectLst/>
                          <a:latin typeface="微软雅黑" panose="020B0503020204020204" pitchFamily="34" charset="-122"/>
                          <a:ea typeface="微软雅黑" panose="020B0503020204020204" pitchFamily="34" charset="-122"/>
                        </a:rPr>
                        <a:t>服刑</a:t>
                      </a:r>
                      <a:r>
                        <a:rPr lang="en-US" sz="2400" kern="0">
                          <a:effectLst/>
                          <a:latin typeface="微软雅黑" panose="020B0503020204020204" pitchFamily="34" charset="-122"/>
                          <a:ea typeface="微软雅黑" panose="020B0503020204020204" pitchFamily="34" charset="-122"/>
                        </a:rPr>
                        <a:t>10</a:t>
                      </a:r>
                      <a:r>
                        <a:rPr lang="zh-CN" sz="2400" kern="0">
                          <a:effectLst/>
                          <a:latin typeface="微软雅黑" panose="020B0503020204020204" pitchFamily="34" charset="-122"/>
                          <a:ea typeface="微软雅黑" panose="020B0503020204020204" pitchFamily="34" charset="-122"/>
                        </a:rPr>
                        <a:t>年</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r>
              <a:tr h="571500">
                <a:tc>
                  <a:txBody>
                    <a:bodyPr/>
                    <a:lstStyle/>
                    <a:p>
                      <a:pPr algn="ctr">
                        <a:spcAft>
                          <a:spcPts val="0"/>
                        </a:spcAft>
                      </a:pPr>
                      <a:r>
                        <a:rPr lang="en-US" sz="2400" b="0" kern="0" dirty="0">
                          <a:effectLst/>
                          <a:latin typeface="微软雅黑" panose="020B0503020204020204" pitchFamily="34" charset="-122"/>
                          <a:ea typeface="微软雅黑" panose="020B0503020204020204" pitchFamily="34" charset="-122"/>
                        </a:rPr>
                        <a:t>B</a:t>
                      </a:r>
                      <a:r>
                        <a:rPr lang="zh-CN" sz="2400" b="0" kern="0" dirty="0">
                          <a:effectLst/>
                          <a:latin typeface="微软雅黑" panose="020B0503020204020204" pitchFamily="34" charset="-122"/>
                          <a:ea typeface="微软雅黑" panose="020B0503020204020204" pitchFamily="34" charset="-122"/>
                        </a:rPr>
                        <a:t>认罪（背叛）</a:t>
                      </a:r>
                      <a:endParaRPr lang="zh-CN" sz="24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en-US" sz="2400" kern="0">
                          <a:effectLst/>
                          <a:latin typeface="微软雅黑" panose="020B0503020204020204" pitchFamily="34" charset="-122"/>
                          <a:ea typeface="微软雅黑" panose="020B0503020204020204" pitchFamily="34" charset="-122"/>
                        </a:rPr>
                        <a:t>A</a:t>
                      </a:r>
                      <a:r>
                        <a:rPr lang="zh-CN" sz="2400" kern="0">
                          <a:effectLst/>
                          <a:latin typeface="微软雅黑" panose="020B0503020204020204" pitchFamily="34" charset="-122"/>
                          <a:ea typeface="微软雅黑" panose="020B0503020204020204" pitchFamily="34" charset="-122"/>
                        </a:rPr>
                        <a:t>服刑</a:t>
                      </a:r>
                      <a:r>
                        <a:rPr lang="en-US" sz="2400" kern="0">
                          <a:effectLst/>
                          <a:latin typeface="微软雅黑" panose="020B0503020204020204" pitchFamily="34" charset="-122"/>
                          <a:ea typeface="微软雅黑" panose="020B0503020204020204" pitchFamily="34" charset="-122"/>
                        </a:rPr>
                        <a:t>10</a:t>
                      </a:r>
                      <a:r>
                        <a:rPr lang="zh-CN" sz="2400" kern="0">
                          <a:effectLst/>
                          <a:latin typeface="微软雅黑" panose="020B0503020204020204" pitchFamily="34" charset="-122"/>
                          <a:ea typeface="微软雅黑" panose="020B0503020204020204" pitchFamily="34" charset="-122"/>
                        </a:rPr>
                        <a:t>年；</a:t>
                      </a:r>
                      <a:r>
                        <a:rPr lang="en-US" sz="2400" kern="0">
                          <a:effectLst/>
                          <a:latin typeface="微软雅黑" panose="020B0503020204020204" pitchFamily="34" charset="-122"/>
                          <a:ea typeface="微软雅黑" panose="020B0503020204020204" pitchFamily="34" charset="-122"/>
                        </a:rPr>
                        <a:t>B</a:t>
                      </a:r>
                      <a:r>
                        <a:rPr lang="zh-CN" sz="2400" kern="0">
                          <a:effectLst/>
                          <a:latin typeface="微软雅黑" panose="020B0503020204020204" pitchFamily="34" charset="-122"/>
                          <a:ea typeface="微软雅黑" panose="020B0503020204020204" pitchFamily="34" charset="-122"/>
                        </a:rPr>
                        <a:t>即时获释</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en-US" sz="2400" kern="0" dirty="0">
                          <a:effectLst/>
                          <a:latin typeface="微软雅黑" panose="020B0503020204020204" pitchFamily="34" charset="-122"/>
                          <a:ea typeface="微软雅黑" panose="020B0503020204020204" pitchFamily="34" charset="-122"/>
                        </a:rPr>
                        <a:t>A</a:t>
                      </a:r>
                      <a:r>
                        <a:rPr lang="zh-CN" sz="2400" kern="0" dirty="0">
                          <a:effectLst/>
                          <a:latin typeface="微软雅黑" panose="020B0503020204020204" pitchFamily="34" charset="-122"/>
                          <a:ea typeface="微软雅黑" panose="020B0503020204020204" pitchFamily="34" charset="-122"/>
                        </a:rPr>
                        <a:t>和</a:t>
                      </a:r>
                      <a:r>
                        <a:rPr lang="en-US" sz="2400" kern="0" dirty="0">
                          <a:effectLst/>
                          <a:latin typeface="微软雅黑" panose="020B0503020204020204" pitchFamily="34" charset="-122"/>
                          <a:ea typeface="微软雅黑" panose="020B0503020204020204" pitchFamily="34" charset="-122"/>
                        </a:rPr>
                        <a:t>B</a:t>
                      </a:r>
                      <a:r>
                        <a:rPr lang="zh-CN" sz="2400" kern="0" dirty="0">
                          <a:effectLst/>
                          <a:latin typeface="微软雅黑" panose="020B0503020204020204" pitchFamily="34" charset="-122"/>
                          <a:ea typeface="微软雅黑" panose="020B0503020204020204" pitchFamily="34" charset="-122"/>
                        </a:rPr>
                        <a:t>二人同服刑</a:t>
                      </a:r>
                      <a:r>
                        <a:rPr lang="en-US" sz="2400" kern="0" dirty="0">
                          <a:effectLst/>
                          <a:latin typeface="微软雅黑" panose="020B0503020204020204" pitchFamily="34" charset="-122"/>
                          <a:ea typeface="微软雅黑" panose="020B0503020204020204" pitchFamily="34" charset="-122"/>
                        </a:rPr>
                        <a:t>8</a:t>
                      </a:r>
                      <a:r>
                        <a:rPr lang="zh-CN" sz="2400" kern="0" dirty="0">
                          <a:effectLst/>
                          <a:latin typeface="微软雅黑" panose="020B0503020204020204" pitchFamily="34" charset="-122"/>
                          <a:ea typeface="微软雅黑" panose="020B0503020204020204" pitchFamily="34" charset="-122"/>
                        </a:rPr>
                        <a:t>年</a:t>
                      </a:r>
                      <a:endParaRPr lang="zh-CN" sz="2400" kern="100"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Tree>
    <p:extLst>
      <p:ext uri="{BB962C8B-B14F-4D97-AF65-F5344CB8AC3E}">
        <p14:creationId xmlns:p14="http://schemas.microsoft.com/office/powerpoint/2010/main" xmlns="" val="983076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囚徒</a:t>
            </a:r>
            <a:r>
              <a:rPr lang="zh-CN" altLang="zh-CN" b="1" dirty="0"/>
              <a:t>的策略选择困境</a:t>
            </a:r>
            <a:endParaRPr lang="zh-CN" altLang="zh-CN" dirty="0"/>
          </a:p>
          <a:p>
            <a:pPr lvl="1"/>
            <a:endParaRPr lang="en-US" altLang="zh-CN" sz="1000" smtClean="0"/>
          </a:p>
          <a:p>
            <a:pPr lvl="1"/>
            <a:r>
              <a:rPr lang="zh-CN" altLang="zh-CN" smtClean="0"/>
              <a:t>两</a:t>
            </a:r>
            <a:r>
              <a:rPr lang="zh-CN" altLang="zh-CN" dirty="0" smtClean="0"/>
              <a:t>名囚徒的选择</a:t>
            </a:r>
            <a:r>
              <a:rPr lang="zh-CN" altLang="zh-CN" dirty="0"/>
              <a:t>：</a:t>
            </a:r>
          </a:p>
          <a:p>
            <a:pPr marL="0" lvl="1" indent="0">
              <a:buNone/>
            </a:pPr>
            <a:r>
              <a:rPr lang="zh-CN" altLang="en-US" dirty="0" smtClean="0"/>
              <a:t>     </a:t>
            </a:r>
            <a:r>
              <a:rPr lang="zh-CN" altLang="zh-CN" dirty="0" smtClean="0"/>
              <a:t>（</a:t>
            </a:r>
            <a:r>
              <a:rPr lang="en-US" altLang="zh-CN" dirty="0"/>
              <a:t>1</a:t>
            </a:r>
            <a:r>
              <a:rPr lang="zh-CN" altLang="zh-CN" dirty="0"/>
              <a:t>）若对方沉默，背叛会让我获释，所以我会选择背叛。</a:t>
            </a:r>
          </a:p>
          <a:p>
            <a:pPr marL="0" lvl="1" indent="0">
              <a:buNone/>
            </a:pPr>
            <a:r>
              <a:rPr lang="zh-CN" altLang="en-US" dirty="0" smtClean="0"/>
              <a:t>     </a:t>
            </a:r>
            <a:r>
              <a:rPr lang="zh-CN" altLang="zh-CN" dirty="0" smtClean="0"/>
              <a:t>（</a:t>
            </a:r>
            <a:r>
              <a:rPr lang="en-US" altLang="zh-CN" dirty="0"/>
              <a:t>2</a:t>
            </a:r>
            <a:r>
              <a:rPr lang="zh-CN" altLang="zh-CN" dirty="0"/>
              <a:t>）若对方背叛我，我也要指控对方才能得到较低刑期，</a:t>
            </a:r>
            <a:r>
              <a:rPr lang="zh-CN" altLang="zh-CN" dirty="0" smtClean="0"/>
              <a:t>所以选择</a:t>
            </a:r>
            <a:r>
              <a:rPr lang="zh-CN" altLang="zh-CN" dirty="0"/>
              <a:t>背叛</a:t>
            </a:r>
            <a:r>
              <a:rPr lang="zh-CN" altLang="zh-CN" dirty="0" smtClean="0"/>
              <a:t>。</a:t>
            </a:r>
            <a:endParaRPr lang="en-US" altLang="zh-CN" dirty="0" smtClean="0"/>
          </a:p>
          <a:p>
            <a:pPr lvl="2"/>
            <a:r>
              <a:rPr lang="zh-CN" altLang="zh-CN" dirty="0" smtClean="0"/>
              <a:t>结论：两</a:t>
            </a:r>
            <a:r>
              <a:rPr lang="zh-CN" altLang="en-US" dirty="0" smtClean="0"/>
              <a:t>人</a:t>
            </a:r>
            <a:r>
              <a:rPr lang="zh-CN" altLang="zh-CN" dirty="0"/>
              <a:t>都</a:t>
            </a:r>
            <a:r>
              <a:rPr lang="zh-CN" altLang="zh-CN" dirty="0" smtClean="0"/>
              <a:t>选择背叛</a:t>
            </a:r>
            <a:r>
              <a:rPr lang="zh-CN" altLang="en-US" dirty="0" smtClean="0"/>
              <a:t>，</a:t>
            </a:r>
            <a:r>
              <a:rPr lang="zh-CN" altLang="zh-CN" dirty="0" smtClean="0"/>
              <a:t>结果</a:t>
            </a:r>
            <a:r>
              <a:rPr lang="zh-CN" altLang="zh-CN" dirty="0"/>
              <a:t>二人服刑</a:t>
            </a:r>
            <a:r>
              <a:rPr lang="en-US" altLang="zh-CN" dirty="0"/>
              <a:t>8</a:t>
            </a:r>
            <a:r>
              <a:rPr lang="zh-CN" altLang="zh-CN" dirty="0"/>
              <a:t>年</a:t>
            </a:r>
            <a:r>
              <a:rPr lang="zh-CN" altLang="zh-CN" dirty="0" smtClean="0"/>
              <a:t>。</a:t>
            </a:r>
            <a:endParaRPr lang="zh-CN" altLang="zh-CN" dirty="0"/>
          </a:p>
          <a:p>
            <a:pPr lvl="1"/>
            <a:endParaRPr lang="en-US" altLang="zh-CN" dirty="0" smtClean="0"/>
          </a:p>
          <a:p>
            <a:pPr lvl="1"/>
            <a:r>
              <a:rPr lang="zh-CN" altLang="zh-CN" dirty="0" smtClean="0"/>
              <a:t>如果</a:t>
            </a:r>
            <a:r>
              <a:rPr lang="zh-CN" altLang="zh-CN" dirty="0"/>
              <a:t>两个囚徒合作保持沉默，总体利益会更高。而两个</a:t>
            </a:r>
            <a:r>
              <a:rPr lang="zh-CN" altLang="zh-CN" dirty="0" smtClean="0"/>
              <a:t>囚徒追求</a:t>
            </a:r>
            <a:r>
              <a:rPr lang="zh-CN" altLang="zh-CN" dirty="0"/>
              <a:t>个人利益，选择背叛时，总体利益</a:t>
            </a:r>
            <a:r>
              <a:rPr lang="zh-CN" altLang="zh-CN" dirty="0" smtClean="0"/>
              <a:t>较低</a:t>
            </a:r>
            <a:r>
              <a:rPr lang="zh-CN" altLang="zh-CN" dirty="0"/>
              <a:t>，这</a:t>
            </a:r>
            <a:r>
              <a:rPr lang="zh-CN" altLang="zh-CN" dirty="0" smtClean="0"/>
              <a:t>就是困境所在</a:t>
            </a:r>
            <a:r>
              <a:rPr lang="zh-CN" altLang="zh-CN" dirty="0"/>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6220047" y="3479511"/>
            <a:ext cx="3189767" cy="3025722"/>
          </a:xfrm>
          <a:prstGeom prst="rect">
            <a:avLst/>
          </a:prstGeom>
        </p:spPr>
      </p:pic>
    </p:spTree>
    <p:extLst>
      <p:ext uri="{BB962C8B-B14F-4D97-AF65-F5344CB8AC3E}">
        <p14:creationId xmlns:p14="http://schemas.microsoft.com/office/powerpoint/2010/main" xmlns="" val="983076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4</a:t>
            </a:r>
            <a:r>
              <a:rPr lang="zh-CN" altLang="en-US" b="1" dirty="0" smtClean="0"/>
              <a:t>、</a:t>
            </a:r>
            <a:r>
              <a:rPr lang="zh-CN" altLang="zh-CN" b="1" dirty="0" smtClean="0"/>
              <a:t>囚徒</a:t>
            </a:r>
            <a:r>
              <a:rPr lang="zh-CN" altLang="zh-CN" b="1" dirty="0"/>
              <a:t>困境的数学建模</a:t>
            </a:r>
            <a:endParaRPr lang="zh-CN" altLang="zh-CN" dirty="0"/>
          </a:p>
          <a:p>
            <a:pPr marL="0" lvl="1" indent="0">
              <a:buNone/>
            </a:pPr>
            <a:endParaRPr lang="en-US" altLang="zh-CN" sz="1000" smtClean="0"/>
          </a:p>
          <a:p>
            <a:pPr marL="0" lvl="1" indent="0">
              <a:buNone/>
            </a:pPr>
            <a:r>
              <a:rPr lang="zh-CN" altLang="zh-CN" smtClean="0"/>
              <a:t>（</a:t>
            </a:r>
            <a:r>
              <a:rPr lang="en-US" altLang="zh-CN" dirty="0"/>
              <a:t>1</a:t>
            </a:r>
            <a:r>
              <a:rPr lang="zh-CN" altLang="zh-CN" dirty="0"/>
              <a:t>）策略的符号化</a:t>
            </a:r>
          </a:p>
          <a:p>
            <a:pPr lvl="1"/>
            <a:r>
              <a:rPr lang="zh-CN" altLang="zh-CN" dirty="0" smtClean="0"/>
              <a:t>将囚徒各种选择获得</a:t>
            </a:r>
            <a:r>
              <a:rPr lang="zh-CN" altLang="zh-CN" dirty="0"/>
              <a:t>的收益和支付转换为数值</a:t>
            </a:r>
            <a:r>
              <a:rPr lang="zh-CN" altLang="zh-CN" dirty="0" smtClean="0"/>
              <a:t>，获得表</a:t>
            </a:r>
            <a:r>
              <a:rPr lang="en-US" altLang="zh-CN" dirty="0"/>
              <a:t>3-2</a:t>
            </a:r>
            <a:r>
              <a:rPr lang="zh-CN" altLang="zh-CN" dirty="0"/>
              <a:t>所</a:t>
            </a:r>
            <a:r>
              <a:rPr lang="zh-CN" altLang="zh-CN" dirty="0" smtClean="0"/>
              <a:t>示符号</a:t>
            </a:r>
            <a:r>
              <a:rPr lang="zh-CN" altLang="zh-CN" dirty="0"/>
              <a:t>表。</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xmlns="" val="546207365"/>
              </p:ext>
            </p:extLst>
          </p:nvPr>
        </p:nvGraphicFramePr>
        <p:xfrm>
          <a:off x="663575" y="2102928"/>
          <a:ext cx="10562274" cy="3481702"/>
        </p:xfrm>
        <a:graphic>
          <a:graphicData uri="http://schemas.openxmlformats.org/drawingml/2006/table">
            <a:tbl>
              <a:tblPr firstRow="1" firstCol="1" bandRow="1">
                <a:tableStyleId>{5C22544A-7EE6-4342-B048-85BDC9FD1C3A}</a:tableStyleId>
              </a:tblPr>
              <a:tblGrid>
                <a:gridCol w="1464534"/>
                <a:gridCol w="1305316"/>
                <a:gridCol w="2458423"/>
                <a:gridCol w="2070100"/>
                <a:gridCol w="3263901"/>
              </a:tblGrid>
              <a:tr h="692467">
                <a:tc>
                  <a:txBody>
                    <a:bodyPr/>
                    <a:lstStyle/>
                    <a:p>
                      <a:pPr algn="ctr">
                        <a:spcAft>
                          <a:spcPts val="0"/>
                        </a:spcAft>
                      </a:pPr>
                      <a:r>
                        <a:rPr lang="zh-CN" sz="2400" b="0" dirty="0">
                          <a:latin typeface="微软雅黑" panose="020B0503020204020204" pitchFamily="34" charset="-122"/>
                          <a:ea typeface="微软雅黑" panose="020B0503020204020204" pitchFamily="34" charset="-122"/>
                        </a:rPr>
                        <a:t>符号</a:t>
                      </a:r>
                    </a:p>
                  </a:txBody>
                  <a:tcPr marL="68580" marR="68580" marT="0" marB="0" anchor="ctr">
                    <a:solidFill>
                      <a:srgbClr val="003399"/>
                    </a:solidFill>
                  </a:tcPr>
                </a:tc>
                <a:tc>
                  <a:txBody>
                    <a:bodyPr/>
                    <a:lstStyle/>
                    <a:p>
                      <a:pPr algn="ctr">
                        <a:spcAft>
                          <a:spcPts val="0"/>
                        </a:spcAft>
                      </a:pPr>
                      <a:r>
                        <a:rPr lang="zh-CN" sz="2400" b="0" dirty="0">
                          <a:latin typeface="微软雅黑" panose="020B0503020204020204" pitchFamily="34" charset="-122"/>
                          <a:ea typeface="微软雅黑" panose="020B0503020204020204" pitchFamily="34" charset="-122"/>
                        </a:rPr>
                        <a:t>分数</a:t>
                      </a:r>
                    </a:p>
                  </a:txBody>
                  <a:tcPr marL="68580" marR="68580" marT="0" marB="0" anchor="ctr">
                    <a:solidFill>
                      <a:srgbClr val="003399"/>
                    </a:solidFill>
                  </a:tcPr>
                </a:tc>
                <a:tc>
                  <a:txBody>
                    <a:bodyPr/>
                    <a:lstStyle/>
                    <a:p>
                      <a:pPr algn="ctr">
                        <a:spcAft>
                          <a:spcPts val="0"/>
                        </a:spcAft>
                      </a:pPr>
                      <a:r>
                        <a:rPr lang="zh-CN" sz="2400" b="0" dirty="0">
                          <a:latin typeface="微软雅黑" panose="020B0503020204020204" pitchFamily="34" charset="-122"/>
                          <a:ea typeface="微软雅黑" panose="020B0503020204020204" pitchFamily="34" charset="-122"/>
                        </a:rPr>
                        <a:t>英文</a:t>
                      </a:r>
                    </a:p>
                  </a:txBody>
                  <a:tcPr marL="68580" marR="68580" marT="0" marB="0" anchor="ctr">
                    <a:solidFill>
                      <a:srgbClr val="003399"/>
                    </a:solidFill>
                  </a:tcPr>
                </a:tc>
                <a:tc>
                  <a:txBody>
                    <a:bodyPr/>
                    <a:lstStyle/>
                    <a:p>
                      <a:pPr algn="ctr">
                        <a:spcAft>
                          <a:spcPts val="0"/>
                        </a:spcAft>
                      </a:pPr>
                      <a:r>
                        <a:rPr lang="zh-CN" sz="2400" b="0" dirty="0">
                          <a:latin typeface="微软雅黑" panose="020B0503020204020204" pitchFamily="34" charset="-122"/>
                          <a:ea typeface="微软雅黑" panose="020B0503020204020204" pitchFamily="34" charset="-122"/>
                        </a:rPr>
                        <a:t>中文</a:t>
                      </a:r>
                    </a:p>
                  </a:txBody>
                  <a:tcPr marL="68580" marR="68580" marT="0" marB="0" anchor="ctr">
                    <a:solidFill>
                      <a:srgbClr val="003399"/>
                    </a:solidFill>
                  </a:tcPr>
                </a:tc>
                <a:tc>
                  <a:txBody>
                    <a:bodyPr/>
                    <a:lstStyle/>
                    <a:p>
                      <a:pPr algn="ctr">
                        <a:spcAft>
                          <a:spcPts val="0"/>
                        </a:spcAft>
                      </a:pPr>
                      <a:r>
                        <a:rPr lang="zh-CN" sz="2400" b="0" dirty="0">
                          <a:latin typeface="微软雅黑" panose="020B0503020204020204" pitchFamily="34" charset="-122"/>
                          <a:ea typeface="微软雅黑" panose="020B0503020204020204" pitchFamily="34" charset="-122"/>
                        </a:rPr>
                        <a:t>说明</a:t>
                      </a:r>
                    </a:p>
                  </a:txBody>
                  <a:tcPr marL="68580" marR="68580" marT="0" marB="0" anchor="ctr">
                    <a:solidFill>
                      <a:srgbClr val="003399"/>
                    </a:solidFill>
                  </a:tcPr>
                </a:tc>
              </a:tr>
              <a:tr h="692467">
                <a:tc>
                  <a:txBody>
                    <a:bodyPr/>
                    <a:lstStyle/>
                    <a:p>
                      <a:pPr algn="ctr">
                        <a:spcAft>
                          <a:spcPts val="0"/>
                        </a:spcAft>
                      </a:pPr>
                      <a:r>
                        <a:rPr 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a:t>
                      </a:r>
                      <a:endParaRPr lang="zh-CN"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en-US" sz="2400">
                          <a:latin typeface="微软雅黑" panose="020B0503020204020204" pitchFamily="34" charset="-122"/>
                          <a:ea typeface="微软雅黑" panose="020B0503020204020204" pitchFamily="34" charset="-122"/>
                        </a:rPr>
                        <a:t>Temptation</a:t>
                      </a:r>
                      <a:endParaRPr lang="zh-CN" sz="2400">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zh-CN" sz="2400">
                          <a:latin typeface="微软雅黑" panose="020B0503020204020204" pitchFamily="34" charset="-122"/>
                          <a:ea typeface="微软雅黑" panose="020B0503020204020204" pitchFamily="34" charset="-122"/>
                        </a:rPr>
                        <a:t>背叛收益</a:t>
                      </a:r>
                    </a:p>
                  </a:txBody>
                  <a:tcPr marL="68580" marR="68580" marT="0" marB="0" anchor="ctr"/>
                </a:tc>
                <a:tc>
                  <a:txBody>
                    <a:bodyPr/>
                    <a:lstStyle/>
                    <a:p>
                      <a:pPr algn="just">
                        <a:spcAft>
                          <a:spcPts val="0"/>
                        </a:spcAft>
                      </a:pPr>
                      <a:r>
                        <a:rPr lang="zh-CN" sz="2400">
                          <a:latin typeface="微软雅黑" panose="020B0503020204020204" pitchFamily="34" charset="-122"/>
                          <a:ea typeface="微软雅黑" panose="020B0503020204020204" pitchFamily="34" charset="-122"/>
                        </a:rPr>
                        <a:t>单独背叛成功所得</a:t>
                      </a:r>
                    </a:p>
                  </a:txBody>
                  <a:tcPr marL="68580" marR="68580" marT="0" marB="0" anchor="ctr"/>
                </a:tc>
              </a:tr>
              <a:tr h="692467">
                <a:tc>
                  <a:txBody>
                    <a:bodyPr/>
                    <a:lstStyle/>
                    <a:p>
                      <a:pPr algn="ctr">
                        <a:spcAft>
                          <a:spcPts val="0"/>
                        </a:spcAft>
                      </a:pPr>
                      <a:r>
                        <a:rPr 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t>
                      </a:r>
                      <a:endParaRPr lang="zh-CN"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en-US" sz="2400">
                          <a:latin typeface="微软雅黑" panose="020B0503020204020204" pitchFamily="34" charset="-122"/>
                          <a:ea typeface="微软雅黑" panose="020B0503020204020204" pitchFamily="34" charset="-122"/>
                        </a:rPr>
                        <a:t>Reward</a:t>
                      </a:r>
                      <a:endParaRPr lang="zh-CN" sz="2400">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zh-CN" sz="2400">
                          <a:latin typeface="微软雅黑" panose="020B0503020204020204" pitchFamily="34" charset="-122"/>
                          <a:ea typeface="微软雅黑" panose="020B0503020204020204" pitchFamily="34" charset="-122"/>
                        </a:rPr>
                        <a:t>合作报酬</a:t>
                      </a:r>
                    </a:p>
                  </a:txBody>
                  <a:tcPr marL="68580" marR="68580" marT="0" marB="0" anchor="ctr"/>
                </a:tc>
                <a:tc>
                  <a:txBody>
                    <a:bodyPr/>
                    <a:lstStyle/>
                    <a:p>
                      <a:pPr algn="just">
                        <a:spcAft>
                          <a:spcPts val="0"/>
                        </a:spcAft>
                      </a:pPr>
                      <a:r>
                        <a:rPr lang="zh-CN" sz="2400">
                          <a:latin typeface="微软雅黑" panose="020B0503020204020204" pitchFamily="34" charset="-122"/>
                          <a:ea typeface="微软雅黑" panose="020B0503020204020204" pitchFamily="34" charset="-122"/>
                        </a:rPr>
                        <a:t>共同合作所得</a:t>
                      </a:r>
                    </a:p>
                  </a:txBody>
                  <a:tcPr marL="68580" marR="68580" marT="0" marB="0" anchor="ctr"/>
                </a:tc>
              </a:tr>
              <a:tr h="711834">
                <a:tc>
                  <a:txBody>
                    <a:bodyPr/>
                    <a:lstStyle/>
                    <a:p>
                      <a:pPr algn="ctr">
                        <a:spcAft>
                          <a:spcPts val="0"/>
                        </a:spcAft>
                      </a:pPr>
                      <a:r>
                        <a:rPr 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a:t>
                      </a:r>
                      <a:endParaRPr lang="zh-CN"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en-US" sz="2400">
                          <a:latin typeface="微软雅黑" panose="020B0503020204020204" pitchFamily="34" charset="-122"/>
                          <a:ea typeface="微软雅黑" panose="020B0503020204020204" pitchFamily="34" charset="-122"/>
                        </a:rPr>
                        <a:t>Punishment</a:t>
                      </a:r>
                      <a:endParaRPr lang="zh-CN" sz="2400">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zh-CN" sz="2400">
                          <a:latin typeface="微软雅黑" panose="020B0503020204020204" pitchFamily="34" charset="-122"/>
                          <a:ea typeface="微软雅黑" panose="020B0503020204020204" pitchFamily="34" charset="-122"/>
                        </a:rPr>
                        <a:t>背叛惩罚</a:t>
                      </a:r>
                    </a:p>
                  </a:txBody>
                  <a:tcPr marL="68580" marR="68580" marT="0" marB="0" anchor="ctr"/>
                </a:tc>
                <a:tc>
                  <a:txBody>
                    <a:bodyPr/>
                    <a:lstStyle/>
                    <a:p>
                      <a:pPr algn="just">
                        <a:spcAft>
                          <a:spcPts val="0"/>
                        </a:spcAft>
                      </a:pPr>
                      <a:r>
                        <a:rPr lang="zh-CN" sz="2400">
                          <a:latin typeface="微软雅黑" panose="020B0503020204020204" pitchFamily="34" charset="-122"/>
                          <a:ea typeface="微软雅黑" panose="020B0503020204020204" pitchFamily="34" charset="-122"/>
                        </a:rPr>
                        <a:t>共同背叛所得</a:t>
                      </a:r>
                    </a:p>
                  </a:txBody>
                  <a:tcPr marL="68580" marR="68580" marT="0" marB="0" anchor="ctr"/>
                </a:tc>
              </a:tr>
              <a:tr h="692467">
                <a:tc>
                  <a:txBody>
                    <a:bodyPr/>
                    <a:lstStyle/>
                    <a:p>
                      <a:pPr algn="ctr">
                        <a:spcAft>
                          <a:spcPts val="0"/>
                        </a:spcAft>
                      </a:pPr>
                      <a:r>
                        <a:rPr lang="en-US"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endParaRPr lang="zh-CN"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endParaRPr 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en-US" sz="2400">
                          <a:latin typeface="微软雅黑" panose="020B0503020204020204" pitchFamily="34" charset="-122"/>
                          <a:ea typeface="微软雅黑" panose="020B0503020204020204" pitchFamily="34" charset="-122"/>
                        </a:rPr>
                        <a:t>Suckers</a:t>
                      </a:r>
                      <a:endParaRPr lang="zh-CN" sz="2400">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spcAft>
                          <a:spcPts val="0"/>
                        </a:spcAft>
                      </a:pPr>
                      <a:r>
                        <a:rPr lang="zh-CN" sz="2400">
                          <a:latin typeface="微软雅黑" panose="020B0503020204020204" pitchFamily="34" charset="-122"/>
                          <a:ea typeface="微软雅黑" panose="020B0503020204020204" pitchFamily="34" charset="-122"/>
                        </a:rPr>
                        <a:t>受骗支付</a:t>
                      </a:r>
                    </a:p>
                  </a:txBody>
                  <a:tcPr marL="68580" marR="68580" marT="0" marB="0" anchor="ctr"/>
                </a:tc>
                <a:tc>
                  <a:txBody>
                    <a:bodyPr/>
                    <a:lstStyle/>
                    <a:p>
                      <a:pPr algn="just">
                        <a:spcAft>
                          <a:spcPts val="0"/>
                        </a:spcAft>
                      </a:pPr>
                      <a:r>
                        <a:rPr lang="zh-CN" sz="2400" dirty="0">
                          <a:latin typeface="微软雅黑" panose="020B0503020204020204" pitchFamily="34" charset="-122"/>
                          <a:ea typeface="微软雅黑" panose="020B0503020204020204" pitchFamily="34" charset="-122"/>
                        </a:rPr>
                        <a:t>被单独背叛所获</a:t>
                      </a:r>
                    </a:p>
                  </a:txBody>
                  <a:tcPr marL="68580" marR="68580" marT="0" marB="0" anchor="ctr"/>
                </a:tc>
              </a:tr>
            </a:tbl>
          </a:graphicData>
        </a:graphic>
      </p:graphicFrame>
    </p:spTree>
    <p:extLst>
      <p:ext uri="{BB962C8B-B14F-4D97-AF65-F5344CB8AC3E}">
        <p14:creationId xmlns:p14="http://schemas.microsoft.com/office/powerpoint/2010/main" xmlns="" val="983076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2</a:t>
            </a:r>
            <a:r>
              <a:rPr lang="zh-CN" altLang="zh-CN" dirty="0"/>
              <a:t>）建立收益和支付矩阵</a:t>
            </a:r>
          </a:p>
          <a:p>
            <a:pPr lvl="1"/>
            <a:r>
              <a:rPr lang="zh-CN" altLang="zh-CN" dirty="0" smtClean="0"/>
              <a:t>根据</a:t>
            </a:r>
            <a:r>
              <a:rPr lang="zh-CN" altLang="zh-CN" dirty="0"/>
              <a:t>以下</a:t>
            </a:r>
            <a:r>
              <a:rPr lang="zh-CN" altLang="zh-CN" dirty="0" smtClean="0"/>
              <a:t>规则确定</a:t>
            </a:r>
            <a:r>
              <a:rPr lang="zh-CN" altLang="zh-CN" dirty="0"/>
              <a:t>博弈双方的收益和</a:t>
            </a:r>
            <a:r>
              <a:rPr lang="zh-CN" altLang="zh-CN" dirty="0" smtClean="0"/>
              <a:t>支付</a:t>
            </a:r>
            <a:r>
              <a:rPr lang="zh-CN" altLang="en-US" dirty="0" smtClean="0"/>
              <a:t>： </a:t>
            </a:r>
            <a:endParaRPr lang="zh-CN" altLang="zh-CN" dirty="0"/>
          </a:p>
          <a:p>
            <a:pPr lvl="2"/>
            <a:r>
              <a:rPr lang="zh-CN" altLang="zh-CN" dirty="0"/>
              <a:t>一人背叛，一人合作时，背叛者得</a:t>
            </a:r>
            <a:r>
              <a:rPr lang="en-US" altLang="zh-CN" dirty="0"/>
              <a:t>5</a:t>
            </a:r>
            <a:r>
              <a:rPr lang="zh-CN" altLang="zh-CN" dirty="0"/>
              <a:t>分（背叛收益），合作者得</a:t>
            </a:r>
            <a:r>
              <a:rPr lang="en-US" altLang="zh-CN" dirty="0"/>
              <a:t>0</a:t>
            </a:r>
            <a:r>
              <a:rPr lang="zh-CN" altLang="zh-CN" dirty="0"/>
              <a:t>分（受骗支付）；</a:t>
            </a:r>
          </a:p>
          <a:p>
            <a:pPr lvl="2"/>
            <a:r>
              <a:rPr lang="zh-CN" altLang="zh-CN" dirty="0"/>
              <a:t>二人都合作时，双方各得</a:t>
            </a:r>
            <a:r>
              <a:rPr lang="en-US" altLang="zh-CN" dirty="0"/>
              <a:t>3</a:t>
            </a:r>
            <a:r>
              <a:rPr lang="zh-CN" altLang="zh-CN" dirty="0"/>
              <a:t>分（合作报酬）；</a:t>
            </a:r>
          </a:p>
          <a:p>
            <a:pPr lvl="2"/>
            <a:r>
              <a:rPr lang="zh-CN" altLang="zh-CN" dirty="0"/>
              <a:t>二人都背叛时，各得</a:t>
            </a:r>
            <a:r>
              <a:rPr lang="en-US" altLang="zh-CN" dirty="0"/>
              <a:t>1</a:t>
            </a:r>
            <a:r>
              <a:rPr lang="zh-CN" altLang="zh-CN" dirty="0"/>
              <a:t>分（背叛惩罚）</a:t>
            </a:r>
            <a:r>
              <a:rPr lang="zh-CN" altLang="zh-CN" dirty="0" smtClean="0"/>
              <a:t>。</a:t>
            </a:r>
            <a:endParaRPr lang="en-US" altLang="zh-CN" dirty="0" smtClean="0"/>
          </a:p>
          <a:p>
            <a:pPr lvl="2"/>
            <a:endParaRPr lang="en-US" altLang="zh-CN" dirty="0"/>
          </a:p>
          <a:p>
            <a:pPr lvl="2"/>
            <a:endParaRPr lang="en-US" altLang="zh-CN" dirty="0" smtClean="0"/>
          </a:p>
          <a:p>
            <a:pPr lvl="2"/>
            <a:endParaRPr lang="en-US" altLang="zh-CN" dirty="0"/>
          </a:p>
          <a:p>
            <a:pPr lvl="2"/>
            <a:endParaRPr lang="en-US" altLang="zh-CN" dirty="0" smtClean="0"/>
          </a:p>
          <a:p>
            <a:pPr lvl="2"/>
            <a:endParaRPr lang="en-US" altLang="zh-CN" dirty="0"/>
          </a:p>
          <a:p>
            <a:pPr lvl="2"/>
            <a:endParaRPr lang="en-US" altLang="zh-CN" dirty="0" smtClean="0"/>
          </a:p>
          <a:p>
            <a:pPr lvl="2"/>
            <a:endParaRPr lang="en-US" altLang="zh-CN" dirty="0"/>
          </a:p>
          <a:p>
            <a:pPr lvl="2"/>
            <a:endParaRPr lang="en-US" altLang="zh-CN" dirty="0" smtClean="0"/>
          </a:p>
          <a:p>
            <a:pPr lvl="2"/>
            <a:r>
              <a:rPr lang="zh-CN" altLang="zh-CN" dirty="0"/>
              <a:t>从</a:t>
            </a:r>
            <a:r>
              <a:rPr lang="zh-CN" altLang="zh-CN" dirty="0" smtClean="0"/>
              <a:t>表可</a:t>
            </a:r>
            <a:r>
              <a:rPr lang="zh-CN" altLang="en-US" dirty="0" smtClean="0"/>
              <a:t>见</a:t>
            </a:r>
            <a:r>
              <a:rPr lang="zh-CN" altLang="zh-CN" dirty="0" smtClean="0"/>
              <a:t>：</a:t>
            </a:r>
            <a:r>
              <a:rPr lang="en-US" altLang="zh-CN" dirty="0"/>
              <a:t>5&gt;3&gt;1&gt;0</a:t>
            </a:r>
            <a:r>
              <a:rPr lang="zh-CN" altLang="zh-CN" dirty="0" smtClean="0"/>
              <a:t>，得出</a:t>
            </a:r>
            <a:r>
              <a:rPr lang="zh-CN" altLang="zh-CN" dirty="0"/>
              <a:t>：</a:t>
            </a:r>
            <a:r>
              <a:rPr lang="en-US" altLang="zh-CN" dirty="0"/>
              <a:t>T&gt;R&gt;P&gt;S</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xmlns="" val="3490318366"/>
              </p:ext>
            </p:extLst>
          </p:nvPr>
        </p:nvGraphicFramePr>
        <p:xfrm>
          <a:off x="995997" y="2586038"/>
          <a:ext cx="10535601" cy="2420142"/>
        </p:xfrm>
        <a:graphic>
          <a:graphicData uri="http://schemas.openxmlformats.org/drawingml/2006/table">
            <a:tbl>
              <a:tblPr firstRow="1" firstCol="1" bandRow="1">
                <a:tableStyleId>{5C22544A-7EE6-4342-B048-85BDC9FD1C3A}</a:tableStyleId>
              </a:tblPr>
              <a:tblGrid>
                <a:gridCol w="1660539"/>
                <a:gridCol w="1974331"/>
                <a:gridCol w="1974331"/>
                <a:gridCol w="1644378"/>
                <a:gridCol w="1718449"/>
                <a:gridCol w="1563573"/>
              </a:tblGrid>
              <a:tr h="550862">
                <a:tc gridSpan="3">
                  <a:txBody>
                    <a:bodyPr/>
                    <a:lstStyle/>
                    <a:p>
                      <a:pPr algn="ctr">
                        <a:spcAft>
                          <a:spcPts val="0"/>
                        </a:spcAft>
                      </a:pPr>
                      <a:r>
                        <a:rPr lang="zh-CN" sz="24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囚徒的收益和支付矩阵</a:t>
                      </a:r>
                      <a:endParaRPr lang="zh-CN" sz="2400" b="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4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以符号表示的策略</a:t>
                      </a:r>
                      <a:endParaRPr lang="zh-CN" sz="2400" b="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hMerge="1">
                  <a:txBody>
                    <a:bodyPr/>
                    <a:lstStyle/>
                    <a:p>
                      <a:endParaRPr lang="zh-CN" altLang="en-US"/>
                    </a:p>
                  </a:txBody>
                  <a:tcPr/>
                </a:tc>
                <a:tc hMerge="1">
                  <a:txBody>
                    <a:bodyPr/>
                    <a:lstStyle/>
                    <a:p>
                      <a:endParaRPr lang="zh-CN" altLang="en-US"/>
                    </a:p>
                  </a:txBody>
                  <a:tcPr/>
                </a:tc>
              </a:tr>
              <a:tr h="584200">
                <a:tc>
                  <a:txBody>
                    <a:bodyPr/>
                    <a:lstStyle/>
                    <a:p>
                      <a:pPr algn="ctr">
                        <a:spcAft>
                          <a:spcPts val="0"/>
                        </a:spcAft>
                      </a:pPr>
                      <a:r>
                        <a:rPr lang="zh-CN" sz="2400" b="0" kern="0">
                          <a:effectLst/>
                          <a:latin typeface="微软雅黑" panose="020B0503020204020204" pitchFamily="34" charset="-122"/>
                          <a:ea typeface="微软雅黑" panose="020B0503020204020204" pitchFamily="34" charset="-122"/>
                        </a:rPr>
                        <a:t>策略</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A</a:t>
                      </a:r>
                      <a:r>
                        <a:rPr lang="zh-CN" sz="2400" kern="0">
                          <a:effectLst/>
                          <a:latin typeface="微软雅黑" panose="020B0503020204020204" pitchFamily="34" charset="-122"/>
                          <a:ea typeface="微软雅黑" panose="020B0503020204020204" pitchFamily="34" charset="-122"/>
                        </a:rPr>
                        <a:t>合作</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A</a:t>
                      </a:r>
                      <a:r>
                        <a:rPr lang="zh-CN" sz="2400" kern="0">
                          <a:effectLst/>
                          <a:latin typeface="微软雅黑" panose="020B0503020204020204" pitchFamily="34" charset="-122"/>
                          <a:ea typeface="微软雅黑" panose="020B0503020204020204" pitchFamily="34" charset="-122"/>
                        </a:rPr>
                        <a:t>背叛</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zh-CN" sz="2400" kern="0">
                          <a:effectLst/>
                          <a:latin typeface="微软雅黑" panose="020B0503020204020204" pitchFamily="34" charset="-122"/>
                          <a:ea typeface="微软雅黑" panose="020B0503020204020204" pitchFamily="34" charset="-122"/>
                        </a:rPr>
                        <a:t>策略</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A</a:t>
                      </a:r>
                      <a:r>
                        <a:rPr lang="zh-CN" sz="2400" kern="0">
                          <a:effectLst/>
                          <a:latin typeface="微软雅黑" panose="020B0503020204020204" pitchFamily="34" charset="-122"/>
                          <a:ea typeface="微软雅黑" panose="020B0503020204020204" pitchFamily="34" charset="-122"/>
                        </a:rPr>
                        <a:t>合作</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A</a:t>
                      </a:r>
                      <a:r>
                        <a:rPr lang="zh-CN" sz="2400" kern="0">
                          <a:effectLst/>
                          <a:latin typeface="微软雅黑" panose="020B0503020204020204" pitchFamily="34" charset="-122"/>
                          <a:ea typeface="微软雅黑" panose="020B0503020204020204" pitchFamily="34" charset="-122"/>
                        </a:rPr>
                        <a:t>背叛</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r>
              <a:tr h="731441">
                <a:tc>
                  <a:txBody>
                    <a:bodyPr/>
                    <a:lstStyle/>
                    <a:p>
                      <a:pPr algn="ctr">
                        <a:spcAft>
                          <a:spcPts val="0"/>
                        </a:spcAft>
                      </a:pPr>
                      <a:r>
                        <a:rPr lang="en-US" sz="2400" b="0" kern="0">
                          <a:effectLst/>
                          <a:latin typeface="微软雅黑" panose="020B0503020204020204" pitchFamily="34" charset="-122"/>
                          <a:ea typeface="微软雅黑" panose="020B0503020204020204" pitchFamily="34" charset="-122"/>
                        </a:rPr>
                        <a:t>B</a:t>
                      </a:r>
                      <a:r>
                        <a:rPr lang="zh-CN" sz="2400" b="0" kern="0">
                          <a:effectLst/>
                          <a:latin typeface="微软雅黑" panose="020B0503020204020204" pitchFamily="34" charset="-122"/>
                          <a:ea typeface="微软雅黑" panose="020B0503020204020204" pitchFamily="34" charset="-122"/>
                        </a:rPr>
                        <a:t>合作</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A=3</a:t>
                      </a:r>
                      <a:r>
                        <a:rPr lang="zh-CN" sz="2400" kern="0">
                          <a:effectLst/>
                          <a:latin typeface="微软雅黑" panose="020B0503020204020204" pitchFamily="34" charset="-122"/>
                          <a:ea typeface="微软雅黑" panose="020B0503020204020204" pitchFamily="34" charset="-122"/>
                        </a:rPr>
                        <a:t>，</a:t>
                      </a:r>
                      <a:r>
                        <a:rPr lang="en-US" sz="2400" kern="0">
                          <a:effectLst/>
                          <a:latin typeface="微软雅黑" panose="020B0503020204020204" pitchFamily="34" charset="-122"/>
                          <a:ea typeface="微软雅黑" panose="020B0503020204020204" pitchFamily="34" charset="-122"/>
                        </a:rPr>
                        <a:t>B=3</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A=5</a:t>
                      </a:r>
                      <a:r>
                        <a:rPr lang="zh-CN" sz="2400" kern="0">
                          <a:effectLst/>
                          <a:latin typeface="微软雅黑" panose="020B0503020204020204" pitchFamily="34" charset="-122"/>
                          <a:ea typeface="微软雅黑" panose="020B0503020204020204" pitchFamily="34" charset="-122"/>
                        </a:rPr>
                        <a:t>，</a:t>
                      </a:r>
                      <a:r>
                        <a:rPr lang="en-US" sz="2400" kern="0">
                          <a:effectLst/>
                          <a:latin typeface="微软雅黑" panose="020B0503020204020204" pitchFamily="34" charset="-122"/>
                          <a:ea typeface="微软雅黑" panose="020B0503020204020204" pitchFamily="34" charset="-122"/>
                        </a:rPr>
                        <a:t>B=0</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B</a:t>
                      </a:r>
                      <a:r>
                        <a:rPr lang="zh-CN" sz="2400" kern="0">
                          <a:effectLst/>
                          <a:latin typeface="微软雅黑" panose="020B0503020204020204" pitchFamily="34" charset="-122"/>
                          <a:ea typeface="微软雅黑" panose="020B0503020204020204" pitchFamily="34" charset="-122"/>
                        </a:rPr>
                        <a:t>合作</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R</a:t>
                      </a:r>
                      <a:r>
                        <a:rPr lang="zh-CN" sz="2400" kern="0">
                          <a:effectLst/>
                          <a:latin typeface="微软雅黑" panose="020B0503020204020204" pitchFamily="34" charset="-122"/>
                          <a:ea typeface="微软雅黑" panose="020B0503020204020204" pitchFamily="34" charset="-122"/>
                        </a:rPr>
                        <a:t>，</a:t>
                      </a:r>
                      <a:r>
                        <a:rPr lang="en-US" sz="2400" kern="0">
                          <a:effectLst/>
                          <a:latin typeface="微软雅黑" panose="020B0503020204020204" pitchFamily="34" charset="-122"/>
                          <a:ea typeface="微软雅黑" panose="020B0503020204020204" pitchFamily="34" charset="-122"/>
                        </a:rPr>
                        <a:t>R</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T</a:t>
                      </a:r>
                      <a:r>
                        <a:rPr lang="zh-CN" sz="2400" kern="0">
                          <a:effectLst/>
                          <a:latin typeface="微软雅黑" panose="020B0503020204020204" pitchFamily="34" charset="-122"/>
                          <a:ea typeface="微软雅黑" panose="020B0503020204020204" pitchFamily="34" charset="-122"/>
                        </a:rPr>
                        <a:t>，</a:t>
                      </a:r>
                      <a:r>
                        <a:rPr lang="en-US" sz="2400" kern="0">
                          <a:effectLst/>
                          <a:latin typeface="微软雅黑" panose="020B0503020204020204" pitchFamily="34" charset="-122"/>
                          <a:ea typeface="微软雅黑" panose="020B0503020204020204" pitchFamily="34" charset="-122"/>
                        </a:rPr>
                        <a:t>S</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r>
              <a:tr h="553639">
                <a:tc>
                  <a:txBody>
                    <a:bodyPr/>
                    <a:lstStyle/>
                    <a:p>
                      <a:pPr algn="ctr">
                        <a:spcAft>
                          <a:spcPts val="0"/>
                        </a:spcAft>
                      </a:pPr>
                      <a:r>
                        <a:rPr lang="en-US" sz="2400" b="0" kern="0" dirty="0">
                          <a:effectLst/>
                          <a:latin typeface="微软雅黑" panose="020B0503020204020204" pitchFamily="34" charset="-122"/>
                          <a:ea typeface="微软雅黑" panose="020B0503020204020204" pitchFamily="34" charset="-122"/>
                        </a:rPr>
                        <a:t>B</a:t>
                      </a:r>
                      <a:r>
                        <a:rPr lang="zh-CN" sz="2400" b="0" kern="0" dirty="0">
                          <a:effectLst/>
                          <a:latin typeface="微软雅黑" panose="020B0503020204020204" pitchFamily="34" charset="-122"/>
                          <a:ea typeface="微软雅黑" panose="020B0503020204020204" pitchFamily="34" charset="-122"/>
                        </a:rPr>
                        <a:t>背叛</a:t>
                      </a:r>
                      <a:endParaRPr lang="zh-CN" sz="24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A=0</a:t>
                      </a:r>
                      <a:r>
                        <a:rPr lang="zh-CN" sz="2400" kern="0">
                          <a:effectLst/>
                          <a:latin typeface="微软雅黑" panose="020B0503020204020204" pitchFamily="34" charset="-122"/>
                          <a:ea typeface="微软雅黑" panose="020B0503020204020204" pitchFamily="34" charset="-122"/>
                        </a:rPr>
                        <a:t>，</a:t>
                      </a:r>
                      <a:r>
                        <a:rPr lang="en-US" sz="2400" kern="0">
                          <a:effectLst/>
                          <a:latin typeface="微软雅黑" panose="020B0503020204020204" pitchFamily="34" charset="-122"/>
                          <a:ea typeface="微软雅黑" panose="020B0503020204020204" pitchFamily="34" charset="-122"/>
                        </a:rPr>
                        <a:t>B=5</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A=1</a:t>
                      </a:r>
                      <a:r>
                        <a:rPr lang="zh-CN" sz="2400" kern="0">
                          <a:effectLst/>
                          <a:latin typeface="微软雅黑" panose="020B0503020204020204" pitchFamily="34" charset="-122"/>
                          <a:ea typeface="微软雅黑" panose="020B0503020204020204" pitchFamily="34" charset="-122"/>
                        </a:rPr>
                        <a:t>，</a:t>
                      </a:r>
                      <a:r>
                        <a:rPr lang="en-US" sz="2400" kern="0">
                          <a:effectLst/>
                          <a:latin typeface="微软雅黑" panose="020B0503020204020204" pitchFamily="34" charset="-122"/>
                          <a:ea typeface="微软雅黑" panose="020B0503020204020204" pitchFamily="34" charset="-122"/>
                        </a:rPr>
                        <a:t>B=1</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B</a:t>
                      </a:r>
                      <a:r>
                        <a:rPr lang="zh-CN" sz="2400" kern="0">
                          <a:effectLst/>
                          <a:latin typeface="微软雅黑" panose="020B0503020204020204" pitchFamily="34" charset="-122"/>
                          <a:ea typeface="微软雅黑" panose="020B0503020204020204" pitchFamily="34" charset="-122"/>
                        </a:rPr>
                        <a:t>背叛</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S</a:t>
                      </a:r>
                      <a:r>
                        <a:rPr lang="zh-CN" sz="2400" kern="0">
                          <a:effectLst/>
                          <a:latin typeface="微软雅黑" panose="020B0503020204020204" pitchFamily="34" charset="-122"/>
                          <a:ea typeface="微软雅黑" panose="020B0503020204020204" pitchFamily="34" charset="-122"/>
                        </a:rPr>
                        <a:t>，</a:t>
                      </a:r>
                      <a:r>
                        <a:rPr lang="en-US" sz="2400" kern="0">
                          <a:effectLst/>
                          <a:latin typeface="微软雅黑" panose="020B0503020204020204" pitchFamily="34" charset="-122"/>
                          <a:ea typeface="微软雅黑" panose="020B0503020204020204" pitchFamily="34" charset="-122"/>
                        </a:rPr>
                        <a:t>T</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dirty="0">
                          <a:effectLst/>
                          <a:latin typeface="微软雅黑" panose="020B0503020204020204" pitchFamily="34" charset="-122"/>
                          <a:ea typeface="微软雅黑" panose="020B0503020204020204" pitchFamily="34" charset="-122"/>
                        </a:rPr>
                        <a:t>P</a:t>
                      </a:r>
                      <a:r>
                        <a:rPr lang="zh-CN" sz="2400" kern="0" dirty="0">
                          <a:effectLst/>
                          <a:latin typeface="微软雅黑" panose="020B0503020204020204" pitchFamily="34" charset="-122"/>
                          <a:ea typeface="微软雅黑" panose="020B0503020204020204" pitchFamily="34" charset="-122"/>
                        </a:rPr>
                        <a:t>，</a:t>
                      </a:r>
                      <a:r>
                        <a:rPr lang="en-US" sz="2400" kern="0" dirty="0">
                          <a:effectLst/>
                          <a:latin typeface="微软雅黑" panose="020B0503020204020204" pitchFamily="34" charset="-122"/>
                          <a:ea typeface="微软雅黑" panose="020B0503020204020204" pitchFamily="34" charset="-122"/>
                        </a:rPr>
                        <a:t>P</a:t>
                      </a:r>
                      <a:endParaRPr lang="zh-CN" sz="2400" kern="100"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Tree>
    <p:extLst>
      <p:ext uri="{BB962C8B-B14F-4D97-AF65-F5344CB8AC3E}">
        <p14:creationId xmlns:p14="http://schemas.microsoft.com/office/powerpoint/2010/main" xmlns="" val="983076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dirty="0"/>
              <a:t>（</a:t>
            </a:r>
            <a:r>
              <a:rPr lang="en-US" altLang="zh-CN" dirty="0"/>
              <a:t>3</a:t>
            </a:r>
            <a:r>
              <a:rPr lang="zh-CN" altLang="zh-CN" dirty="0"/>
              <a:t>）建立数学模型</a:t>
            </a:r>
          </a:p>
          <a:p>
            <a:pPr lvl="2"/>
            <a:r>
              <a:rPr lang="en-US" altLang="zh-CN" dirty="0" smtClean="0"/>
              <a:t>A=R</a:t>
            </a:r>
            <a:r>
              <a:rPr lang="zh-CN" altLang="zh-CN" dirty="0"/>
              <a:t>，</a:t>
            </a:r>
            <a:r>
              <a:rPr lang="en-US" altLang="zh-CN" dirty="0"/>
              <a:t>B=R</a:t>
            </a:r>
            <a:r>
              <a:rPr lang="zh-CN" altLang="zh-CN" dirty="0"/>
              <a:t>时，</a:t>
            </a:r>
            <a:r>
              <a:rPr lang="en-US" altLang="zh-CN" dirty="0"/>
              <a:t>A=3</a:t>
            </a:r>
            <a:r>
              <a:rPr lang="zh-CN" altLang="zh-CN" dirty="0"/>
              <a:t>，</a:t>
            </a:r>
            <a:r>
              <a:rPr lang="en-US" altLang="zh-CN" dirty="0"/>
              <a:t>B=3</a:t>
            </a:r>
            <a:r>
              <a:rPr lang="zh-CN" altLang="zh-CN" dirty="0"/>
              <a:t>；</a:t>
            </a:r>
          </a:p>
          <a:p>
            <a:pPr lvl="2"/>
            <a:r>
              <a:rPr lang="en-US" altLang="zh-CN" dirty="0"/>
              <a:t>A=T</a:t>
            </a:r>
            <a:r>
              <a:rPr lang="zh-CN" altLang="zh-CN" dirty="0"/>
              <a:t>，</a:t>
            </a:r>
            <a:r>
              <a:rPr lang="en-US" altLang="zh-CN" dirty="0"/>
              <a:t>B=S</a:t>
            </a:r>
            <a:r>
              <a:rPr lang="zh-CN" altLang="zh-CN" dirty="0"/>
              <a:t>时，</a:t>
            </a:r>
            <a:r>
              <a:rPr lang="en-US" altLang="zh-CN" dirty="0"/>
              <a:t>A=5</a:t>
            </a:r>
            <a:r>
              <a:rPr lang="zh-CN" altLang="zh-CN" dirty="0"/>
              <a:t>，</a:t>
            </a:r>
            <a:r>
              <a:rPr lang="en-US" altLang="zh-CN" dirty="0"/>
              <a:t>B=0</a:t>
            </a:r>
            <a:r>
              <a:rPr lang="zh-CN" altLang="zh-CN" dirty="0"/>
              <a:t>；</a:t>
            </a:r>
          </a:p>
          <a:p>
            <a:pPr lvl="2"/>
            <a:r>
              <a:rPr lang="en-US" altLang="zh-CN" dirty="0"/>
              <a:t>A=S</a:t>
            </a:r>
            <a:r>
              <a:rPr lang="zh-CN" altLang="zh-CN" dirty="0"/>
              <a:t>，</a:t>
            </a:r>
            <a:r>
              <a:rPr lang="en-US" altLang="zh-CN" dirty="0"/>
              <a:t>B=T</a:t>
            </a:r>
            <a:r>
              <a:rPr lang="zh-CN" altLang="zh-CN" dirty="0"/>
              <a:t>时，</a:t>
            </a:r>
            <a:r>
              <a:rPr lang="en-US" altLang="zh-CN" dirty="0"/>
              <a:t>A=0</a:t>
            </a:r>
            <a:r>
              <a:rPr lang="zh-CN" altLang="zh-CN" dirty="0"/>
              <a:t>，</a:t>
            </a:r>
            <a:r>
              <a:rPr lang="en-US" altLang="zh-CN" dirty="0"/>
              <a:t>B=5</a:t>
            </a:r>
            <a:r>
              <a:rPr lang="zh-CN" altLang="zh-CN" dirty="0"/>
              <a:t>；</a:t>
            </a:r>
          </a:p>
          <a:p>
            <a:pPr lvl="2"/>
            <a:r>
              <a:rPr lang="en-US" altLang="zh-CN" dirty="0"/>
              <a:t>A=P</a:t>
            </a:r>
            <a:r>
              <a:rPr lang="zh-CN" altLang="zh-CN" dirty="0"/>
              <a:t>，</a:t>
            </a:r>
            <a:r>
              <a:rPr lang="en-US" altLang="zh-CN" dirty="0"/>
              <a:t>B=P</a:t>
            </a:r>
            <a:r>
              <a:rPr lang="zh-CN" altLang="zh-CN" dirty="0"/>
              <a:t>时，</a:t>
            </a:r>
            <a:r>
              <a:rPr lang="en-US" altLang="zh-CN" dirty="0"/>
              <a:t>A=1</a:t>
            </a:r>
            <a:r>
              <a:rPr lang="zh-CN" altLang="zh-CN" dirty="0"/>
              <a:t>，</a:t>
            </a:r>
            <a:r>
              <a:rPr lang="en-US" altLang="zh-CN" dirty="0"/>
              <a:t>B=1</a:t>
            </a:r>
            <a:r>
              <a:rPr lang="zh-CN" altLang="zh-CN" dirty="0"/>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983076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5</a:t>
            </a:r>
            <a:r>
              <a:rPr lang="zh-CN" altLang="en-US" b="1" dirty="0" smtClean="0"/>
              <a:t>、</a:t>
            </a:r>
            <a:r>
              <a:rPr lang="zh-CN" altLang="zh-CN" b="1" dirty="0" smtClean="0"/>
              <a:t>囚徒</a:t>
            </a:r>
            <a:r>
              <a:rPr lang="zh-CN" altLang="zh-CN" b="1" dirty="0"/>
              <a:t>困境的博弈策略</a:t>
            </a:r>
            <a:endParaRPr lang="zh-CN" altLang="zh-CN" dirty="0"/>
          </a:p>
          <a:p>
            <a:pPr lvl="1"/>
            <a:endParaRPr lang="en-US" altLang="zh-CN" sz="1000" smtClean="0"/>
          </a:p>
          <a:p>
            <a:pPr lvl="1"/>
            <a:r>
              <a:rPr lang="zh-CN" altLang="zh-CN" smtClean="0"/>
              <a:t>美国</a:t>
            </a:r>
            <a:r>
              <a:rPr lang="zh-CN" altLang="zh-CN" dirty="0" smtClean="0"/>
              <a:t>的阿克斯罗德在</a:t>
            </a:r>
            <a:r>
              <a:rPr lang="en-US" altLang="zh-CN" dirty="0"/>
              <a:t>1979</a:t>
            </a:r>
            <a:r>
              <a:rPr lang="zh-CN" altLang="zh-CN" dirty="0"/>
              <a:t>年组织了一场计算机程序比赛</a:t>
            </a:r>
            <a:r>
              <a:rPr lang="zh-CN" altLang="zh-CN" dirty="0" smtClean="0"/>
              <a:t>。</a:t>
            </a:r>
            <a:endParaRPr lang="en-US" altLang="zh-CN" dirty="0" smtClean="0"/>
          </a:p>
          <a:p>
            <a:pPr lvl="1"/>
            <a:r>
              <a:rPr lang="zh-CN" altLang="zh-CN" dirty="0" smtClean="0"/>
              <a:t>有</a:t>
            </a:r>
            <a:r>
              <a:rPr lang="en-US" altLang="zh-CN" dirty="0"/>
              <a:t>14</a:t>
            </a:r>
            <a:r>
              <a:rPr lang="zh-CN" altLang="zh-CN" dirty="0"/>
              <a:t>个程序参加，</a:t>
            </a:r>
            <a:r>
              <a:rPr lang="zh-CN" altLang="zh-CN" dirty="0" smtClean="0"/>
              <a:t>程序运行</a:t>
            </a:r>
            <a:r>
              <a:rPr lang="en-US" altLang="zh-CN" dirty="0" smtClean="0"/>
              <a:t>300</a:t>
            </a:r>
            <a:r>
              <a:rPr lang="zh-CN" altLang="zh-CN" dirty="0"/>
              <a:t>次，得分最高</a:t>
            </a:r>
            <a:r>
              <a:rPr lang="zh-CN" altLang="zh-CN" dirty="0" smtClean="0"/>
              <a:t>的“一报还一报”</a:t>
            </a:r>
            <a:r>
              <a:rPr lang="zh-CN" altLang="zh-CN" dirty="0"/>
              <a:t>程序</a:t>
            </a:r>
            <a:r>
              <a:rPr lang="zh-CN" altLang="zh-CN" dirty="0" smtClean="0"/>
              <a:t>。</a:t>
            </a:r>
            <a:endParaRPr lang="en-US" altLang="zh-CN" dirty="0" smtClean="0"/>
          </a:p>
          <a:p>
            <a:pPr lvl="1"/>
            <a:endParaRPr lang="en-US" altLang="zh-CN" dirty="0" smtClean="0"/>
          </a:p>
          <a:p>
            <a:pPr lvl="1"/>
            <a:r>
              <a:rPr lang="zh-CN" altLang="zh-CN" dirty="0" smtClean="0"/>
              <a:t>程序策略</a:t>
            </a:r>
            <a:r>
              <a:rPr lang="zh-CN" altLang="zh-CN" dirty="0"/>
              <a:t>是</a:t>
            </a:r>
            <a:r>
              <a:rPr lang="zh-CN" altLang="zh-CN" dirty="0" smtClean="0"/>
              <a:t>：</a:t>
            </a:r>
            <a:endParaRPr lang="en-US" altLang="zh-CN" dirty="0" smtClean="0"/>
          </a:p>
          <a:p>
            <a:pPr lvl="2"/>
            <a:r>
              <a:rPr lang="zh-CN" altLang="zh-CN" dirty="0" smtClean="0"/>
              <a:t>第一次</a:t>
            </a:r>
            <a:r>
              <a:rPr lang="zh-CN" altLang="zh-CN" dirty="0"/>
              <a:t>对局采取合作策略，以后每一次对局都采用和对手上一次相同的策略。即对手上一次合作，我这次就合作；对手上一次背叛，我这次就背叛</a:t>
            </a:r>
            <a:r>
              <a:rPr lang="zh-CN" altLang="zh-CN" dirty="0" smtClean="0"/>
              <a:t>。</a:t>
            </a:r>
            <a:endParaRPr lang="en-US" altLang="zh-CN" dirty="0" smtClean="0"/>
          </a:p>
          <a:p>
            <a:pPr lvl="2"/>
            <a:r>
              <a:rPr lang="zh-CN" altLang="zh-CN" dirty="0" smtClean="0"/>
              <a:t>这个</a:t>
            </a:r>
            <a:r>
              <a:rPr lang="zh-CN" altLang="zh-CN" dirty="0"/>
              <a:t>程序只有</a:t>
            </a:r>
            <a:r>
              <a:rPr lang="en-US" altLang="zh-CN" dirty="0"/>
              <a:t>4</a:t>
            </a:r>
            <a:r>
              <a:rPr lang="zh-CN" altLang="zh-CN" dirty="0"/>
              <a:t>行</a:t>
            </a:r>
            <a:r>
              <a:rPr lang="en-US" altLang="zh-CN" dirty="0"/>
              <a:t>BASIC</a:t>
            </a:r>
            <a:r>
              <a:rPr lang="zh-CN" altLang="zh-CN" dirty="0"/>
              <a:t>语句。</a:t>
            </a:r>
          </a:p>
          <a:p>
            <a:pPr lvl="1"/>
            <a:endParaRPr lang="en-US" altLang="zh-CN" dirty="0" smtClean="0"/>
          </a:p>
          <a:p>
            <a:pPr lvl="1"/>
            <a:r>
              <a:rPr lang="zh-CN" altLang="zh-CN" dirty="0" smtClean="0"/>
              <a:t>得分排前程序的特点：</a:t>
            </a:r>
            <a:endParaRPr lang="en-US" altLang="zh-CN" dirty="0" smtClean="0"/>
          </a:p>
          <a:p>
            <a:pPr lvl="2"/>
            <a:r>
              <a:rPr lang="zh-CN" altLang="zh-CN" dirty="0" smtClean="0"/>
              <a:t>“善良的”</a:t>
            </a:r>
            <a:r>
              <a:rPr lang="zh-CN" altLang="zh-CN" dirty="0"/>
              <a:t>程序策略，即不首先背叛</a:t>
            </a:r>
            <a:r>
              <a:rPr lang="zh-CN" altLang="zh-CN" dirty="0" smtClean="0"/>
              <a:t>；</a:t>
            </a:r>
            <a:endParaRPr lang="en-US" altLang="zh-CN" dirty="0" smtClean="0"/>
          </a:p>
          <a:p>
            <a:pPr lvl="2"/>
            <a:r>
              <a:rPr lang="zh-CN" altLang="zh-CN" dirty="0" smtClean="0"/>
              <a:t>“反击的”</a:t>
            </a:r>
            <a:r>
              <a:rPr lang="zh-CN" altLang="zh-CN" dirty="0"/>
              <a:t>程序策略，即对于对方的背叛行为一定要报复</a:t>
            </a:r>
            <a:r>
              <a:rPr lang="zh-CN" altLang="zh-CN" dirty="0" smtClean="0"/>
              <a:t>；</a:t>
            </a:r>
            <a:endParaRPr lang="en-US" altLang="zh-CN" dirty="0" smtClean="0"/>
          </a:p>
          <a:p>
            <a:pPr lvl="2"/>
            <a:r>
              <a:rPr lang="zh-CN" altLang="zh-CN" dirty="0" smtClean="0"/>
              <a:t>“宽恕的”程序</a:t>
            </a:r>
            <a:r>
              <a:rPr lang="zh-CN" altLang="zh-CN" dirty="0"/>
              <a:t>策略，即不怀恨在心，只要</a:t>
            </a:r>
            <a:r>
              <a:rPr lang="zh-CN" altLang="zh-CN" dirty="0" smtClean="0"/>
              <a:t>对手改为</a:t>
            </a:r>
            <a:r>
              <a:rPr lang="zh-CN" altLang="zh-CN" dirty="0"/>
              <a:t>合作，我们也要与之合作</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983076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6</a:t>
            </a:r>
            <a:r>
              <a:rPr lang="zh-CN" altLang="en-US" b="1" dirty="0" smtClean="0"/>
              <a:t>、</a:t>
            </a:r>
            <a:r>
              <a:rPr lang="zh-CN" altLang="zh-CN" b="1" dirty="0" smtClean="0"/>
              <a:t>囚徒</a:t>
            </a:r>
            <a:r>
              <a:rPr lang="zh-CN" altLang="zh-CN" b="1" dirty="0"/>
              <a:t>困境模型的应用</a:t>
            </a:r>
            <a:endParaRPr lang="zh-CN" altLang="zh-CN" dirty="0"/>
          </a:p>
          <a:p>
            <a:pPr lvl="1"/>
            <a:endParaRPr lang="en-US" altLang="zh-CN" sz="1000" smtClean="0"/>
          </a:p>
          <a:p>
            <a:pPr lvl="1"/>
            <a:r>
              <a:rPr lang="zh-CN" altLang="zh-CN" smtClean="0"/>
              <a:t>【</a:t>
            </a:r>
            <a:r>
              <a:rPr lang="zh-CN" altLang="zh-CN" dirty="0"/>
              <a:t>例</a:t>
            </a:r>
            <a:r>
              <a:rPr lang="en-US" altLang="zh-CN" dirty="0"/>
              <a:t>3-4</a:t>
            </a:r>
            <a:r>
              <a:rPr lang="zh-CN" altLang="zh-CN" dirty="0"/>
              <a:t>】</a:t>
            </a:r>
            <a:r>
              <a:rPr lang="zh-CN" altLang="zh-CN" dirty="0" smtClean="0"/>
              <a:t>：两</a:t>
            </a:r>
            <a:r>
              <a:rPr lang="zh-CN" altLang="zh-CN" dirty="0"/>
              <a:t>个公司互相</a:t>
            </a:r>
            <a:r>
              <a:rPr lang="zh-CN" altLang="zh-CN" dirty="0" smtClean="0"/>
              <a:t>竞争</a:t>
            </a:r>
            <a:r>
              <a:rPr lang="zh-CN" altLang="en-US" dirty="0" smtClean="0"/>
              <a:t>时</a:t>
            </a:r>
            <a:r>
              <a:rPr lang="zh-CN" altLang="zh-CN" dirty="0" smtClean="0"/>
              <a:t>，广告</a:t>
            </a:r>
            <a:r>
              <a:rPr lang="zh-CN" altLang="en-US" dirty="0" smtClean="0"/>
              <a:t>会</a:t>
            </a:r>
            <a:r>
              <a:rPr lang="zh-CN" altLang="zh-CN" dirty="0" smtClean="0"/>
              <a:t>互相</a:t>
            </a:r>
            <a:r>
              <a:rPr lang="zh-CN" altLang="zh-CN" dirty="0"/>
              <a:t>影响，即一公司的</a:t>
            </a:r>
            <a:r>
              <a:rPr lang="zh-CN" altLang="zh-CN" dirty="0" smtClean="0"/>
              <a:t>广告被</a:t>
            </a:r>
            <a:r>
              <a:rPr lang="zh-CN" altLang="zh-CN" dirty="0"/>
              <a:t>顾客</a:t>
            </a:r>
            <a:r>
              <a:rPr lang="zh-CN" altLang="zh-CN" dirty="0" smtClean="0"/>
              <a:t>接受</a:t>
            </a:r>
            <a:r>
              <a:rPr lang="zh-CN" altLang="en-US" dirty="0" smtClean="0"/>
              <a:t>，</a:t>
            </a:r>
            <a:r>
              <a:rPr lang="zh-CN" altLang="zh-CN" dirty="0" smtClean="0"/>
              <a:t>则</a:t>
            </a:r>
            <a:r>
              <a:rPr lang="zh-CN" altLang="zh-CN" dirty="0"/>
              <a:t>会夺取对方的部分收入</a:t>
            </a:r>
            <a:r>
              <a:rPr lang="zh-CN" altLang="zh-CN" dirty="0" smtClean="0"/>
              <a:t>。若</a:t>
            </a:r>
            <a:r>
              <a:rPr lang="zh-CN" altLang="zh-CN" dirty="0"/>
              <a:t>二者</a:t>
            </a:r>
            <a:r>
              <a:rPr lang="zh-CN" altLang="zh-CN" dirty="0" smtClean="0"/>
              <a:t>同时发出</a:t>
            </a:r>
            <a:r>
              <a:rPr lang="zh-CN" altLang="zh-CN" dirty="0"/>
              <a:t>质量类似的广告，收入增加</a:t>
            </a:r>
            <a:r>
              <a:rPr lang="zh-CN" altLang="zh-CN" dirty="0" smtClean="0"/>
              <a:t>很少</a:t>
            </a:r>
            <a:r>
              <a:rPr lang="zh-CN" altLang="en-US" dirty="0" smtClean="0"/>
              <a:t>，</a:t>
            </a:r>
            <a:r>
              <a:rPr lang="zh-CN" altLang="zh-CN" dirty="0" smtClean="0"/>
              <a:t>成本</a:t>
            </a:r>
            <a:r>
              <a:rPr lang="zh-CN" altLang="zh-CN" dirty="0"/>
              <a:t>增加较大</a:t>
            </a:r>
            <a:r>
              <a:rPr lang="zh-CN" altLang="zh-CN" dirty="0" smtClean="0"/>
              <a:t>。若</a:t>
            </a:r>
            <a:r>
              <a:rPr lang="zh-CN" altLang="zh-CN" dirty="0"/>
              <a:t>不提高广告质量，生意又会被对方</a:t>
            </a:r>
            <a:r>
              <a:rPr lang="zh-CN" altLang="zh-CN"/>
              <a:t>夺走</a:t>
            </a:r>
            <a:r>
              <a:rPr lang="zh-CN" altLang="zh-CN" smtClean="0"/>
              <a:t>。</a:t>
            </a:r>
            <a:endParaRPr lang="en-US" altLang="zh-CN" smtClean="0"/>
          </a:p>
          <a:p>
            <a:pPr lvl="1"/>
            <a:endParaRPr lang="en-US" altLang="zh-CN"/>
          </a:p>
          <a:p>
            <a:pPr lvl="1"/>
            <a:r>
              <a:rPr lang="zh-CN" altLang="zh-CN" smtClean="0"/>
              <a:t>两</a:t>
            </a:r>
            <a:r>
              <a:rPr lang="zh-CN" altLang="zh-CN" dirty="0"/>
              <a:t>个</a:t>
            </a:r>
            <a:r>
              <a:rPr lang="zh-CN" altLang="zh-CN" dirty="0" smtClean="0"/>
              <a:t>公司选择</a:t>
            </a:r>
            <a:r>
              <a:rPr lang="zh-CN" altLang="zh-CN" dirty="0"/>
              <a:t>：</a:t>
            </a:r>
          </a:p>
          <a:p>
            <a:pPr lvl="2"/>
            <a:r>
              <a:rPr lang="zh-CN" altLang="zh-CN" smtClean="0"/>
              <a:t>互相</a:t>
            </a:r>
            <a:r>
              <a:rPr lang="zh-CN" altLang="zh-CN" dirty="0"/>
              <a:t>达成协议，减少广告开支（合作）；</a:t>
            </a:r>
          </a:p>
          <a:p>
            <a:pPr lvl="2"/>
            <a:r>
              <a:rPr lang="zh-CN" altLang="zh-CN" smtClean="0"/>
              <a:t>增加</a:t>
            </a:r>
            <a:r>
              <a:rPr lang="zh-CN" altLang="zh-CN" dirty="0"/>
              <a:t>广告开支，设法提升广告质量，压倒对方（背叛）。</a:t>
            </a:r>
          </a:p>
          <a:p>
            <a:pPr lvl="2"/>
            <a:r>
              <a:rPr lang="zh-CN" altLang="zh-CN" smtClean="0"/>
              <a:t>果</a:t>
            </a:r>
            <a:r>
              <a:rPr lang="zh-CN" altLang="zh-CN" dirty="0"/>
              <a:t>两个公司互不信任对方</a:t>
            </a:r>
            <a:r>
              <a:rPr lang="zh-CN" altLang="zh-CN" dirty="0" smtClean="0"/>
              <a:t>，</a:t>
            </a:r>
            <a:r>
              <a:rPr lang="zh-CN" altLang="en-US" dirty="0" smtClean="0"/>
              <a:t>选择</a:t>
            </a:r>
            <a:r>
              <a:rPr lang="zh-CN" altLang="zh-CN" dirty="0" smtClean="0"/>
              <a:t>背叛策略</a:t>
            </a:r>
            <a:r>
              <a:rPr lang="zh-CN" altLang="zh-CN" dirty="0"/>
              <a:t>时，两个公司将陷入广告</a:t>
            </a:r>
            <a:r>
              <a:rPr lang="zh-CN" altLang="zh-CN" dirty="0" smtClean="0"/>
              <a:t>战</a:t>
            </a:r>
            <a:r>
              <a:rPr lang="zh-CN" altLang="en-US" dirty="0" smtClean="0"/>
              <a:t>；</a:t>
            </a:r>
            <a:endParaRPr lang="en-US" altLang="zh-CN" dirty="0" smtClean="0"/>
          </a:p>
          <a:p>
            <a:pPr lvl="2"/>
            <a:r>
              <a:rPr lang="zh-CN" altLang="zh-CN" dirty="0" smtClean="0"/>
              <a:t>而</a:t>
            </a:r>
            <a:r>
              <a:rPr lang="zh-CN" altLang="zh-CN" dirty="0"/>
              <a:t>广告成本的增加损害了两个公司的收益，这</a:t>
            </a:r>
            <a:r>
              <a:rPr lang="zh-CN" altLang="zh-CN" dirty="0" smtClean="0"/>
              <a:t>就陷入</a:t>
            </a:r>
            <a:r>
              <a:rPr lang="zh-CN" altLang="zh-CN" dirty="0"/>
              <a:t>了囚徒困境</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xmlns="" val="3441054955"/>
              </p:ext>
            </p:extLst>
          </p:nvPr>
        </p:nvGraphicFramePr>
        <p:xfrm>
          <a:off x="1066797" y="4550738"/>
          <a:ext cx="9555130" cy="2105246"/>
        </p:xfrm>
        <a:graphic>
          <a:graphicData uri="http://schemas.openxmlformats.org/drawingml/2006/table">
            <a:tbl>
              <a:tblPr firstRow="1" firstCol="1" bandRow="1">
                <a:tableStyleId>{5C22544A-7EE6-4342-B048-85BDC9FD1C3A}</a:tableStyleId>
              </a:tblPr>
              <a:tblGrid>
                <a:gridCol w="2828686"/>
                <a:gridCol w="3363222"/>
                <a:gridCol w="3363222"/>
              </a:tblGrid>
              <a:tr h="506558">
                <a:tc>
                  <a:txBody>
                    <a:bodyPr/>
                    <a:lstStyle/>
                    <a:p>
                      <a:pPr algn="ctr">
                        <a:spcAft>
                          <a:spcPts val="0"/>
                        </a:spcAft>
                      </a:pPr>
                      <a:r>
                        <a:rPr lang="zh-CN" sz="2000" b="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策略</a:t>
                      </a:r>
                      <a:endParaRPr lang="zh-CN" sz="2000" b="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sz="2000" b="0"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sz="2000" b="0"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厂商做广告</a:t>
                      </a:r>
                      <a:endParaRPr lang="zh-CN" sz="2000" b="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altLang="zh-CN" sz="2000" b="0"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lang="zh-CN" altLang="en-US" sz="2000" b="0"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厂商不做广告</a:t>
                      </a:r>
                      <a:endParaRPr lang="zh-CN" sz="2000" b="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r>
              <a:tr h="799344">
                <a:tc>
                  <a:txBody>
                    <a:bodyPr/>
                    <a:lstStyle/>
                    <a:p>
                      <a:pPr algn="ctr">
                        <a:spcAft>
                          <a:spcPts val="0"/>
                        </a:spcAft>
                      </a:pPr>
                      <a:r>
                        <a:rPr lang="en-US" sz="2000" b="0" kern="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sz="2000" b="0" kern="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厂商做广告</a:t>
                      </a:r>
                      <a:endParaRPr lang="zh-CN" sz="2000" b="0"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000" kern="0" smtClean="0">
                          <a:effectLst/>
                          <a:latin typeface="微软雅黑" panose="020B0503020204020204" pitchFamily="34" charset="-122"/>
                          <a:ea typeface="微软雅黑" panose="020B0503020204020204" pitchFamily="34" charset="-122"/>
                        </a:rPr>
                        <a:t>A</a:t>
                      </a:r>
                      <a:r>
                        <a:rPr lang="zh-CN" altLang="en-US" sz="2000" kern="0" smtClean="0">
                          <a:effectLst/>
                          <a:latin typeface="微软雅黑" panose="020B0503020204020204" pitchFamily="34" charset="-122"/>
                          <a:ea typeface="微软雅黑" panose="020B0503020204020204" pitchFamily="34" charset="-122"/>
                        </a:rPr>
                        <a:t>获利</a:t>
                      </a:r>
                      <a:r>
                        <a:rPr lang="en-US" altLang="zh-CN" sz="2000" kern="0" smtClean="0">
                          <a:effectLst/>
                          <a:latin typeface="微软雅黑" panose="020B0503020204020204" pitchFamily="34" charset="-122"/>
                          <a:ea typeface="微软雅黑" panose="020B0503020204020204" pitchFamily="34" charset="-122"/>
                        </a:rPr>
                        <a:t>=100</a:t>
                      </a:r>
                      <a:r>
                        <a:rPr lang="zh-CN" altLang="en-US" sz="2000" kern="0" smtClean="0">
                          <a:effectLst/>
                          <a:latin typeface="微软雅黑" panose="020B0503020204020204" pitchFamily="34" charset="-122"/>
                          <a:ea typeface="微软雅黑" panose="020B0503020204020204" pitchFamily="34" charset="-122"/>
                        </a:rPr>
                        <a:t>万</a:t>
                      </a:r>
                      <a:endParaRPr lang="en-US" altLang="zh-CN" sz="2000" kern="0" smtClean="0">
                        <a:effectLst/>
                        <a:latin typeface="微软雅黑" panose="020B0503020204020204" pitchFamily="34" charset="-122"/>
                        <a:ea typeface="微软雅黑" panose="020B0503020204020204" pitchFamily="34" charset="-122"/>
                      </a:endParaRPr>
                    </a:p>
                    <a:p>
                      <a:pPr algn="ctr">
                        <a:spcAft>
                          <a:spcPts val="0"/>
                        </a:spcAft>
                      </a:pPr>
                      <a:r>
                        <a:rPr lang="en-US" sz="2000" kern="0" smtClean="0">
                          <a:effectLst/>
                          <a:latin typeface="微软雅黑" panose="020B0503020204020204" pitchFamily="34" charset="-122"/>
                          <a:ea typeface="微软雅黑" panose="020B0503020204020204" pitchFamily="34" charset="-122"/>
                        </a:rPr>
                        <a:t>B</a:t>
                      </a:r>
                      <a:r>
                        <a:rPr lang="zh-CN" altLang="en-US" sz="2000" kern="0" smtClean="0">
                          <a:effectLst/>
                          <a:latin typeface="微软雅黑" panose="020B0503020204020204" pitchFamily="34" charset="-122"/>
                          <a:ea typeface="微软雅黑" panose="020B0503020204020204" pitchFamily="34" charset="-122"/>
                        </a:rPr>
                        <a:t>获利</a:t>
                      </a:r>
                      <a:r>
                        <a:rPr lang="en-US" altLang="zh-CN" sz="2000" kern="0" smtClean="0">
                          <a:effectLst/>
                          <a:latin typeface="微软雅黑" panose="020B0503020204020204" pitchFamily="34" charset="-122"/>
                          <a:ea typeface="微软雅黑" panose="020B0503020204020204" pitchFamily="34" charset="-122"/>
                        </a:rPr>
                        <a:t>=100</a:t>
                      </a:r>
                      <a:r>
                        <a:rPr lang="zh-CN" altLang="en-US" sz="2000" kern="0" smtClean="0">
                          <a:effectLst/>
                          <a:latin typeface="微软雅黑" panose="020B0503020204020204" pitchFamily="34" charset="-122"/>
                          <a:ea typeface="微软雅黑" panose="020B0503020204020204" pitchFamily="34" charset="-122"/>
                        </a:rPr>
                        <a:t>万</a:t>
                      </a:r>
                      <a:endParaRPr lang="zh-CN" sz="20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000" kern="0" dirty="0" smtClean="0">
                          <a:effectLst/>
                          <a:latin typeface="微软雅黑" panose="020B0503020204020204" pitchFamily="34" charset="-122"/>
                          <a:ea typeface="微软雅黑" panose="020B0503020204020204" pitchFamily="34" charset="-122"/>
                        </a:rPr>
                        <a:t>A</a:t>
                      </a:r>
                      <a:r>
                        <a:rPr lang="zh-CN" altLang="en-US" sz="2000" kern="0" dirty="0" smtClean="0">
                          <a:effectLst/>
                          <a:latin typeface="微软雅黑" panose="020B0503020204020204" pitchFamily="34" charset="-122"/>
                          <a:ea typeface="微软雅黑" panose="020B0503020204020204" pitchFamily="34" charset="-122"/>
                        </a:rPr>
                        <a:t>获利</a:t>
                      </a:r>
                      <a:r>
                        <a:rPr lang="en-US" altLang="zh-CN" sz="2000" kern="0" dirty="0" smtClean="0">
                          <a:effectLst/>
                          <a:latin typeface="微软雅黑" panose="020B0503020204020204" pitchFamily="34" charset="-122"/>
                          <a:ea typeface="微软雅黑" panose="020B0503020204020204" pitchFamily="34" charset="-122"/>
                        </a:rPr>
                        <a:t>300</a:t>
                      </a:r>
                      <a:r>
                        <a:rPr lang="zh-CN" altLang="en-US" sz="2000" kern="0" dirty="0" smtClean="0">
                          <a:effectLst/>
                          <a:latin typeface="微软雅黑" panose="020B0503020204020204" pitchFamily="34" charset="-122"/>
                          <a:ea typeface="微软雅黑" panose="020B0503020204020204" pitchFamily="34" charset="-122"/>
                        </a:rPr>
                        <a:t>万</a:t>
                      </a:r>
                      <a:endParaRPr lang="en-US" altLang="zh-CN" sz="2000" kern="0" dirty="0" smtClean="0">
                        <a:effectLst/>
                        <a:latin typeface="微软雅黑" panose="020B0503020204020204" pitchFamily="34" charset="-122"/>
                        <a:ea typeface="微软雅黑" panose="020B0503020204020204" pitchFamily="34" charset="-122"/>
                      </a:endParaRPr>
                    </a:p>
                    <a:p>
                      <a:pPr algn="ctr">
                        <a:spcAft>
                          <a:spcPts val="0"/>
                        </a:spcAft>
                      </a:pPr>
                      <a:r>
                        <a:rPr lang="en-US" sz="2000" kern="0" dirty="0" smtClean="0">
                          <a:effectLst/>
                          <a:latin typeface="微软雅黑" panose="020B0503020204020204" pitchFamily="34" charset="-122"/>
                          <a:ea typeface="微软雅黑" panose="020B0503020204020204" pitchFamily="34" charset="-122"/>
                        </a:rPr>
                        <a:t>B</a:t>
                      </a:r>
                      <a:r>
                        <a:rPr lang="zh-CN" altLang="en-US" sz="2000" kern="0" dirty="0" smtClean="0">
                          <a:effectLst/>
                          <a:latin typeface="微软雅黑" panose="020B0503020204020204" pitchFamily="34" charset="-122"/>
                          <a:ea typeface="微软雅黑" panose="020B0503020204020204" pitchFamily="34" charset="-122"/>
                        </a:rPr>
                        <a:t>获利</a:t>
                      </a:r>
                      <a:r>
                        <a:rPr lang="en-US" altLang="zh-CN" sz="2000" kern="0" dirty="0" smtClean="0">
                          <a:effectLst/>
                          <a:latin typeface="微软雅黑" panose="020B0503020204020204" pitchFamily="34" charset="-122"/>
                          <a:ea typeface="微软雅黑" panose="020B0503020204020204" pitchFamily="34" charset="-122"/>
                        </a:rPr>
                        <a:t>=0</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r>
              <a:tr h="799344">
                <a:tc>
                  <a:txBody>
                    <a:bodyPr/>
                    <a:lstStyle/>
                    <a:p>
                      <a:pPr algn="ctr">
                        <a:spcAft>
                          <a:spcPts val="0"/>
                        </a:spcAft>
                      </a:pPr>
                      <a:r>
                        <a:rPr lang="en-US" sz="2000" b="0"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r>
                        <a:rPr lang="zh-CN" altLang="en-US" sz="2000" b="0"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厂商不做广告</a:t>
                      </a:r>
                      <a:endParaRPr lang="zh-CN" sz="2000" b="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000" kern="0" smtClean="0">
                          <a:effectLst/>
                          <a:latin typeface="微软雅黑" panose="020B0503020204020204" pitchFamily="34" charset="-122"/>
                          <a:ea typeface="微软雅黑" panose="020B0503020204020204" pitchFamily="34" charset="-122"/>
                        </a:rPr>
                        <a:t>A</a:t>
                      </a:r>
                      <a:r>
                        <a:rPr lang="zh-CN" altLang="en-US" sz="2000" kern="0" smtClean="0">
                          <a:effectLst/>
                          <a:latin typeface="微软雅黑" panose="020B0503020204020204" pitchFamily="34" charset="-122"/>
                          <a:ea typeface="微软雅黑" panose="020B0503020204020204" pitchFamily="34" charset="-122"/>
                        </a:rPr>
                        <a:t>获利</a:t>
                      </a:r>
                      <a:r>
                        <a:rPr lang="en-US" altLang="zh-CN" sz="2000" kern="0" smtClean="0">
                          <a:effectLst/>
                          <a:latin typeface="微软雅黑" panose="020B0503020204020204" pitchFamily="34" charset="-122"/>
                          <a:ea typeface="微软雅黑" panose="020B0503020204020204" pitchFamily="34" charset="-122"/>
                        </a:rPr>
                        <a:t>=0</a:t>
                      </a:r>
                    </a:p>
                    <a:p>
                      <a:pPr algn="ctr">
                        <a:spcAft>
                          <a:spcPts val="0"/>
                        </a:spcAft>
                      </a:pPr>
                      <a:r>
                        <a:rPr lang="en-US" sz="2000" kern="0" smtClean="0">
                          <a:effectLst/>
                          <a:latin typeface="微软雅黑" panose="020B0503020204020204" pitchFamily="34" charset="-122"/>
                          <a:ea typeface="微软雅黑" panose="020B0503020204020204" pitchFamily="34" charset="-122"/>
                        </a:rPr>
                        <a:t>B</a:t>
                      </a:r>
                      <a:r>
                        <a:rPr lang="zh-CN" altLang="en-US" sz="2000" kern="0" smtClean="0">
                          <a:effectLst/>
                          <a:latin typeface="微软雅黑" panose="020B0503020204020204" pitchFamily="34" charset="-122"/>
                          <a:ea typeface="微软雅黑" panose="020B0503020204020204" pitchFamily="34" charset="-122"/>
                        </a:rPr>
                        <a:t>获利</a:t>
                      </a:r>
                      <a:r>
                        <a:rPr lang="en-US" altLang="zh-CN" sz="2000" kern="0" smtClean="0">
                          <a:effectLst/>
                          <a:latin typeface="微软雅黑" panose="020B0503020204020204" pitchFamily="34" charset="-122"/>
                          <a:ea typeface="微软雅黑" panose="020B0503020204020204" pitchFamily="34" charset="-122"/>
                        </a:rPr>
                        <a:t>=300</a:t>
                      </a:r>
                      <a:r>
                        <a:rPr lang="zh-CN" altLang="en-US" sz="2000" kern="0" smtClean="0">
                          <a:effectLst/>
                          <a:latin typeface="微软雅黑" panose="020B0503020204020204" pitchFamily="34" charset="-122"/>
                          <a:ea typeface="微软雅黑" panose="020B0503020204020204" pitchFamily="34" charset="-122"/>
                        </a:rPr>
                        <a:t>万</a:t>
                      </a:r>
                      <a:endParaRPr lang="zh-CN" sz="20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000" kern="0" dirty="0" smtClean="0">
                          <a:effectLst/>
                          <a:latin typeface="微软雅黑" panose="020B0503020204020204" pitchFamily="34" charset="-122"/>
                          <a:ea typeface="微软雅黑" panose="020B0503020204020204" pitchFamily="34" charset="-122"/>
                        </a:rPr>
                        <a:t>A</a:t>
                      </a:r>
                      <a:r>
                        <a:rPr lang="zh-CN" altLang="en-US" sz="2000" kern="0" dirty="0" smtClean="0">
                          <a:effectLst/>
                          <a:latin typeface="微软雅黑" panose="020B0503020204020204" pitchFamily="34" charset="-122"/>
                          <a:ea typeface="微软雅黑" panose="020B0503020204020204" pitchFamily="34" charset="-122"/>
                        </a:rPr>
                        <a:t>获利</a:t>
                      </a:r>
                      <a:r>
                        <a:rPr lang="en-US" altLang="zh-CN" sz="2000" kern="0" dirty="0" smtClean="0">
                          <a:effectLst/>
                          <a:latin typeface="微软雅黑" panose="020B0503020204020204" pitchFamily="34" charset="-122"/>
                          <a:ea typeface="微软雅黑" panose="020B0503020204020204" pitchFamily="34" charset="-122"/>
                        </a:rPr>
                        <a:t>=200</a:t>
                      </a:r>
                      <a:r>
                        <a:rPr lang="zh-CN" altLang="en-US" sz="2000" kern="0" dirty="0" smtClean="0">
                          <a:effectLst/>
                          <a:latin typeface="微软雅黑" panose="020B0503020204020204" pitchFamily="34" charset="-122"/>
                          <a:ea typeface="微软雅黑" panose="020B0503020204020204" pitchFamily="34" charset="-122"/>
                        </a:rPr>
                        <a:t>万</a:t>
                      </a:r>
                      <a:endParaRPr lang="en-US" altLang="zh-CN" sz="2000" kern="0" dirty="0" smtClean="0">
                        <a:effectLst/>
                        <a:latin typeface="微软雅黑" panose="020B0503020204020204" pitchFamily="34" charset="-122"/>
                        <a:ea typeface="微软雅黑" panose="020B0503020204020204" pitchFamily="34" charset="-122"/>
                      </a:endParaRPr>
                    </a:p>
                    <a:p>
                      <a:pPr algn="ctr">
                        <a:spcAft>
                          <a:spcPts val="0"/>
                        </a:spcAft>
                      </a:pPr>
                      <a:r>
                        <a:rPr lang="en-US" sz="2000" kern="0" dirty="0" smtClean="0">
                          <a:effectLst/>
                          <a:latin typeface="微软雅黑" panose="020B0503020204020204" pitchFamily="34" charset="-122"/>
                          <a:ea typeface="微软雅黑" panose="020B0503020204020204" pitchFamily="34" charset="-122"/>
                        </a:rPr>
                        <a:t>B</a:t>
                      </a:r>
                      <a:r>
                        <a:rPr lang="zh-CN" altLang="en-US" sz="2000" kern="0" dirty="0" smtClean="0">
                          <a:effectLst/>
                          <a:latin typeface="微软雅黑" panose="020B0503020204020204" pitchFamily="34" charset="-122"/>
                          <a:ea typeface="微软雅黑" panose="020B0503020204020204" pitchFamily="34" charset="-122"/>
                        </a:rPr>
                        <a:t>获利</a:t>
                      </a:r>
                      <a:r>
                        <a:rPr lang="en-US" altLang="zh-CN" sz="2000" kern="0" dirty="0" smtClean="0">
                          <a:effectLst/>
                          <a:latin typeface="微软雅黑" panose="020B0503020204020204" pitchFamily="34" charset="-122"/>
                          <a:ea typeface="微软雅黑" panose="020B0503020204020204" pitchFamily="34" charset="-122"/>
                        </a:rPr>
                        <a:t>=200</a:t>
                      </a:r>
                      <a:r>
                        <a:rPr lang="zh-CN" altLang="en-US" sz="2000" kern="0" dirty="0" smtClean="0">
                          <a:effectLst/>
                          <a:latin typeface="微软雅黑" panose="020B0503020204020204" pitchFamily="34" charset="-122"/>
                          <a:ea typeface="微软雅黑" panose="020B0503020204020204" pitchFamily="34" charset="-122"/>
                        </a:rPr>
                        <a:t>万</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Tree>
    <p:extLst>
      <p:ext uri="{BB962C8B-B14F-4D97-AF65-F5344CB8AC3E}">
        <p14:creationId xmlns:p14="http://schemas.microsoft.com/office/powerpoint/2010/main" xmlns="" val="983076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zh-CN" smtClean="0"/>
              <a:t>生活</a:t>
            </a:r>
            <a:r>
              <a:rPr lang="zh-CN" altLang="zh-CN" dirty="0" smtClean="0"/>
              <a:t>中</a:t>
            </a:r>
            <a:r>
              <a:rPr lang="zh-CN" altLang="en-US" dirty="0" smtClean="0"/>
              <a:t>的</a:t>
            </a:r>
            <a:r>
              <a:rPr lang="zh-CN" altLang="zh-CN" smtClean="0"/>
              <a:t>“囚徒困境”现象</a:t>
            </a:r>
            <a:r>
              <a:rPr lang="zh-CN" altLang="en-US" smtClean="0"/>
              <a:t>。</a:t>
            </a:r>
            <a:endParaRPr lang="en-US" altLang="zh-CN" dirty="0" smtClean="0"/>
          </a:p>
          <a:p>
            <a:pPr lvl="2"/>
            <a:r>
              <a:rPr lang="zh-CN" altLang="zh-CN" dirty="0" smtClean="0"/>
              <a:t>幼儿园小朋友互相分享玩具（给他玩，不给他玩）；</a:t>
            </a:r>
            <a:endParaRPr lang="en-US" altLang="zh-CN" dirty="0" smtClean="0"/>
          </a:p>
          <a:p>
            <a:pPr lvl="2"/>
            <a:r>
              <a:rPr lang="zh-CN" altLang="zh-CN" dirty="0" smtClean="0"/>
              <a:t>夫妻双方对家庭的态度（忠诚，不忠诚）；</a:t>
            </a:r>
            <a:endParaRPr lang="en-US" altLang="zh-CN" dirty="0" smtClean="0"/>
          </a:p>
          <a:p>
            <a:pPr lvl="2"/>
            <a:r>
              <a:rPr lang="zh-CN" altLang="zh-CN" dirty="0" smtClean="0"/>
              <a:t>公共卫生的维持（不扔垃圾，扔垃圾）；</a:t>
            </a:r>
            <a:endParaRPr lang="en-US" altLang="zh-CN" dirty="0" smtClean="0"/>
          </a:p>
          <a:p>
            <a:pPr lvl="2"/>
            <a:r>
              <a:rPr lang="zh-CN" altLang="zh-CN" dirty="0" smtClean="0"/>
              <a:t>老板与下属的关系（信任，不信任）；</a:t>
            </a:r>
            <a:endParaRPr lang="en-US" altLang="zh-CN" dirty="0" smtClean="0"/>
          </a:p>
          <a:p>
            <a:pPr lvl="2"/>
            <a:r>
              <a:rPr lang="zh-CN" altLang="zh-CN" dirty="0" smtClean="0"/>
              <a:t>商场上的君子协定（不违约，违约）；</a:t>
            </a:r>
            <a:endParaRPr lang="en-US" altLang="zh-CN" dirty="0" smtClean="0"/>
          </a:p>
          <a:p>
            <a:pPr lvl="2"/>
            <a:r>
              <a:rPr lang="zh-CN" altLang="zh-CN" smtClean="0"/>
              <a:t>竞争对手</a:t>
            </a:r>
            <a:r>
              <a:rPr lang="zh-CN" altLang="en-US" smtClean="0"/>
              <a:t>的</a:t>
            </a:r>
            <a:r>
              <a:rPr lang="zh-CN" altLang="zh-CN" smtClean="0"/>
              <a:t>价格</a:t>
            </a:r>
            <a:r>
              <a:rPr lang="zh-CN" altLang="zh-CN" dirty="0" smtClean="0"/>
              <a:t>战（不降价，降价）；</a:t>
            </a:r>
            <a:endParaRPr lang="en-US" altLang="zh-CN" dirty="0" smtClean="0"/>
          </a:p>
          <a:p>
            <a:pPr lvl="2"/>
            <a:r>
              <a:rPr lang="zh-CN" altLang="zh-CN" smtClean="0"/>
              <a:t>国家</a:t>
            </a:r>
            <a:r>
              <a:rPr lang="zh-CN" altLang="en-US" smtClean="0"/>
              <a:t>之</a:t>
            </a:r>
            <a:r>
              <a:rPr lang="zh-CN" altLang="zh-CN" smtClean="0"/>
              <a:t>间</a:t>
            </a:r>
            <a:r>
              <a:rPr lang="zh-CN" altLang="zh-CN" dirty="0" smtClean="0"/>
              <a:t>的对抗（和平，战争）等。</a:t>
            </a:r>
            <a:endParaRPr lang="en-US" altLang="zh-CN" dirty="0" smtClean="0"/>
          </a:p>
          <a:p>
            <a:pPr lvl="2"/>
            <a:endParaRPr lang="en-US" altLang="zh-CN" dirty="0" smtClean="0"/>
          </a:p>
          <a:p>
            <a:pPr lvl="1"/>
            <a:r>
              <a:rPr lang="zh-CN" altLang="zh-CN" dirty="0" smtClean="0"/>
              <a:t>虽然括号内的前者选择是大家想要达到的目标，自私的结果是大家接受后者。</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40486966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7</a:t>
            </a:r>
            <a:r>
              <a:rPr lang="zh-CN" altLang="en-US" b="1" dirty="0" smtClean="0"/>
              <a:t>、</a:t>
            </a:r>
            <a:r>
              <a:rPr lang="zh-CN" altLang="zh-CN" b="1" dirty="0" smtClean="0"/>
              <a:t>石头</a:t>
            </a:r>
            <a:r>
              <a:rPr lang="zh-CN" altLang="zh-CN" b="1" dirty="0"/>
              <a:t>剪刀布游戏的博弈模型</a:t>
            </a:r>
            <a:endParaRPr lang="zh-CN" altLang="zh-CN" dirty="0"/>
          </a:p>
          <a:p>
            <a:pPr lvl="1"/>
            <a:endParaRPr lang="en-US" altLang="zh-CN" sz="1000" smtClean="0"/>
          </a:p>
          <a:p>
            <a:pPr lvl="1"/>
            <a:r>
              <a:rPr lang="zh-CN" altLang="zh-CN" smtClean="0"/>
              <a:t>石头</a:t>
            </a:r>
            <a:r>
              <a:rPr lang="zh-CN" altLang="zh-CN" dirty="0"/>
              <a:t>剪刀布是一种相互制约的多元博弈游戏，它是最平衡的</a:t>
            </a:r>
            <a:r>
              <a:rPr lang="zh-CN" altLang="zh-CN" dirty="0" smtClean="0"/>
              <a:t>游戏。</a:t>
            </a:r>
            <a:endParaRPr lang="en-US" altLang="zh-CN" dirty="0" smtClean="0"/>
          </a:p>
          <a:p>
            <a:pPr lvl="1"/>
            <a:r>
              <a:rPr lang="zh-CN" altLang="zh-CN" dirty="0" smtClean="0"/>
              <a:t>石头</a:t>
            </a:r>
            <a:r>
              <a:rPr lang="zh-CN" altLang="zh-CN" dirty="0"/>
              <a:t>剪刀</a:t>
            </a:r>
            <a:r>
              <a:rPr lang="zh-CN" altLang="zh-CN" dirty="0" smtClean="0"/>
              <a:t>布不</a:t>
            </a:r>
            <a:r>
              <a:rPr lang="zh-CN" altLang="zh-CN" dirty="0"/>
              <a:t>具备数学上的传递性（</a:t>
            </a:r>
            <a:r>
              <a:rPr lang="en-US" altLang="zh-CN" dirty="0"/>
              <a:t>a&gt;b</a:t>
            </a:r>
            <a:r>
              <a:rPr lang="zh-CN" altLang="zh-CN" dirty="0"/>
              <a:t>，</a:t>
            </a:r>
            <a:r>
              <a:rPr lang="en-US" altLang="zh-CN" dirty="0"/>
              <a:t>b&gt;c</a:t>
            </a:r>
            <a:r>
              <a:rPr lang="zh-CN" altLang="zh-CN" dirty="0"/>
              <a:t>时，则</a:t>
            </a:r>
            <a:r>
              <a:rPr lang="en-US" altLang="zh-CN" dirty="0"/>
              <a:t>a&gt;c</a:t>
            </a:r>
            <a:r>
              <a:rPr lang="zh-CN" altLang="zh-CN" dirty="0"/>
              <a:t>）</a:t>
            </a:r>
            <a:r>
              <a:rPr lang="zh-CN" altLang="zh-CN" dirty="0" smtClean="0"/>
              <a:t>。</a:t>
            </a:r>
            <a:endParaRPr lang="en-US" altLang="zh-CN" dirty="0" smtClean="0"/>
          </a:p>
          <a:p>
            <a:pPr lvl="1"/>
            <a:endParaRPr lang="en-US" altLang="zh-CN" dirty="0"/>
          </a:p>
          <a:p>
            <a:pPr lvl="1"/>
            <a:r>
              <a:rPr lang="zh-CN" altLang="zh-CN" dirty="0" smtClean="0"/>
              <a:t>石头</a:t>
            </a:r>
            <a:r>
              <a:rPr lang="zh-CN" altLang="zh-CN" dirty="0"/>
              <a:t>剪刀布游戏规则绝对平衡，简单明了，没有任何规则漏洞</a:t>
            </a:r>
            <a:r>
              <a:rPr lang="zh-CN" altLang="zh-CN" dirty="0" smtClean="0"/>
              <a:t>。</a:t>
            </a:r>
            <a:endParaRPr lang="en-US" altLang="zh-CN" dirty="0" smtClean="0"/>
          </a:p>
          <a:p>
            <a:pPr lvl="1"/>
            <a:r>
              <a:rPr lang="zh-CN" altLang="zh-CN" dirty="0" smtClean="0"/>
              <a:t>游戏过程充满</a:t>
            </a:r>
            <a:r>
              <a:rPr lang="zh-CN" altLang="zh-CN" dirty="0"/>
              <a:t>了“心理博弈”，单次</a:t>
            </a:r>
            <a:r>
              <a:rPr lang="zh-CN" altLang="zh-CN" dirty="0" smtClean="0"/>
              <a:t>输赢取决于</a:t>
            </a:r>
            <a:r>
              <a:rPr lang="zh-CN" altLang="zh-CN" dirty="0"/>
              <a:t>运气</a:t>
            </a:r>
            <a:r>
              <a:rPr lang="zh-CN" altLang="zh-CN" dirty="0" smtClean="0"/>
              <a:t>，多次</a:t>
            </a:r>
            <a:r>
              <a:rPr lang="zh-CN" altLang="zh-CN" dirty="0"/>
              <a:t>比赛的话，赢家一定是个心理博弈的高手</a:t>
            </a:r>
            <a:r>
              <a:rPr lang="zh-CN" altLang="zh-CN" dirty="0" smtClean="0"/>
              <a:t>。</a:t>
            </a:r>
            <a:endParaRPr lang="en-US" altLang="zh-CN" dirty="0" smtClean="0"/>
          </a:p>
          <a:p>
            <a:pPr lvl="1"/>
            <a:endParaRPr lang="zh-CN" altLang="zh-CN" dirty="0"/>
          </a:p>
          <a:p>
            <a:pPr lvl="1"/>
            <a:r>
              <a:rPr lang="zh-CN" altLang="zh-CN" dirty="0" smtClean="0"/>
              <a:t>对</a:t>
            </a:r>
            <a:r>
              <a:rPr lang="zh-CN" altLang="zh-CN" dirty="0"/>
              <a:t>石头剪刀布游戏建立</a:t>
            </a:r>
            <a:r>
              <a:rPr lang="zh-CN" altLang="zh-CN" dirty="0" smtClean="0"/>
              <a:t>数学模型</a:t>
            </a:r>
            <a:r>
              <a:rPr lang="zh-CN" altLang="en-US" dirty="0" smtClean="0"/>
              <a:t>。</a:t>
            </a:r>
            <a:r>
              <a:rPr lang="zh-CN" altLang="zh-CN" dirty="0" smtClean="0"/>
              <a:t>如</a:t>
            </a:r>
            <a:r>
              <a:rPr lang="zh-CN" altLang="zh-CN" dirty="0"/>
              <a:t>表</a:t>
            </a:r>
            <a:r>
              <a:rPr lang="en-US" altLang="zh-CN" dirty="0"/>
              <a:t>3-4</a:t>
            </a:r>
            <a:r>
              <a:rPr lang="zh-CN" altLang="zh-CN" dirty="0"/>
              <a:t>所</a:t>
            </a:r>
            <a:r>
              <a:rPr lang="zh-CN" altLang="zh-CN" dirty="0" smtClean="0"/>
              <a:t>示。</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xmlns="" val="1804768267"/>
              </p:ext>
            </p:extLst>
          </p:nvPr>
        </p:nvGraphicFramePr>
        <p:xfrm>
          <a:off x="782379" y="4375706"/>
          <a:ext cx="8293101" cy="2336800"/>
        </p:xfrm>
        <a:graphic>
          <a:graphicData uri="http://schemas.openxmlformats.org/drawingml/2006/table">
            <a:tbl>
              <a:tblPr firstRow="1" firstCol="1" bandRow="1">
                <a:tableStyleId>{5C22544A-7EE6-4342-B048-85BDC9FD1C3A}</a:tableStyleId>
              </a:tblPr>
              <a:tblGrid>
                <a:gridCol w="1659437"/>
                <a:gridCol w="1659437"/>
                <a:gridCol w="1659437"/>
                <a:gridCol w="1657395"/>
                <a:gridCol w="1657395"/>
              </a:tblGrid>
              <a:tr h="0">
                <a:tc rowSpan="2" gridSpan="2">
                  <a:txBody>
                    <a:bodyPr/>
                    <a:lstStyle/>
                    <a:p>
                      <a:pPr algn="ctr">
                        <a:spcAft>
                          <a:spcPts val="0"/>
                        </a:spcAft>
                      </a:pPr>
                      <a:r>
                        <a:rPr lang="zh-CN" sz="2400" kern="0" dirty="0">
                          <a:effectLst/>
                          <a:latin typeface="微软雅黑" panose="020B0503020204020204" pitchFamily="34" charset="-122"/>
                          <a:ea typeface="微软雅黑" panose="020B0503020204020204" pitchFamily="34" charset="-122"/>
                        </a:rPr>
                        <a:t>博弈矩阵</a:t>
                      </a:r>
                      <a:endParaRPr lang="zh-CN" sz="2400" kern="100" dirty="0">
                        <a:effectLst/>
                        <a:latin typeface="微软雅黑" panose="020B0503020204020204" pitchFamily="34" charset="-122"/>
                        <a:ea typeface="微软雅黑" panose="020B0503020204020204" pitchFamily="34" charset="-122"/>
                      </a:endParaRPr>
                    </a:p>
                  </a:txBody>
                  <a:tcPr marL="68580" marR="68580" marT="0" marB="0" anchor="ctr"/>
                </a:tc>
                <a:tc rowSpan="2" hMerge="1">
                  <a:txBody>
                    <a:bodyPr/>
                    <a:lstStyle/>
                    <a:p>
                      <a:endParaRPr lang="zh-CN" altLang="en-US"/>
                    </a:p>
                  </a:txBody>
                  <a:tcPr/>
                </a:tc>
                <a:tc gridSpan="3">
                  <a:txBody>
                    <a:bodyPr/>
                    <a:lstStyle/>
                    <a:p>
                      <a:pPr algn="ctr">
                        <a:spcAft>
                          <a:spcPts val="0"/>
                        </a:spcAft>
                      </a:pPr>
                      <a:r>
                        <a:rPr lang="zh-CN" sz="2400" kern="0">
                          <a:effectLst/>
                          <a:latin typeface="微软雅黑" panose="020B0503020204020204" pitchFamily="34" charset="-122"/>
                          <a:ea typeface="微软雅黑" panose="020B0503020204020204" pitchFamily="34" charset="-122"/>
                        </a:rPr>
                        <a:t>乙</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hMerge="1">
                  <a:txBody>
                    <a:bodyPr/>
                    <a:lstStyle/>
                    <a:p>
                      <a:endParaRPr lang="zh-CN" altLang="en-US"/>
                    </a:p>
                  </a:txBody>
                  <a:tcPr/>
                </a:tc>
                <a:tc hMerge="1">
                  <a:txBody>
                    <a:bodyPr/>
                    <a:lstStyle/>
                    <a:p>
                      <a:endParaRPr lang="zh-CN" altLang="en-US"/>
                    </a:p>
                  </a:txBody>
                  <a:tcPr/>
                </a:tc>
              </a:tr>
              <a:tr h="492760">
                <a:tc gridSpan="2" vMerge="1">
                  <a:txBody>
                    <a:bodyPr/>
                    <a:lstStyle/>
                    <a:p>
                      <a:endParaRPr lang="zh-CN" altLang="en-US"/>
                    </a:p>
                  </a:txBody>
                  <a:tcPr/>
                </a:tc>
                <a:tc hMerge="1" vMerge="1">
                  <a:txBody>
                    <a:bodyPr/>
                    <a:lstStyle/>
                    <a:p>
                      <a:endParaRPr lang="zh-CN" altLang="en-US"/>
                    </a:p>
                  </a:txBody>
                  <a:tcPr/>
                </a:tc>
                <a:tc>
                  <a:txBody>
                    <a:bodyPr/>
                    <a:lstStyle/>
                    <a:p>
                      <a:pPr algn="ctr">
                        <a:spcAft>
                          <a:spcPts val="0"/>
                        </a:spcAft>
                      </a:pPr>
                      <a:r>
                        <a:rPr lang="zh-CN" sz="2400" kern="0">
                          <a:effectLst/>
                          <a:latin typeface="微软雅黑" panose="020B0503020204020204" pitchFamily="34" charset="-122"/>
                          <a:ea typeface="微软雅黑" panose="020B0503020204020204" pitchFamily="34" charset="-122"/>
                        </a:rPr>
                        <a:t>石头</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zh-CN" sz="2400" kern="0">
                          <a:effectLst/>
                          <a:latin typeface="微软雅黑" panose="020B0503020204020204" pitchFamily="34" charset="-122"/>
                          <a:ea typeface="微软雅黑" panose="020B0503020204020204" pitchFamily="34" charset="-122"/>
                        </a:rPr>
                        <a:t>剪刀</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zh-CN" sz="2400" kern="0">
                          <a:effectLst/>
                          <a:latin typeface="微软雅黑" panose="020B0503020204020204" pitchFamily="34" charset="-122"/>
                          <a:ea typeface="微软雅黑" panose="020B0503020204020204" pitchFamily="34" charset="-122"/>
                        </a:rPr>
                        <a:t>布</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r>
              <a:tr h="492760">
                <a:tc rowSpan="3">
                  <a:txBody>
                    <a:bodyPr/>
                    <a:lstStyle/>
                    <a:p>
                      <a:pPr algn="ctr">
                        <a:spcAft>
                          <a:spcPts val="0"/>
                        </a:spcAft>
                      </a:pPr>
                      <a:r>
                        <a:rPr lang="zh-CN" sz="2400" kern="0">
                          <a:effectLst/>
                          <a:latin typeface="微软雅黑" panose="020B0503020204020204" pitchFamily="34" charset="-122"/>
                          <a:ea typeface="微软雅黑" panose="020B0503020204020204" pitchFamily="34" charset="-122"/>
                        </a:rPr>
                        <a:t>甲</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zh-CN" sz="2400" kern="0">
                          <a:effectLst/>
                          <a:latin typeface="微软雅黑" panose="020B0503020204020204" pitchFamily="34" charset="-122"/>
                          <a:ea typeface="微软雅黑" panose="020B0503020204020204" pitchFamily="34" charset="-122"/>
                        </a:rPr>
                        <a:t>石头</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0</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1</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-1</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r>
              <a:tr h="492760">
                <a:tc vMerge="1">
                  <a:txBody>
                    <a:bodyPr/>
                    <a:lstStyle/>
                    <a:p>
                      <a:endParaRPr lang="zh-CN" altLang="en-US"/>
                    </a:p>
                  </a:txBody>
                  <a:tcPr/>
                </a:tc>
                <a:tc>
                  <a:txBody>
                    <a:bodyPr/>
                    <a:lstStyle/>
                    <a:p>
                      <a:pPr algn="ctr">
                        <a:spcAft>
                          <a:spcPts val="0"/>
                        </a:spcAft>
                      </a:pPr>
                      <a:r>
                        <a:rPr lang="zh-CN" sz="2400" kern="0">
                          <a:effectLst/>
                          <a:latin typeface="微软雅黑" panose="020B0503020204020204" pitchFamily="34" charset="-122"/>
                          <a:ea typeface="微软雅黑" panose="020B0503020204020204" pitchFamily="34" charset="-122"/>
                        </a:rPr>
                        <a:t>剪刀</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-1</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0</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1</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r>
              <a:tr h="492760">
                <a:tc vMerge="1">
                  <a:txBody>
                    <a:bodyPr/>
                    <a:lstStyle/>
                    <a:p>
                      <a:endParaRPr lang="zh-CN" altLang="en-US"/>
                    </a:p>
                  </a:txBody>
                  <a:tcPr/>
                </a:tc>
                <a:tc>
                  <a:txBody>
                    <a:bodyPr/>
                    <a:lstStyle/>
                    <a:p>
                      <a:pPr algn="ctr">
                        <a:spcAft>
                          <a:spcPts val="0"/>
                        </a:spcAft>
                      </a:pPr>
                      <a:r>
                        <a:rPr lang="zh-CN" sz="2400" kern="0">
                          <a:effectLst/>
                          <a:latin typeface="微软雅黑" panose="020B0503020204020204" pitchFamily="34" charset="-122"/>
                          <a:ea typeface="微软雅黑" panose="020B0503020204020204" pitchFamily="34" charset="-122"/>
                        </a:rPr>
                        <a:t>布</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1</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a:effectLst/>
                          <a:latin typeface="微软雅黑" panose="020B0503020204020204" pitchFamily="34" charset="-122"/>
                          <a:ea typeface="微软雅黑" panose="020B0503020204020204" pitchFamily="34" charset="-122"/>
                        </a:rPr>
                        <a:t>-1</a:t>
                      </a:r>
                      <a:endParaRPr lang="zh-CN" sz="24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kern="0" dirty="0">
                          <a:effectLst/>
                          <a:latin typeface="微软雅黑" panose="020B0503020204020204" pitchFamily="34" charset="-122"/>
                          <a:ea typeface="微软雅黑" panose="020B0503020204020204" pitchFamily="34" charset="-122"/>
                        </a:rPr>
                        <a:t>0</a:t>
                      </a:r>
                      <a:endParaRPr lang="zh-CN" sz="2400" kern="100"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9108558" y="4444423"/>
            <a:ext cx="2277140" cy="2277140"/>
          </a:xfrm>
          <a:prstGeom prst="rect">
            <a:avLst/>
          </a:prstGeom>
        </p:spPr>
      </p:pic>
    </p:spTree>
    <p:extLst>
      <p:ext uri="{BB962C8B-B14F-4D97-AF65-F5344CB8AC3E}">
        <p14:creationId xmlns:p14="http://schemas.microsoft.com/office/powerpoint/2010/main" xmlns="" val="983076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838472" y="642604"/>
            <a:ext cx="9472551" cy="6215395"/>
          </a:xfrm>
          <a:prstGeom prst="rect">
            <a:avLst/>
          </a:prstGeom>
        </p:spPr>
      </p:pic>
      <p:sp>
        <p:nvSpPr>
          <p:cNvPr id="2" name="标题 1"/>
          <p:cNvSpPr>
            <a:spLocks noGrp="1"/>
          </p:cNvSpPr>
          <p:nvPr>
            <p:ph type="title"/>
          </p:nvPr>
        </p:nvSpPr>
        <p:spPr/>
        <p:txBody>
          <a:bodyPr/>
          <a:lstStyle/>
          <a:p>
            <a:r>
              <a:rPr lang="en-US" altLang="zh-CN" dirty="0" smtClean="0"/>
              <a:t>3.1.1  </a:t>
            </a:r>
            <a:r>
              <a:rPr lang="zh-CN" altLang="en-US" dirty="0" smtClean="0"/>
              <a:t>科学</a:t>
            </a:r>
            <a:r>
              <a:rPr lang="zh-CN" altLang="en-US" dirty="0"/>
              <a:t>思维的形式</a:t>
            </a:r>
          </a:p>
        </p:txBody>
      </p:sp>
      <p:sp>
        <p:nvSpPr>
          <p:cNvPr id="3" name="内容占位符 2"/>
          <p:cNvSpPr>
            <a:spLocks noGrp="1"/>
          </p:cNvSpPr>
          <p:nvPr>
            <p:ph idx="1"/>
          </p:nvPr>
        </p:nvSpPr>
        <p:spPr/>
        <p:txBody>
          <a:bodyPr>
            <a:normAutofit/>
          </a:bodyPr>
          <a:lstStyle/>
          <a:p>
            <a:pPr marL="0" lvl="1" indent="0">
              <a:buNone/>
            </a:pPr>
            <a:r>
              <a:rPr lang="en-US" altLang="zh-CN" smtClean="0"/>
              <a:t>【</a:t>
            </a:r>
            <a:r>
              <a:rPr lang="zh-CN" altLang="en-US" smtClean="0"/>
              <a:t>扩展</a:t>
            </a:r>
            <a:r>
              <a:rPr lang="en-US" altLang="zh-CN" smtClean="0"/>
              <a:t>】</a:t>
            </a:r>
            <a:r>
              <a:rPr lang="zh-CN" altLang="en-US" smtClean="0"/>
              <a:t>学习方法思维导图。</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85615866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en-US" smtClean="0"/>
              <a:t>田忌赛马的博弈。</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xmlns="" val="2037984801"/>
              </p:ext>
            </p:extLst>
          </p:nvPr>
        </p:nvGraphicFramePr>
        <p:xfrm>
          <a:off x="902247" y="1222824"/>
          <a:ext cx="7880246" cy="1998840"/>
        </p:xfrm>
        <a:graphic>
          <a:graphicData uri="http://schemas.openxmlformats.org/drawingml/2006/table">
            <a:tbl>
              <a:tblPr firstRow="1" firstCol="1" bandRow="1">
                <a:tableStyleId>{5C22544A-7EE6-4342-B048-85BDC9FD1C3A}</a:tableStyleId>
              </a:tblPr>
              <a:tblGrid>
                <a:gridCol w="1883483"/>
                <a:gridCol w="2232837"/>
                <a:gridCol w="1828800"/>
                <a:gridCol w="1935126"/>
              </a:tblGrid>
              <a:tr h="499710">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博弈矩阵</a:t>
                      </a:r>
                      <a:endParaRPr lang="zh-CN" sz="24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b="0" kern="100">
                          <a:solidFill>
                            <a:srgbClr val="FFFF00"/>
                          </a:solidFill>
                          <a:effectLst/>
                          <a:latin typeface="微软雅黑" panose="020B0503020204020204" pitchFamily="34" charset="-122"/>
                          <a:ea typeface="微软雅黑" panose="020B0503020204020204" pitchFamily="34" charset="-122"/>
                        </a:rPr>
                        <a:t>齐王</a:t>
                      </a:r>
                      <a:endParaRPr lang="zh-CN" sz="2400" b="0" kern="100">
                        <a:solidFill>
                          <a:srgbClr val="FFFF00"/>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003399"/>
                    </a:solidFill>
                  </a:tcPr>
                </a:tc>
                <a:tc>
                  <a:txBody>
                    <a:bodyPr/>
                    <a:lstStyle/>
                    <a:p>
                      <a:pPr algn="ctr">
                        <a:spcAft>
                          <a:spcPts val="0"/>
                        </a:spcAft>
                      </a:pPr>
                      <a:r>
                        <a:rPr lang="zh-CN" sz="2400" b="0" kern="100">
                          <a:solidFill>
                            <a:srgbClr val="FFFF00"/>
                          </a:solidFill>
                          <a:effectLst/>
                          <a:latin typeface="微软雅黑" panose="020B0503020204020204" pitchFamily="34" charset="-122"/>
                          <a:ea typeface="微软雅黑" panose="020B0503020204020204" pitchFamily="34" charset="-122"/>
                        </a:rPr>
                        <a:t>田忌</a:t>
                      </a:r>
                      <a:endParaRPr lang="zh-CN" sz="2400" b="0" kern="100">
                        <a:solidFill>
                          <a:srgbClr val="FFFF00"/>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003399"/>
                    </a:solidFill>
                  </a:tcPr>
                </a:tc>
                <a:tc>
                  <a:txBody>
                    <a:bodyPr/>
                    <a:lstStyle/>
                    <a:p>
                      <a:pPr algn="ctr">
                        <a:spcAft>
                          <a:spcPts val="0"/>
                        </a:spcAft>
                      </a:pPr>
                      <a:r>
                        <a:rPr lang="zh-CN" sz="2400" b="0" kern="100" dirty="0">
                          <a:solidFill>
                            <a:srgbClr val="FFFF00"/>
                          </a:solidFill>
                          <a:effectLst/>
                          <a:latin typeface="微软雅黑" panose="020B0503020204020204" pitchFamily="34" charset="-122"/>
                          <a:ea typeface="微软雅黑" panose="020B0503020204020204" pitchFamily="34" charset="-122"/>
                        </a:rPr>
                        <a:t>胜者</a:t>
                      </a:r>
                      <a:endParaRPr lang="zh-CN" sz="2400" b="0" kern="100" dirty="0">
                        <a:solidFill>
                          <a:srgbClr val="FFFF00"/>
                        </a:solidFill>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003399"/>
                    </a:solidFill>
                  </a:tcPr>
                </a:tc>
              </a:tr>
              <a:tr h="499710">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第</a:t>
                      </a:r>
                      <a:r>
                        <a:rPr lang="en-US" sz="2400" b="0" kern="100">
                          <a:effectLst/>
                          <a:latin typeface="微软雅黑" panose="020B0503020204020204" pitchFamily="34" charset="-122"/>
                          <a:ea typeface="微软雅黑" panose="020B0503020204020204" pitchFamily="34" charset="-122"/>
                        </a:rPr>
                        <a:t>1</a:t>
                      </a:r>
                      <a:r>
                        <a:rPr lang="zh-CN" sz="2400" b="0" kern="100">
                          <a:effectLst/>
                          <a:latin typeface="微软雅黑" panose="020B0503020204020204" pitchFamily="34" charset="-122"/>
                          <a:ea typeface="微软雅黑" panose="020B0503020204020204" pitchFamily="34" charset="-122"/>
                        </a:rPr>
                        <a:t>场</a:t>
                      </a:r>
                      <a:endParaRPr lang="zh-CN" sz="2400" b="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上等马</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下等马</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齐王</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99710">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第</a:t>
                      </a:r>
                      <a:r>
                        <a:rPr lang="en-US" sz="2400" b="0" kern="100">
                          <a:effectLst/>
                          <a:latin typeface="微软雅黑" panose="020B0503020204020204" pitchFamily="34" charset="-122"/>
                          <a:ea typeface="微软雅黑" panose="020B0503020204020204" pitchFamily="34" charset="-122"/>
                        </a:rPr>
                        <a:t>2</a:t>
                      </a:r>
                      <a:r>
                        <a:rPr lang="zh-CN" sz="2400" b="0" kern="100">
                          <a:effectLst/>
                          <a:latin typeface="微软雅黑" panose="020B0503020204020204" pitchFamily="34" charset="-122"/>
                          <a:ea typeface="微软雅黑" panose="020B0503020204020204" pitchFamily="34" charset="-122"/>
                        </a:rPr>
                        <a:t>场</a:t>
                      </a:r>
                      <a:endParaRPr lang="zh-CN" sz="2400" b="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中等马</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上等马</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田忌</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r>
              <a:tr h="499710">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第</a:t>
                      </a:r>
                      <a:r>
                        <a:rPr lang="en-US" sz="2400" b="0" kern="100" dirty="0">
                          <a:effectLst/>
                          <a:latin typeface="微软雅黑" panose="020B0503020204020204" pitchFamily="34" charset="-122"/>
                          <a:ea typeface="微软雅黑" panose="020B0503020204020204" pitchFamily="34" charset="-122"/>
                        </a:rPr>
                        <a:t>3</a:t>
                      </a:r>
                      <a:r>
                        <a:rPr lang="zh-CN" sz="2400" b="0" kern="100" dirty="0">
                          <a:effectLst/>
                          <a:latin typeface="微软雅黑" panose="020B0503020204020204" pitchFamily="34" charset="-122"/>
                          <a:ea typeface="微软雅黑" panose="020B0503020204020204" pitchFamily="34" charset="-122"/>
                        </a:rPr>
                        <a:t>场</a:t>
                      </a:r>
                      <a:endParaRPr lang="zh-CN" sz="2400" b="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下等马</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中等马</a:t>
                      </a:r>
                      <a:endParaRPr lang="zh-CN" sz="2400" kern="100">
                        <a:effectLst/>
                        <a:latin typeface="微软雅黑" panose="020B0503020204020204" pitchFamily="34" charset="-122"/>
                        <a:ea typeface="微软雅黑" panose="020B0503020204020204" pitchFamily="34" charset="-122"/>
                        <a:cs typeface="Times New Roman"/>
                      </a:endParaRPr>
                    </a:p>
                  </a:txBody>
                  <a:tcPr marL="68580" marR="68580" marT="0" marB="0" anchor="ctr"/>
                </a:tc>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田忌</a:t>
                      </a:r>
                      <a:endParaRPr lang="zh-CN" sz="24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tc>
              </a:tr>
            </a:tbl>
          </a:graphicData>
        </a:graphic>
      </p:graphicFrame>
      <p:sp>
        <p:nvSpPr>
          <p:cNvPr id="6" name="AutoShape 10" descr="“剪刀石头布”终极攻略"/>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2770151" y="3227054"/>
            <a:ext cx="5937914" cy="3635121"/>
          </a:xfrm>
          <a:prstGeom prst="rect">
            <a:avLst/>
          </a:prstGeom>
        </p:spPr>
      </p:pic>
      <p:pic>
        <p:nvPicPr>
          <p:cNvPr id="8" name="图片 7"/>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8708065" y="1234613"/>
            <a:ext cx="3104538" cy="5627561"/>
          </a:xfrm>
          <a:prstGeom prst="rect">
            <a:avLst/>
          </a:prstGeom>
        </p:spPr>
      </p:pic>
    </p:spTree>
    <p:extLst>
      <p:ext uri="{BB962C8B-B14F-4D97-AF65-F5344CB8AC3E}">
        <p14:creationId xmlns:p14="http://schemas.microsoft.com/office/powerpoint/2010/main" xmlns="" val="680231951"/>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7347098" y="3230410"/>
            <a:ext cx="4844902" cy="3627590"/>
          </a:xfrm>
          <a:prstGeom prst="rect">
            <a:avLst/>
          </a:prstGeom>
        </p:spPr>
      </p:pic>
      <p:sp>
        <p:nvSpPr>
          <p:cNvPr id="2" name="标题 1"/>
          <p:cNvSpPr>
            <a:spLocks noGrp="1"/>
          </p:cNvSpPr>
          <p:nvPr>
            <p:ph type="title"/>
          </p:nvPr>
        </p:nvSpPr>
        <p:spPr/>
        <p:txBody>
          <a:bodyPr/>
          <a:lstStyle/>
          <a:p>
            <a:r>
              <a:rPr lang="en-US" altLang="zh-CN" dirty="0" smtClean="0"/>
              <a:t>3.2.1  </a:t>
            </a:r>
            <a:r>
              <a:rPr lang="zh-CN" altLang="en-US" dirty="0" smtClean="0"/>
              <a:t>囚徒</a:t>
            </a:r>
            <a:r>
              <a:rPr lang="zh-CN" altLang="en-US" dirty="0"/>
              <a:t>困境</a:t>
            </a:r>
            <a:r>
              <a:rPr lang="en-US" altLang="zh-CN" dirty="0"/>
              <a:t>——</a:t>
            </a:r>
            <a:r>
              <a:rPr lang="zh-CN" altLang="en-US" dirty="0"/>
              <a:t>博弈策略</a:t>
            </a:r>
            <a:r>
              <a:rPr lang="zh-CN" altLang="en-US" dirty="0" smtClean="0"/>
              <a:t>建模</a:t>
            </a:r>
            <a:endParaRPr lang="zh-CN" altLang="en-US" dirty="0"/>
          </a:p>
        </p:txBody>
      </p:sp>
      <p:sp>
        <p:nvSpPr>
          <p:cNvPr id="3" name="内容占位符 2"/>
          <p:cNvSpPr>
            <a:spLocks noGrp="1"/>
          </p:cNvSpPr>
          <p:nvPr>
            <p:ph idx="1"/>
          </p:nvPr>
        </p:nvSpPr>
        <p:spPr>
          <a:xfrm>
            <a:off x="307975" y="579820"/>
            <a:ext cx="11648263" cy="5996762"/>
          </a:xfrm>
        </p:spPr>
        <p:txBody>
          <a:bodyPr>
            <a:normAutofit/>
          </a:bodyPr>
          <a:lstStyle/>
          <a:p>
            <a:pPr lvl="1"/>
            <a:r>
              <a:rPr lang="en-US" altLang="zh-CN" smtClean="0"/>
              <a:t>【</a:t>
            </a:r>
            <a:r>
              <a:rPr lang="zh-CN" altLang="en-US" smtClean="0"/>
              <a:t>案例</a:t>
            </a:r>
            <a:r>
              <a:rPr lang="en-US" altLang="zh-CN" smtClean="0"/>
              <a:t>】</a:t>
            </a:r>
            <a:r>
              <a:rPr lang="zh-CN" altLang="en-US" smtClean="0"/>
              <a:t>求爱的博弈。</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xmlns="" val="1608498150"/>
              </p:ext>
            </p:extLst>
          </p:nvPr>
        </p:nvGraphicFramePr>
        <p:xfrm>
          <a:off x="952488" y="1217812"/>
          <a:ext cx="8293101" cy="2336800"/>
        </p:xfrm>
        <a:graphic>
          <a:graphicData uri="http://schemas.openxmlformats.org/drawingml/2006/table">
            <a:tbl>
              <a:tblPr firstRow="1" firstCol="1" bandRow="1">
                <a:tableStyleId>{5C22544A-7EE6-4342-B048-85BDC9FD1C3A}</a:tableStyleId>
              </a:tblPr>
              <a:tblGrid>
                <a:gridCol w="1659437"/>
                <a:gridCol w="1659437"/>
                <a:gridCol w="2328373"/>
                <a:gridCol w="162560"/>
                <a:gridCol w="2483294"/>
              </a:tblGrid>
              <a:tr h="0">
                <a:tc rowSpan="2" gridSpan="2">
                  <a:txBody>
                    <a:bodyPr/>
                    <a:lstStyle/>
                    <a:p>
                      <a:pPr algn="ctr">
                        <a:spcAft>
                          <a:spcPts val="0"/>
                        </a:spcAft>
                      </a:pPr>
                      <a:r>
                        <a:rPr lang="zh-CN" sz="2400" b="0" kern="0" dirty="0">
                          <a:effectLst/>
                          <a:latin typeface="微软雅黑" panose="020B0503020204020204" pitchFamily="34" charset="-122"/>
                          <a:ea typeface="微软雅黑" panose="020B0503020204020204" pitchFamily="34" charset="-122"/>
                        </a:rPr>
                        <a:t>博弈矩阵</a:t>
                      </a:r>
                      <a:endParaRPr lang="zh-CN" sz="2400" b="0" kern="100" dirty="0">
                        <a:effectLst/>
                        <a:latin typeface="微软雅黑" panose="020B0503020204020204" pitchFamily="34" charset="-122"/>
                        <a:ea typeface="微软雅黑" panose="020B0503020204020204" pitchFamily="34" charset="-122"/>
                      </a:endParaRPr>
                    </a:p>
                  </a:txBody>
                  <a:tcPr marL="68580" marR="68580" marT="0" marB="0" anchor="ctr"/>
                </a:tc>
                <a:tc rowSpan="2" hMerge="1">
                  <a:txBody>
                    <a:bodyPr/>
                    <a:lstStyle/>
                    <a:p>
                      <a:endParaRPr lang="zh-CN" altLang="en-US"/>
                    </a:p>
                  </a:txBody>
                  <a:tcPr/>
                </a:tc>
                <a:tc gridSpan="3">
                  <a:txBody>
                    <a:bodyPr/>
                    <a:lstStyle/>
                    <a:p>
                      <a:pPr algn="ctr">
                        <a:spcAft>
                          <a:spcPts val="0"/>
                        </a:spcAft>
                      </a:pPr>
                      <a:r>
                        <a:rPr lang="zh-CN" altLang="en-US" sz="2400" b="0" kern="0" dirty="0" smtClean="0">
                          <a:effectLst/>
                          <a:latin typeface="微软雅黑" panose="020B0503020204020204" pitchFamily="34" charset="-122"/>
                          <a:ea typeface="微软雅黑" panose="020B0503020204020204" pitchFamily="34" charset="-122"/>
                        </a:rPr>
                        <a:t>女生</a:t>
                      </a:r>
                      <a:endParaRPr lang="zh-CN" sz="2400" b="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hMerge="1">
                  <a:txBody>
                    <a:bodyPr/>
                    <a:lstStyle/>
                    <a:p>
                      <a:endParaRPr lang="zh-CN" altLang="en-US"/>
                    </a:p>
                  </a:txBody>
                  <a:tcPr/>
                </a:tc>
                <a:tc hMerge="1">
                  <a:txBody>
                    <a:bodyPr/>
                    <a:lstStyle/>
                    <a:p>
                      <a:endParaRPr lang="zh-CN" altLang="en-US"/>
                    </a:p>
                  </a:txBody>
                  <a:tcPr/>
                </a:tc>
              </a:tr>
              <a:tr h="492760">
                <a:tc gridSpan="2" vMerge="1">
                  <a:txBody>
                    <a:bodyPr/>
                    <a:lstStyle/>
                    <a:p>
                      <a:endParaRPr lang="zh-CN" altLang="en-US"/>
                    </a:p>
                  </a:txBody>
                  <a:tcPr/>
                </a:tc>
                <a:tc hMerge="1" vMerge="1">
                  <a:txBody>
                    <a:bodyPr/>
                    <a:lstStyle/>
                    <a:p>
                      <a:endParaRPr lang="zh-CN" altLang="en-US"/>
                    </a:p>
                  </a:txBody>
                  <a:tcPr/>
                </a:tc>
                <a:tc>
                  <a:txBody>
                    <a:bodyPr/>
                    <a:lstStyle/>
                    <a:p>
                      <a:pPr algn="ctr">
                        <a:spcAft>
                          <a:spcPts val="0"/>
                        </a:spcAft>
                      </a:pPr>
                      <a:r>
                        <a:rPr lang="zh-CN" altLang="en-US" sz="2400" b="0" kern="0" smtClean="0">
                          <a:effectLst/>
                          <a:latin typeface="微软雅黑" panose="020B0503020204020204" pitchFamily="34" charset="-122"/>
                          <a:ea typeface="微软雅黑" panose="020B0503020204020204" pitchFamily="34" charset="-122"/>
                        </a:rPr>
                        <a:t>接受</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zh-CN" altLang="en-US" sz="2400" b="0" kern="100" smtClean="0">
                          <a:effectLst/>
                          <a:latin typeface="微软雅黑" panose="020B0503020204020204" pitchFamily="34" charset="-122"/>
                          <a:ea typeface="微软雅黑" panose="020B0503020204020204" pitchFamily="34" charset="-122"/>
                        </a:rPr>
                        <a:t>拒接</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r>
              <a:tr h="492760">
                <a:tc rowSpan="3">
                  <a:txBody>
                    <a:bodyPr/>
                    <a:lstStyle/>
                    <a:p>
                      <a:pPr algn="ctr">
                        <a:spcAft>
                          <a:spcPts val="0"/>
                        </a:spcAft>
                      </a:pPr>
                      <a:r>
                        <a:rPr lang="zh-CN" altLang="en-US" sz="2400" b="0" kern="0" dirty="0" smtClean="0">
                          <a:effectLst/>
                          <a:latin typeface="微软雅黑" panose="020B0503020204020204" pitchFamily="34" charset="-122"/>
                          <a:ea typeface="微软雅黑" panose="020B0503020204020204" pitchFamily="34" charset="-122"/>
                        </a:rPr>
                        <a:t>男生</a:t>
                      </a:r>
                      <a:endParaRPr lang="zh-CN" sz="2400" b="0" kern="100" dirty="0">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zh-CN" altLang="en-US" sz="2400" b="0" kern="100" smtClean="0">
                          <a:effectLst/>
                          <a:latin typeface="微软雅黑" panose="020B0503020204020204" pitchFamily="34" charset="-122"/>
                          <a:ea typeface="微软雅黑" panose="020B0503020204020204" pitchFamily="34" charset="-122"/>
                        </a:rPr>
                        <a:t>求爱</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altLang="zh-CN" sz="2400" b="0" kern="100" smtClean="0">
                          <a:effectLst/>
                          <a:latin typeface="微软雅黑" panose="020B0503020204020204" pitchFamily="34" charset="-122"/>
                          <a:ea typeface="微软雅黑" panose="020B0503020204020204" pitchFamily="34" charset="-122"/>
                        </a:rPr>
                        <a:t>4</a:t>
                      </a:r>
                      <a:r>
                        <a:rPr lang="zh-CN" altLang="en-US" sz="2400" b="0" kern="100" smtClean="0">
                          <a:effectLst/>
                          <a:latin typeface="微软雅黑" panose="020B0503020204020204" pitchFamily="34" charset="-122"/>
                          <a:ea typeface="微软雅黑" panose="020B0503020204020204" pitchFamily="34" charset="-122"/>
                        </a:rPr>
                        <a:t>，</a:t>
                      </a:r>
                      <a:r>
                        <a:rPr lang="en-US" altLang="zh-CN" sz="2400" b="0" kern="100" smtClean="0">
                          <a:effectLst/>
                          <a:latin typeface="微软雅黑" panose="020B0503020204020204" pitchFamily="34" charset="-122"/>
                          <a:ea typeface="微软雅黑" panose="020B0503020204020204" pitchFamily="34" charset="-122"/>
                        </a:rPr>
                        <a:t>-4</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altLang="zh-CN" sz="2400" b="0" kern="100" smtClean="0">
                          <a:effectLst/>
                          <a:latin typeface="微软雅黑" panose="020B0503020204020204" pitchFamily="34" charset="-122"/>
                          <a:ea typeface="微软雅黑" panose="020B0503020204020204" pitchFamily="34" charset="-122"/>
                        </a:rPr>
                        <a:t>-4</a:t>
                      </a:r>
                      <a:r>
                        <a:rPr lang="zh-CN" altLang="en-US" sz="2400" b="0" kern="100" smtClean="0">
                          <a:effectLst/>
                          <a:latin typeface="微软雅黑" panose="020B0503020204020204" pitchFamily="34" charset="-122"/>
                          <a:ea typeface="微软雅黑" panose="020B0503020204020204" pitchFamily="34" charset="-122"/>
                        </a:rPr>
                        <a:t>，</a:t>
                      </a:r>
                      <a:r>
                        <a:rPr lang="en-US" altLang="zh-CN" sz="2400" b="0" kern="100" smtClean="0">
                          <a:effectLst/>
                          <a:latin typeface="微软雅黑" panose="020B0503020204020204" pitchFamily="34" charset="-122"/>
                          <a:ea typeface="微软雅黑" panose="020B0503020204020204" pitchFamily="34" charset="-122"/>
                        </a:rPr>
                        <a:t>4</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r>
              <a:tr h="492760">
                <a:tc vMerge="1">
                  <a:txBody>
                    <a:bodyPr/>
                    <a:lstStyle/>
                    <a:p>
                      <a:endParaRPr lang="zh-CN" altLang="en-US"/>
                    </a:p>
                  </a:txBody>
                  <a:tcPr/>
                </a:tc>
                <a:tc>
                  <a:txBody>
                    <a:bodyPr/>
                    <a:lstStyle/>
                    <a:p>
                      <a:pPr algn="ctr">
                        <a:spcAft>
                          <a:spcPts val="0"/>
                        </a:spcAft>
                      </a:pP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r>
              <a:tr h="492760">
                <a:tc vMerge="1">
                  <a:txBody>
                    <a:bodyPr/>
                    <a:lstStyle/>
                    <a:p>
                      <a:endParaRPr lang="zh-CN" altLang="en-US"/>
                    </a:p>
                  </a:txBody>
                  <a:tcPr/>
                </a:tc>
                <a:tc>
                  <a:txBody>
                    <a:bodyPr/>
                    <a:lstStyle/>
                    <a:p>
                      <a:pPr algn="ctr">
                        <a:spcAft>
                          <a:spcPts val="0"/>
                        </a:spcAft>
                      </a:pPr>
                      <a:r>
                        <a:rPr lang="zh-CN" altLang="en-US" sz="2400" b="0" kern="100" smtClean="0">
                          <a:effectLst/>
                          <a:latin typeface="微软雅黑" panose="020B0503020204020204" pitchFamily="34" charset="-122"/>
                          <a:ea typeface="微软雅黑" panose="020B0503020204020204" pitchFamily="34" charset="-122"/>
                        </a:rPr>
                        <a:t>不求爱</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400" b="0" kern="0" smtClean="0">
                          <a:effectLst/>
                          <a:latin typeface="微软雅黑" panose="020B0503020204020204" pitchFamily="34" charset="-122"/>
                          <a:ea typeface="微软雅黑" panose="020B0503020204020204" pitchFamily="34" charset="-122"/>
                        </a:rPr>
                        <a:t>1</a:t>
                      </a:r>
                      <a:r>
                        <a:rPr lang="zh-CN" altLang="en-US" sz="2400" b="0" kern="0" smtClean="0">
                          <a:effectLst/>
                          <a:latin typeface="微软雅黑" panose="020B0503020204020204" pitchFamily="34" charset="-122"/>
                          <a:ea typeface="微软雅黑" panose="020B0503020204020204" pitchFamily="34" charset="-122"/>
                        </a:rPr>
                        <a:t>，</a:t>
                      </a:r>
                      <a:r>
                        <a:rPr lang="en-US" altLang="zh-CN" sz="2400" b="0" kern="0" smtClean="0">
                          <a:effectLst/>
                          <a:latin typeface="微软雅黑" panose="020B0503020204020204" pitchFamily="34" charset="-122"/>
                          <a:ea typeface="微软雅黑" panose="020B0503020204020204" pitchFamily="34" charset="-122"/>
                        </a:rPr>
                        <a:t>-6</a:t>
                      </a: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endParaRPr lang="zh-CN" sz="2400" b="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altLang="zh-CN" sz="2400" b="0" kern="100" dirty="0" smtClean="0">
                          <a:effectLst/>
                          <a:latin typeface="微软雅黑" panose="020B0503020204020204" pitchFamily="34" charset="-122"/>
                          <a:ea typeface="微软雅黑" panose="020B0503020204020204" pitchFamily="34" charset="-122"/>
                        </a:rPr>
                        <a:t>0</a:t>
                      </a:r>
                      <a:r>
                        <a:rPr lang="zh-CN" altLang="en-US" sz="2400" b="0" kern="100" dirty="0" smtClean="0">
                          <a:effectLst/>
                          <a:latin typeface="微软雅黑" panose="020B0503020204020204" pitchFamily="34" charset="-122"/>
                          <a:ea typeface="微软雅黑" panose="020B0503020204020204" pitchFamily="34" charset="-122"/>
                        </a:rPr>
                        <a:t>，</a:t>
                      </a:r>
                      <a:r>
                        <a:rPr lang="en-US" altLang="zh-CN" sz="2400" b="0" kern="100" dirty="0" smtClean="0">
                          <a:effectLst/>
                          <a:latin typeface="微软雅黑" panose="020B0503020204020204" pitchFamily="34" charset="-122"/>
                          <a:ea typeface="微软雅黑" panose="020B0503020204020204" pitchFamily="34" charset="-122"/>
                        </a:rPr>
                        <a:t>0</a:t>
                      </a:r>
                      <a:endParaRPr lang="zh-CN" sz="2400" b="0" kern="100"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
        <p:nvSpPr>
          <p:cNvPr id="4" name="AutoShape 5" descr="http://picm.photophoto.cn/084/051/008/051008005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795453138"/>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lnSpc>
                <a:spcPct val="150000"/>
              </a:lnSpc>
              <a:buNone/>
            </a:pPr>
            <a:r>
              <a:rPr lang="en-US" altLang="zh-CN" smtClean="0"/>
              <a:t>1.1.1  </a:t>
            </a:r>
            <a:r>
              <a:rPr lang="zh-CN" altLang="en-US" smtClean="0"/>
              <a:t>计算机的发展</a:t>
            </a:r>
            <a:endParaRPr lang="zh-CN" altLang="en-US"/>
          </a:p>
        </p:txBody>
      </p:sp>
      <p:graphicFrame>
        <p:nvGraphicFramePr>
          <p:cNvPr id="4" name="图示 3"/>
          <p:cNvGraphicFramePr/>
          <p:nvPr>
            <p:extLst>
              <p:ext uri="{D42A27DB-BD31-4B8C-83A1-F6EECF244321}">
                <p14:modId xmlns:p14="http://schemas.microsoft.com/office/powerpoint/2010/main" xmlns="" val="3726157418"/>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14502549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词典</a:t>
            </a:r>
            <a:r>
              <a:rPr lang="zh-CN" altLang="zh-CN" b="1" dirty="0"/>
              <a:t>式机器翻译模式</a:t>
            </a:r>
            <a:endParaRPr lang="zh-CN" altLang="zh-CN" dirty="0"/>
          </a:p>
          <a:p>
            <a:pPr lvl="1"/>
            <a:endParaRPr lang="en-US" altLang="zh-CN" sz="1000" dirty="0" smtClean="0"/>
          </a:p>
          <a:p>
            <a:pPr lvl="1"/>
            <a:r>
              <a:rPr lang="zh-CN" altLang="zh-CN" dirty="0" smtClean="0"/>
              <a:t>早期</a:t>
            </a:r>
            <a:r>
              <a:rPr lang="zh-CN" altLang="zh-CN" dirty="0"/>
              <a:t>人们认为只要用一部双向词典及一些语法知识就可以实现两种语言文字间的机器互译，结果遇到了挫折</a:t>
            </a:r>
            <a:r>
              <a:rPr lang="zh-CN" altLang="zh-CN" dirty="0" smtClean="0"/>
              <a:t>。</a:t>
            </a:r>
            <a:endParaRPr lang="en-US" altLang="zh-CN" dirty="0" smtClean="0"/>
          </a:p>
          <a:p>
            <a:pPr lvl="2"/>
            <a:r>
              <a:rPr lang="zh-CN" altLang="zh-CN" dirty="0" smtClean="0"/>
              <a:t>例如，把</a:t>
            </a:r>
            <a:r>
              <a:rPr lang="zh-CN" altLang="zh-CN" dirty="0"/>
              <a:t>英语</a:t>
            </a:r>
            <a:r>
              <a:rPr lang="zh-CN" altLang="zh-CN" dirty="0" smtClean="0"/>
              <a:t>句子</a:t>
            </a:r>
            <a:r>
              <a:rPr lang="zh-CN" altLang="en-US" dirty="0" smtClean="0"/>
              <a:t>“</a:t>
            </a:r>
            <a:r>
              <a:rPr lang="en-US" altLang="zh-CN" dirty="0" smtClean="0"/>
              <a:t>Time </a:t>
            </a:r>
            <a:r>
              <a:rPr lang="en-US" altLang="zh-CN" dirty="0"/>
              <a:t>flies like an </a:t>
            </a:r>
            <a:r>
              <a:rPr lang="en-US" altLang="zh-CN" dirty="0" smtClean="0"/>
              <a:t>arrow</a:t>
            </a:r>
            <a:r>
              <a:rPr lang="zh-CN" altLang="en-US" dirty="0" smtClean="0"/>
              <a:t>”</a:t>
            </a:r>
            <a:r>
              <a:rPr lang="zh-CN" altLang="zh-CN" dirty="0" smtClean="0"/>
              <a:t>（</a:t>
            </a:r>
            <a:r>
              <a:rPr lang="zh-CN" altLang="zh-CN" dirty="0">
                <a:solidFill>
                  <a:srgbClr val="7030A0"/>
                </a:solidFill>
              </a:rPr>
              <a:t>光阴似箭</a:t>
            </a:r>
            <a:r>
              <a:rPr lang="zh-CN" altLang="zh-CN" dirty="0"/>
              <a:t>）翻译成日语，然后再翻译</a:t>
            </a:r>
            <a:r>
              <a:rPr lang="zh-CN" altLang="zh-CN" dirty="0" smtClean="0"/>
              <a:t>回来时，</a:t>
            </a:r>
            <a:r>
              <a:rPr lang="zh-CN" altLang="zh-CN" dirty="0"/>
              <a:t>竟变成了</a:t>
            </a:r>
            <a:r>
              <a:rPr lang="en-US" altLang="zh-CN" dirty="0"/>
              <a:t>“</a:t>
            </a:r>
            <a:r>
              <a:rPr lang="zh-CN" altLang="zh-CN" dirty="0">
                <a:solidFill>
                  <a:srgbClr val="7030A0"/>
                </a:solidFill>
              </a:rPr>
              <a:t>苍蝇喜欢箭</a:t>
            </a:r>
            <a:r>
              <a:rPr lang="en-US" altLang="zh-CN" dirty="0"/>
              <a:t>”</a:t>
            </a:r>
            <a:r>
              <a:rPr lang="zh-CN" altLang="zh-CN" dirty="0" smtClean="0"/>
              <a:t>；</a:t>
            </a:r>
            <a:endParaRPr lang="en-US" altLang="zh-CN" dirty="0" smtClean="0"/>
          </a:p>
          <a:p>
            <a:pPr lvl="2"/>
            <a:r>
              <a:rPr lang="zh-CN" altLang="zh-CN" dirty="0" smtClean="0"/>
              <a:t>例如</a:t>
            </a:r>
            <a:r>
              <a:rPr lang="zh-CN" altLang="zh-CN" dirty="0"/>
              <a:t>，把英语</a:t>
            </a:r>
            <a:r>
              <a:rPr lang="zh-CN" altLang="zh-CN" dirty="0" smtClean="0"/>
              <a:t>句子</a:t>
            </a:r>
            <a:r>
              <a:rPr lang="zh-CN" altLang="en-US" dirty="0" smtClean="0"/>
              <a:t>“</a:t>
            </a:r>
            <a:r>
              <a:rPr lang="en-US" altLang="zh-CN" dirty="0" smtClean="0"/>
              <a:t>The </a:t>
            </a:r>
            <a:r>
              <a:rPr lang="en-US" altLang="zh-CN" dirty="0"/>
              <a:t>spirit is willing but the flesh is </a:t>
            </a:r>
            <a:r>
              <a:rPr lang="en-US" altLang="zh-CN" dirty="0" smtClean="0"/>
              <a:t>weak</a:t>
            </a:r>
            <a:r>
              <a:rPr lang="zh-CN" altLang="en-US" dirty="0" smtClean="0"/>
              <a:t>”</a:t>
            </a:r>
            <a:r>
              <a:rPr lang="zh-CN" altLang="zh-CN" dirty="0" smtClean="0"/>
              <a:t>（</a:t>
            </a:r>
            <a:r>
              <a:rPr lang="zh-CN" altLang="zh-CN" dirty="0">
                <a:solidFill>
                  <a:srgbClr val="7030A0"/>
                </a:solidFill>
              </a:rPr>
              <a:t>心有余而力不足</a:t>
            </a:r>
            <a:r>
              <a:rPr lang="zh-CN" altLang="zh-CN" dirty="0"/>
              <a:t>）翻译成俄语，然后再翻译回来时</a:t>
            </a:r>
            <a:r>
              <a:rPr lang="zh-CN" altLang="zh-CN" dirty="0" smtClean="0"/>
              <a:t>，变成了</a:t>
            </a:r>
            <a:r>
              <a:rPr lang="zh-CN" altLang="en-US" dirty="0" smtClean="0"/>
              <a:t>“</a:t>
            </a:r>
            <a:r>
              <a:rPr lang="en-US" altLang="zh-CN" dirty="0" smtClean="0"/>
              <a:t>The </a:t>
            </a:r>
            <a:r>
              <a:rPr lang="en-US" altLang="zh-CN" dirty="0"/>
              <a:t>wine is good but the meat is </a:t>
            </a:r>
            <a:r>
              <a:rPr lang="en-US" altLang="zh-CN" dirty="0" smtClean="0"/>
              <a:t>spoiled</a:t>
            </a:r>
            <a:r>
              <a:rPr lang="zh-CN" altLang="en-US" dirty="0" smtClean="0"/>
              <a:t>”</a:t>
            </a:r>
            <a:r>
              <a:rPr lang="zh-CN" altLang="zh-CN" dirty="0" smtClean="0"/>
              <a:t>（</a:t>
            </a:r>
            <a:r>
              <a:rPr lang="zh-CN" altLang="zh-CN" dirty="0">
                <a:solidFill>
                  <a:srgbClr val="7030A0"/>
                </a:solidFill>
              </a:rPr>
              <a:t>酒是好的，肉变质了</a:t>
            </a:r>
            <a:r>
              <a:rPr lang="zh-CN" altLang="zh-CN" dirty="0"/>
              <a:t>）。</a:t>
            </a:r>
          </a:p>
          <a:p>
            <a:pPr lvl="1"/>
            <a:endParaRPr lang="en-US" altLang="zh-CN" dirty="0" smtClean="0"/>
          </a:p>
          <a:p>
            <a:pPr lvl="1"/>
            <a:r>
              <a:rPr lang="zh-CN" altLang="zh-CN" dirty="0" smtClean="0"/>
              <a:t>机器翻译</a:t>
            </a:r>
            <a:r>
              <a:rPr lang="zh-CN" altLang="zh-CN" dirty="0"/>
              <a:t>被认为是人工智能的</a:t>
            </a:r>
            <a:r>
              <a:rPr lang="zh-CN" altLang="zh-CN" b="1" dirty="0">
                <a:solidFill>
                  <a:srgbClr val="C00000"/>
                </a:solidFill>
              </a:rPr>
              <a:t>完整性问题</a:t>
            </a:r>
            <a:r>
              <a:rPr lang="zh-CN" altLang="zh-CN" dirty="0"/>
              <a:t>，即</a:t>
            </a:r>
            <a:r>
              <a:rPr lang="zh-CN" altLang="zh-CN" b="1" dirty="0">
                <a:solidFill>
                  <a:srgbClr val="C00000"/>
                </a:solidFill>
              </a:rPr>
              <a:t>为了解决其中一个问题，你必须解决全部的问题</a:t>
            </a:r>
            <a:r>
              <a:rPr lang="zh-CN" altLang="zh-CN" dirty="0"/>
              <a:t>，哪怕是一个简单和特定的任务</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983076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en-US" smtClean="0"/>
              <a:t>机器翻译</a:t>
            </a:r>
            <a:r>
              <a:rPr lang="zh-CN" altLang="zh-CN" smtClean="0"/>
              <a:t>的应用</a:t>
            </a:r>
            <a:r>
              <a:rPr lang="zh-CN" altLang="en-US"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919936" y="1127046"/>
            <a:ext cx="10127297" cy="4593271"/>
            <a:chOff x="919936" y="1127046"/>
            <a:chExt cx="10127297" cy="4593271"/>
          </a:xfrm>
        </p:grpSpPr>
        <p:pic>
          <p:nvPicPr>
            <p:cNvPr id="4" name="图片 3"/>
            <p:cNvPicPr>
              <a:picLocks noChangeAspect="1"/>
            </p:cNvPicPr>
            <p:nvPr/>
          </p:nvPicPr>
          <p:blipFill rotWithShape="1">
            <a:blip r:embed="rId2" cstate="email">
              <a:extLst>
                <a:ext uri="{28A0092B-C50C-407E-A947-70E740481C1C}">
                  <a14:useLocalDpi xmlns:a14="http://schemas.microsoft.com/office/drawing/2010/main" xmlns=""/>
                </a:ext>
              </a:extLst>
            </a:blip>
            <a:srcRect/>
            <a:stretch/>
          </p:blipFill>
          <p:spPr>
            <a:xfrm>
              <a:off x="919936" y="1134139"/>
              <a:ext cx="3832817" cy="4020431"/>
            </a:xfrm>
            <a:prstGeom prst="rect">
              <a:avLst/>
            </a:prstGeom>
          </p:spPr>
        </p:pic>
        <p:sp>
          <p:nvSpPr>
            <p:cNvPr id="9" name="矩形 8"/>
            <p:cNvSpPr/>
            <p:nvPr/>
          </p:nvSpPr>
          <p:spPr>
            <a:xfrm>
              <a:off x="7538483" y="5010158"/>
              <a:ext cx="2339157" cy="14441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下箭头 7"/>
            <p:cNvSpPr/>
            <p:nvPr/>
          </p:nvSpPr>
          <p:spPr>
            <a:xfrm rot="10800000">
              <a:off x="9734108" y="4508204"/>
              <a:ext cx="233915" cy="57415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下箭头 11"/>
            <p:cNvSpPr/>
            <p:nvPr/>
          </p:nvSpPr>
          <p:spPr>
            <a:xfrm rot="10800000">
              <a:off x="9787264" y="2884961"/>
              <a:ext cx="180753" cy="68757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右箭头 13"/>
            <p:cNvSpPr/>
            <p:nvPr/>
          </p:nvSpPr>
          <p:spPr>
            <a:xfrm rot="10800000">
              <a:off x="8165803" y="2071573"/>
              <a:ext cx="712382" cy="2020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6" name="右箭头 15"/>
            <p:cNvSpPr/>
            <p:nvPr/>
          </p:nvSpPr>
          <p:spPr>
            <a:xfrm rot="10800000">
              <a:off x="3062177" y="2209794"/>
              <a:ext cx="2066260" cy="27822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右箭头 16"/>
            <p:cNvSpPr/>
            <p:nvPr/>
          </p:nvSpPr>
          <p:spPr>
            <a:xfrm>
              <a:off x="3012550" y="1883709"/>
              <a:ext cx="2066260" cy="27822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9" name="流程图: 磁盘 18"/>
            <p:cNvSpPr/>
            <p:nvPr/>
          </p:nvSpPr>
          <p:spPr>
            <a:xfrm>
              <a:off x="5369442" y="3572537"/>
              <a:ext cx="2169043" cy="214778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b="1"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英文文献库</a:t>
              </a: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流程图: 磁盘 19"/>
            <p:cNvSpPr/>
            <p:nvPr/>
          </p:nvSpPr>
          <p:spPr>
            <a:xfrm>
              <a:off x="8807302" y="1127046"/>
              <a:ext cx="2122967" cy="175791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400" b="1" smtClean="0">
                  <a:latin typeface="微软雅黑" panose="020B0503020204020204" pitchFamily="34" charset="-122"/>
                  <a:ea typeface="微软雅黑" panose="020B0503020204020204" pitchFamily="34" charset="-122"/>
                </a:rPr>
                <a:t>中文译文</a:t>
              </a:r>
              <a:endParaRPr lang="en-US" altLang="zh-CN" sz="2400" b="1" smtClean="0">
                <a:latin typeface="微软雅黑" panose="020B0503020204020204" pitchFamily="34" charset="-122"/>
                <a:ea typeface="微软雅黑" panose="020B0503020204020204" pitchFamily="34" charset="-122"/>
              </a:endParaRPr>
            </a:p>
            <a:p>
              <a:pPr algn="ctr"/>
              <a:r>
                <a:rPr lang="zh-CN" altLang="en-US" sz="2400" b="1">
                  <a:latin typeface="微软雅黑" panose="020B0503020204020204" pitchFamily="34" charset="-122"/>
                  <a:ea typeface="微软雅黑" panose="020B0503020204020204" pitchFamily="34" charset="-122"/>
                </a:rPr>
                <a:t>文献库</a:t>
              </a:r>
            </a:p>
          </p:txBody>
        </p:sp>
        <p:sp>
          <p:nvSpPr>
            <p:cNvPr id="21" name="圆角矩形 20"/>
            <p:cNvSpPr/>
            <p:nvPr/>
          </p:nvSpPr>
          <p:spPr>
            <a:xfrm>
              <a:off x="5078810" y="1134139"/>
              <a:ext cx="3076360" cy="168348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4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数字图书馆</a:t>
              </a:r>
              <a:endParaRPr lang="en-US" altLang="zh-CN" sz="24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24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检索系统</a:t>
              </a:r>
              <a:endParaRPr lang="zh-CN" altLang="en-US" sz="24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圆角矩形 21"/>
            <p:cNvSpPr/>
            <p:nvPr/>
          </p:nvSpPr>
          <p:spPr>
            <a:xfrm>
              <a:off x="8692122" y="3572537"/>
              <a:ext cx="2355111" cy="9285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机器翻译系统</a:t>
              </a:r>
              <a:endParaRPr lang="zh-CN" altLang="en-US" sz="2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4539080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基于</a:t>
            </a:r>
            <a:r>
              <a:rPr lang="zh-CN" altLang="zh-CN" b="1" dirty="0"/>
              <a:t>语法分析的机器翻译</a:t>
            </a:r>
            <a:endParaRPr lang="zh-CN" altLang="zh-CN" dirty="0"/>
          </a:p>
          <a:p>
            <a:pPr lvl="1"/>
            <a:endParaRPr lang="en-US" altLang="zh-CN" sz="1000" smtClean="0"/>
          </a:p>
          <a:p>
            <a:pPr lvl="1"/>
            <a:r>
              <a:rPr lang="zh-CN" altLang="zh-CN" smtClean="0"/>
              <a:t>语言</a:t>
            </a:r>
            <a:r>
              <a:rPr lang="zh-CN" altLang="zh-CN" dirty="0"/>
              <a:t>是信息里最复杂最动态的</a:t>
            </a:r>
            <a:r>
              <a:rPr lang="zh-CN" altLang="zh-CN" dirty="0" smtClean="0"/>
              <a:t>一部分。</a:t>
            </a:r>
            <a:endParaRPr lang="en-US" altLang="zh-CN" dirty="0" smtClean="0"/>
          </a:p>
          <a:p>
            <a:pPr lvl="1"/>
            <a:endParaRPr lang="en-US" altLang="zh-CN" dirty="0" smtClean="0"/>
          </a:p>
          <a:p>
            <a:pPr lvl="1"/>
            <a:r>
              <a:rPr lang="zh-CN" altLang="zh-CN" dirty="0" smtClean="0"/>
              <a:t>乔姆斯基提出</a:t>
            </a:r>
            <a:r>
              <a:rPr lang="zh-CN" altLang="en-US" dirty="0" smtClean="0"/>
              <a:t>“</a:t>
            </a:r>
            <a:r>
              <a:rPr lang="zh-CN" altLang="zh-CN" dirty="0" smtClean="0"/>
              <a:t>形式语言</a:t>
            </a:r>
            <a:r>
              <a:rPr lang="zh-CN" altLang="en-US" dirty="0" smtClean="0"/>
              <a:t>”</a:t>
            </a:r>
            <a:r>
              <a:rPr lang="zh-CN" altLang="zh-CN" dirty="0" smtClean="0"/>
              <a:t>后</a:t>
            </a:r>
            <a:r>
              <a:rPr lang="zh-CN" altLang="zh-CN" dirty="0"/>
              <a:t>，</a:t>
            </a:r>
            <a:r>
              <a:rPr lang="zh-CN" altLang="zh-CN" dirty="0" smtClean="0"/>
              <a:t>人们坚定</a:t>
            </a:r>
            <a:r>
              <a:rPr lang="zh-CN" altLang="zh-CN" dirty="0"/>
              <a:t>了利用语法规则进行文字处理的信念</a:t>
            </a:r>
            <a:r>
              <a:rPr lang="zh-CN" altLang="zh-CN" dirty="0" smtClean="0"/>
              <a:t>。</a:t>
            </a:r>
            <a:endParaRPr lang="en-US" altLang="zh-CN" dirty="0" smtClean="0"/>
          </a:p>
          <a:p>
            <a:pPr lvl="1"/>
            <a:r>
              <a:rPr lang="zh-CN" altLang="zh-CN" dirty="0" smtClean="0"/>
              <a:t>几十年</a:t>
            </a:r>
            <a:r>
              <a:rPr lang="zh-CN" altLang="zh-CN" dirty="0"/>
              <a:t>过去了</a:t>
            </a:r>
            <a:r>
              <a:rPr lang="zh-CN" altLang="zh-CN" dirty="0" smtClean="0"/>
              <a:t>，基于语法的</a:t>
            </a:r>
            <a:r>
              <a:rPr lang="zh-CN" altLang="zh-CN" dirty="0"/>
              <a:t>语言识别方法几乎毫无突破。</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3163111" y="2808769"/>
            <a:ext cx="6384926" cy="3465808"/>
          </a:xfrm>
          <a:prstGeom prst="rect">
            <a:avLst/>
          </a:prstGeom>
        </p:spPr>
      </p:pic>
    </p:spTree>
    <p:extLst>
      <p:ext uri="{BB962C8B-B14F-4D97-AF65-F5344CB8AC3E}">
        <p14:creationId xmlns:p14="http://schemas.microsoft.com/office/powerpoint/2010/main" xmlns="" val="55272898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smtClean="0"/>
              <a:t>【</a:t>
            </a:r>
            <a:r>
              <a:rPr lang="zh-CN" altLang="en-US" smtClean="0"/>
              <a:t>扩展</a:t>
            </a:r>
            <a:r>
              <a:rPr lang="en-US" altLang="zh-CN" smtClean="0"/>
              <a:t>】</a:t>
            </a:r>
            <a:r>
              <a:rPr lang="zh-CN" altLang="zh-CN"/>
              <a:t>形式语言理论</a:t>
            </a:r>
          </a:p>
          <a:p>
            <a:pPr lvl="1"/>
            <a:r>
              <a:rPr lang="zh-CN" altLang="zh-CN"/>
              <a:t>任何语言都是由一个字母集和一些文法规则组成。</a:t>
            </a:r>
          </a:p>
          <a:p>
            <a:pPr lvl="1"/>
            <a:r>
              <a:rPr lang="en-US" altLang="zh-CN" smtClean="0"/>
              <a:t>1956</a:t>
            </a:r>
            <a:r>
              <a:rPr lang="zh-CN" altLang="zh-CN"/>
              <a:t>年，乔姆斯基（</a:t>
            </a:r>
            <a:r>
              <a:rPr lang="en-US" altLang="zh-CN"/>
              <a:t>N.Chomsky</a:t>
            </a:r>
            <a:r>
              <a:rPr lang="zh-CN" altLang="zh-CN"/>
              <a:t>）提出了形式语言理论。</a:t>
            </a:r>
          </a:p>
          <a:p>
            <a:pPr lvl="1"/>
            <a:r>
              <a:rPr lang="zh-CN" altLang="zh-CN"/>
              <a:t>形式语言是用</a:t>
            </a:r>
            <a:r>
              <a:rPr lang="zh-CN" altLang="zh-CN">
                <a:solidFill>
                  <a:schemeClr val="accent2"/>
                </a:solidFill>
              </a:rPr>
              <a:t>数学方法</a:t>
            </a:r>
            <a:r>
              <a:rPr lang="zh-CN" altLang="zh-CN"/>
              <a:t>研究自然语言</a:t>
            </a:r>
            <a:r>
              <a:rPr lang="zh-CN" altLang="zh-CN" sz="1800"/>
              <a:t>（如英语）</a:t>
            </a:r>
            <a:r>
              <a:rPr lang="zh-CN" altLang="zh-CN"/>
              <a:t>和人工语言</a:t>
            </a:r>
            <a:r>
              <a:rPr lang="zh-CN" altLang="zh-CN" sz="1800"/>
              <a:t>（如编程语言）</a:t>
            </a:r>
            <a:r>
              <a:rPr lang="zh-CN" altLang="zh-CN"/>
              <a:t>的理论。</a:t>
            </a:r>
          </a:p>
          <a:p>
            <a:pPr lvl="1"/>
            <a:endParaRPr lang="zh-CN" altLang="zh-CN" smtClean="0"/>
          </a:p>
          <a:p>
            <a:pPr lvl="1"/>
            <a:r>
              <a:rPr lang="zh-CN" altLang="zh-CN" smtClean="0"/>
              <a:t>乔姆斯基形式语言</a:t>
            </a:r>
            <a:r>
              <a:rPr lang="zh-CN" altLang="zh-CN"/>
              <a:t>的递归生成方法：</a:t>
            </a:r>
          </a:p>
          <a:p>
            <a:pPr lvl="2"/>
            <a:r>
              <a:rPr lang="zh-CN" altLang="zh-CN">
                <a:solidFill>
                  <a:schemeClr val="accent2"/>
                </a:solidFill>
              </a:rPr>
              <a:t>指定一个或几个</a:t>
            </a:r>
            <a:r>
              <a:rPr lang="zh-CN" altLang="zh-CN" smtClean="0">
                <a:solidFill>
                  <a:schemeClr val="accent2"/>
                </a:solidFill>
              </a:rPr>
              <a:t>初始</a:t>
            </a:r>
            <a:r>
              <a:rPr lang="zh-CN" altLang="en-US" smtClean="0">
                <a:solidFill>
                  <a:schemeClr val="accent2"/>
                </a:solidFill>
              </a:rPr>
              <a:t>字符</a:t>
            </a:r>
            <a:r>
              <a:rPr lang="zh-CN" altLang="zh-CN" smtClean="0">
                <a:solidFill>
                  <a:schemeClr val="accent2"/>
                </a:solidFill>
              </a:rPr>
              <a:t>和</a:t>
            </a:r>
            <a:r>
              <a:rPr lang="zh-CN" altLang="zh-CN">
                <a:solidFill>
                  <a:schemeClr val="accent2"/>
                </a:solidFill>
              </a:rPr>
              <a:t>一组“生成规则”；</a:t>
            </a:r>
          </a:p>
          <a:p>
            <a:pPr lvl="2"/>
            <a:r>
              <a:rPr lang="zh-CN" altLang="zh-CN">
                <a:solidFill>
                  <a:schemeClr val="accent2"/>
                </a:solidFill>
              </a:rPr>
              <a:t>将生成规则反复作用到</a:t>
            </a:r>
            <a:r>
              <a:rPr lang="zh-CN" altLang="zh-CN" smtClean="0">
                <a:solidFill>
                  <a:schemeClr val="accent2"/>
                </a:solidFill>
              </a:rPr>
              <a:t>初始</a:t>
            </a:r>
            <a:r>
              <a:rPr lang="zh-CN" altLang="en-US" smtClean="0">
                <a:solidFill>
                  <a:schemeClr val="accent2"/>
                </a:solidFill>
              </a:rPr>
              <a:t>字符</a:t>
            </a:r>
            <a:r>
              <a:rPr lang="zh-CN" altLang="zh-CN" smtClean="0">
                <a:solidFill>
                  <a:schemeClr val="accent2"/>
                </a:solidFill>
              </a:rPr>
              <a:t>和</a:t>
            </a:r>
            <a:r>
              <a:rPr lang="zh-CN" altLang="zh-CN">
                <a:solidFill>
                  <a:schemeClr val="accent2"/>
                </a:solidFill>
              </a:rPr>
              <a:t>新生成</a:t>
            </a:r>
            <a:r>
              <a:rPr lang="zh-CN" altLang="zh-CN" smtClean="0">
                <a:solidFill>
                  <a:schemeClr val="accent2"/>
                </a:solidFill>
              </a:rPr>
              <a:t>的</a:t>
            </a:r>
            <a:r>
              <a:rPr lang="zh-CN" altLang="en-US" smtClean="0">
                <a:solidFill>
                  <a:schemeClr val="accent2"/>
                </a:solidFill>
              </a:rPr>
              <a:t>字符</a:t>
            </a:r>
            <a:r>
              <a:rPr lang="zh-CN" altLang="zh-CN" smtClean="0">
                <a:solidFill>
                  <a:schemeClr val="accent2"/>
                </a:solidFill>
              </a:rPr>
              <a:t>上</a:t>
            </a:r>
            <a:r>
              <a:rPr lang="zh-CN" altLang="zh-CN">
                <a:solidFill>
                  <a:schemeClr val="accent2"/>
                </a:solidFill>
              </a:rPr>
              <a:t>，产生出整个语言</a:t>
            </a:r>
            <a:r>
              <a:rPr lang="zh-CN" altLang="zh-CN" smtClean="0">
                <a:solidFill>
                  <a:schemeClr val="accent2"/>
                </a:solidFill>
              </a:rPr>
              <a:t>。</a:t>
            </a:r>
            <a:endParaRPr lang="en-US" altLang="zh-CN" smtClean="0">
              <a:solidFill>
                <a:schemeClr val="accent2"/>
              </a:solidFill>
            </a:endParaRPr>
          </a:p>
          <a:p>
            <a:pPr marL="720000" lvl="3" indent="0">
              <a:buNone/>
            </a:pPr>
            <a:endParaRPr lang="en-US" altLang="zh-CN" smtClean="0"/>
          </a:p>
          <a:p>
            <a:pPr marL="720000" lvl="3" indent="0">
              <a:buNone/>
            </a:pPr>
            <a:r>
              <a:rPr lang="zh-CN" altLang="en-US" smtClean="0"/>
              <a:t>例如</a:t>
            </a:r>
            <a:r>
              <a:rPr lang="zh-CN" altLang="zh-CN" smtClean="0"/>
              <a:t>：</a:t>
            </a:r>
            <a:endParaRPr lang="zh-CN" altLang="zh-CN"/>
          </a:p>
          <a:p>
            <a:pPr lvl="3"/>
            <a:r>
              <a:rPr lang="zh-CN" altLang="zh-CN"/>
              <a:t>字母表</a:t>
            </a:r>
            <a:r>
              <a:rPr lang="zh-CN" altLang="zh-CN" smtClean="0"/>
              <a:t>：</a:t>
            </a:r>
            <a:r>
              <a:rPr lang="en-US" altLang="zh-CN"/>
              <a:t>A</a:t>
            </a:r>
            <a:r>
              <a:rPr lang="zh-CN" altLang="zh-CN"/>
              <a:t>，</a:t>
            </a:r>
            <a:r>
              <a:rPr lang="en-US" altLang="zh-CN" smtClean="0"/>
              <a:t>B</a:t>
            </a:r>
            <a:r>
              <a:rPr lang="zh-CN" altLang="en-US" smtClean="0"/>
              <a:t>（假设</a:t>
            </a:r>
            <a:r>
              <a:rPr lang="zh-CN" altLang="en-US"/>
              <a:t>字母表只</a:t>
            </a:r>
            <a:r>
              <a:rPr lang="zh-CN" altLang="en-US" smtClean="0"/>
              <a:t>包含这两</a:t>
            </a:r>
            <a:r>
              <a:rPr lang="zh-CN" altLang="en-US"/>
              <a:t>个</a:t>
            </a:r>
            <a:r>
              <a:rPr lang="zh-CN" altLang="en-US" smtClean="0"/>
              <a:t>字符）；</a:t>
            </a:r>
            <a:endParaRPr lang="en-US" altLang="zh-CN"/>
          </a:p>
          <a:p>
            <a:pPr lvl="3"/>
            <a:r>
              <a:rPr lang="zh-CN" altLang="zh-CN" smtClean="0"/>
              <a:t>生成</a:t>
            </a:r>
            <a:r>
              <a:rPr lang="zh-CN" altLang="en-US" smtClean="0"/>
              <a:t>式（</a:t>
            </a:r>
            <a:r>
              <a:rPr lang="zh-CN" altLang="zh-CN" smtClean="0"/>
              <a:t>规则</a:t>
            </a:r>
            <a:r>
              <a:rPr lang="zh-CN" altLang="en-US" smtClean="0"/>
              <a:t>）</a:t>
            </a:r>
            <a:r>
              <a:rPr lang="zh-CN" altLang="zh-CN" smtClean="0"/>
              <a:t>：</a:t>
            </a:r>
            <a:r>
              <a:rPr lang="en-US" altLang="zh-CN"/>
              <a:t>A-&gt;</a:t>
            </a:r>
            <a:r>
              <a:rPr lang="en-US" altLang="zh-CN" smtClean="0"/>
              <a:t>AB</a:t>
            </a:r>
            <a:r>
              <a:rPr lang="zh-CN" altLang="en-US" smtClean="0"/>
              <a:t>（</a:t>
            </a:r>
            <a:r>
              <a:rPr lang="zh-CN" altLang="zh-CN"/>
              <a:t>表示</a:t>
            </a:r>
            <a:r>
              <a:rPr lang="zh-CN" altLang="zh-CN" smtClean="0"/>
              <a:t>由</a:t>
            </a:r>
            <a:r>
              <a:rPr lang="en-US" altLang="zh-CN" smtClean="0"/>
              <a:t>A</a:t>
            </a:r>
            <a:r>
              <a:rPr lang="zh-CN" altLang="zh-CN" smtClean="0"/>
              <a:t>能推导出</a:t>
            </a:r>
            <a:r>
              <a:rPr lang="en-US" altLang="zh-CN" smtClean="0"/>
              <a:t>AB</a:t>
            </a:r>
            <a:r>
              <a:rPr lang="zh-CN" altLang="en-US" smtClean="0"/>
              <a:t>）</a:t>
            </a:r>
            <a:endParaRPr lang="zh-CN" altLang="zh-CN"/>
          </a:p>
          <a:p>
            <a:pPr lvl="3"/>
            <a:r>
              <a:rPr lang="zh-CN" altLang="zh-CN" smtClean="0"/>
              <a:t>初始</a:t>
            </a:r>
            <a:r>
              <a:rPr lang="zh-CN" altLang="en-US" smtClean="0"/>
              <a:t>字符</a:t>
            </a:r>
            <a:r>
              <a:rPr lang="zh-CN" altLang="zh-CN" smtClean="0"/>
              <a:t>：</a:t>
            </a:r>
            <a:r>
              <a:rPr lang="en-US" altLang="zh-CN"/>
              <a:t>A</a:t>
            </a:r>
            <a:endParaRPr lang="zh-CN" altLang="zh-CN"/>
          </a:p>
          <a:p>
            <a:pPr lvl="3"/>
            <a:r>
              <a:rPr lang="zh-CN" altLang="zh-CN"/>
              <a:t>生成过程：</a:t>
            </a:r>
            <a:r>
              <a:rPr lang="en-US" altLang="zh-CN"/>
              <a:t>A-&gt;AB-&gt;AAB-&gt;AAAB-&gt;AAAAB-&gt;</a:t>
            </a:r>
            <a:r>
              <a:rPr lang="zh-CN" altLang="zh-CN" smtClean="0"/>
              <a:t>……</a:t>
            </a:r>
            <a:endParaRPr lang="en-US" altLang="zh-CN" smtClean="0"/>
          </a:p>
          <a:p>
            <a:pPr lvl="3"/>
            <a:r>
              <a:rPr lang="zh-CN" altLang="en-US" smtClean="0"/>
              <a:t>以上方法也可以用树形结构表示（如下例所示）。</a:t>
            </a:r>
            <a:endParaRPr lang="en-US" altLang="zh-CN"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5" descr="http://img3.imgtn.bdimg.com/it/u=229949755,550639082&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57687858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smtClean="0"/>
              <a:t>【</a:t>
            </a:r>
            <a:r>
              <a:rPr lang="zh-CN" altLang="en-US" smtClean="0"/>
              <a:t>扩展</a:t>
            </a:r>
            <a:r>
              <a:rPr lang="en-US" altLang="zh-CN" smtClean="0"/>
              <a:t>】</a:t>
            </a:r>
            <a:r>
              <a:rPr lang="zh-CN" altLang="en-US" smtClean="0"/>
              <a:t>用</a:t>
            </a:r>
            <a:r>
              <a:rPr lang="zh-CN" altLang="zh-CN" smtClean="0"/>
              <a:t>乔姆斯基形式语言</a:t>
            </a:r>
            <a:r>
              <a:rPr lang="zh-CN" altLang="en-US" smtClean="0"/>
              <a:t>表示“</a:t>
            </a:r>
            <a:r>
              <a:rPr lang="zh-CN" altLang="en-US" smtClean="0">
                <a:solidFill>
                  <a:srgbClr val="7030A0"/>
                </a:solidFill>
              </a:rPr>
              <a:t>那个穿红衣服的女孩是我的女朋友</a:t>
            </a:r>
            <a:r>
              <a:rPr lang="zh-CN" altLang="en-US" smtClean="0"/>
              <a:t>”。</a:t>
            </a:r>
            <a:endParaRPr lang="en-US" altLang="zh-CN" smtClean="0"/>
          </a:p>
          <a:p>
            <a:pPr lvl="3"/>
            <a:r>
              <a:rPr lang="en-US" altLang="zh-CN" smtClean="0"/>
              <a:t>S=</a:t>
            </a:r>
            <a:r>
              <a:rPr lang="zh-CN" altLang="en-US" smtClean="0"/>
              <a:t>句子，线条</a:t>
            </a:r>
            <a:r>
              <a:rPr lang="en-US" altLang="zh-CN" smtClean="0"/>
              <a:t> =</a:t>
            </a:r>
            <a:r>
              <a:rPr lang="zh-CN" altLang="en-US" smtClean="0"/>
              <a:t>改写，</a:t>
            </a:r>
            <a:r>
              <a:rPr lang="en-US" altLang="zh-CN"/>
              <a:t> </a:t>
            </a:r>
            <a:r>
              <a:rPr lang="en-US" altLang="zh-CN" smtClean="0"/>
              <a:t>V=</a:t>
            </a:r>
            <a:r>
              <a:rPr lang="zh-CN" altLang="en-US" smtClean="0"/>
              <a:t>动词，</a:t>
            </a:r>
            <a:r>
              <a:rPr lang="en-US" altLang="zh-CN" smtClean="0"/>
              <a:t>VP</a:t>
            </a:r>
            <a:r>
              <a:rPr lang="en-US" altLang="zh-CN"/>
              <a:t>=</a:t>
            </a:r>
            <a:r>
              <a:rPr lang="zh-CN" altLang="en-US"/>
              <a:t>动词</a:t>
            </a:r>
            <a:r>
              <a:rPr lang="zh-CN" altLang="en-US" smtClean="0"/>
              <a:t>词组，</a:t>
            </a:r>
            <a:r>
              <a:rPr lang="en-US" altLang="zh-CN"/>
              <a:t>N=</a:t>
            </a:r>
            <a:r>
              <a:rPr lang="zh-CN" altLang="en-US"/>
              <a:t>名词，</a:t>
            </a:r>
            <a:r>
              <a:rPr lang="en-US" altLang="zh-CN" smtClean="0"/>
              <a:t>NP=</a:t>
            </a:r>
            <a:r>
              <a:rPr lang="zh-CN" altLang="en-US" smtClean="0"/>
              <a:t>名词</a:t>
            </a:r>
            <a:r>
              <a:rPr lang="zh-CN" altLang="en-US"/>
              <a:t>词组</a:t>
            </a:r>
            <a:r>
              <a:rPr lang="zh-CN" altLang="en-US" smtClean="0"/>
              <a:t>，</a:t>
            </a:r>
            <a:endParaRPr lang="en-US" altLang="zh-CN" smtClean="0"/>
          </a:p>
          <a:p>
            <a:pPr lvl="3"/>
            <a:r>
              <a:rPr lang="en-US" altLang="zh-CN" smtClean="0"/>
              <a:t>D=</a:t>
            </a:r>
            <a:r>
              <a:rPr lang="zh-CN" altLang="en-US" smtClean="0"/>
              <a:t>限定词，</a:t>
            </a:r>
            <a:r>
              <a:rPr lang="en-US" altLang="zh-CN" smtClean="0"/>
              <a:t>A=</a:t>
            </a:r>
            <a:r>
              <a:rPr lang="zh-CN" altLang="en-US" smtClean="0"/>
              <a:t>形容词，</a:t>
            </a:r>
            <a:r>
              <a:rPr lang="en-US" altLang="zh-CN"/>
              <a:t>P=</a:t>
            </a:r>
            <a:r>
              <a:rPr lang="zh-CN" altLang="en-US" smtClean="0"/>
              <a:t>介词，</a:t>
            </a:r>
            <a:r>
              <a:rPr lang="en-US" altLang="zh-CN" smtClean="0"/>
              <a:t>PP</a:t>
            </a:r>
            <a:r>
              <a:rPr lang="en-US" altLang="zh-CN"/>
              <a:t>=</a:t>
            </a:r>
            <a:r>
              <a:rPr lang="zh-CN" altLang="en-US"/>
              <a:t>介词</a:t>
            </a:r>
            <a:r>
              <a:rPr lang="zh-CN" altLang="en-US" smtClean="0"/>
              <a:t>短语，括号</a:t>
            </a:r>
            <a:r>
              <a:rPr lang="en-US" altLang="zh-CN" smtClean="0"/>
              <a:t>=</a:t>
            </a:r>
            <a:r>
              <a:rPr lang="zh-CN" altLang="en-US" smtClean="0"/>
              <a:t>可有可无</a:t>
            </a:r>
            <a:endParaRPr lang="zh-CN" altLang="en-US"/>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5" descr="http://img3.imgtn.bdimg.com/it/u=229949755,550639082&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307975" y="1616147"/>
            <a:ext cx="11585443" cy="4125433"/>
            <a:chOff x="460375" y="1711840"/>
            <a:chExt cx="11585443" cy="4125433"/>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460375" y="1711840"/>
              <a:ext cx="5632081" cy="4125433"/>
            </a:xfrm>
            <a:prstGeom prst="rect">
              <a:avLst/>
            </a:prstGeom>
          </p:spPr>
        </p:pic>
        <p:sp>
          <p:nvSpPr>
            <p:cNvPr id="9" name="矩形 8"/>
            <p:cNvSpPr/>
            <p:nvPr/>
          </p:nvSpPr>
          <p:spPr>
            <a:xfrm>
              <a:off x="460375" y="1711840"/>
              <a:ext cx="5951058" cy="106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5444" y="1711840"/>
              <a:ext cx="5980374" cy="412543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xmlns="" val="550746222"/>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zh-CN" dirty="0" smtClean="0"/>
              <a:t>形式语言</a:t>
            </a:r>
            <a:r>
              <a:rPr lang="zh-CN" altLang="en-US" dirty="0" smtClean="0"/>
              <a:t>的</a:t>
            </a:r>
            <a:r>
              <a:rPr lang="zh-CN" altLang="zh-CN" dirty="0" smtClean="0"/>
              <a:t>文法</a:t>
            </a:r>
            <a:r>
              <a:rPr lang="zh-CN" altLang="zh-CN" dirty="0"/>
              <a:t>类型</a:t>
            </a:r>
          </a:p>
          <a:p>
            <a:pPr lvl="2"/>
            <a:r>
              <a:rPr lang="en-US" altLang="zh-CN" dirty="0"/>
              <a:t>0</a:t>
            </a:r>
            <a:r>
              <a:rPr lang="zh-CN" altLang="zh-CN" dirty="0"/>
              <a:t>型文法（短语文法）：</a:t>
            </a:r>
            <a:r>
              <a:rPr lang="zh-CN" altLang="zh-CN" b="1" dirty="0">
                <a:solidFill>
                  <a:schemeClr val="accent2"/>
                </a:solidFill>
              </a:rPr>
              <a:t>能力相当于图灵机</a:t>
            </a:r>
            <a:r>
              <a:rPr lang="zh-CN" altLang="zh-CN" dirty="0" smtClean="0"/>
              <a:t>，任何</a:t>
            </a:r>
            <a:r>
              <a:rPr lang="en-US" altLang="zh-CN" dirty="0"/>
              <a:t>0</a:t>
            </a:r>
            <a:r>
              <a:rPr lang="zh-CN" altLang="zh-CN" dirty="0"/>
              <a:t>型语言都是</a:t>
            </a:r>
            <a:r>
              <a:rPr lang="zh-CN" altLang="zh-CN" b="1" dirty="0">
                <a:solidFill>
                  <a:schemeClr val="accent2"/>
                </a:solidFill>
              </a:rPr>
              <a:t>递归可枚举</a:t>
            </a:r>
            <a:r>
              <a:rPr lang="zh-CN" altLang="zh-CN" dirty="0"/>
              <a:t>的</a:t>
            </a:r>
            <a:r>
              <a:rPr lang="zh-CN" altLang="zh-CN" dirty="0" smtClean="0"/>
              <a:t>。</a:t>
            </a:r>
            <a:endParaRPr lang="en-US" altLang="zh-CN" dirty="0" smtClean="0"/>
          </a:p>
          <a:p>
            <a:pPr lvl="2"/>
            <a:r>
              <a:rPr lang="en-US" altLang="zh-CN" dirty="0" smtClean="0"/>
              <a:t>1</a:t>
            </a:r>
            <a:r>
              <a:rPr lang="zh-CN" altLang="zh-CN" dirty="0"/>
              <a:t>型文法（</a:t>
            </a:r>
            <a:r>
              <a:rPr lang="zh-CN" altLang="zh-CN" dirty="0" smtClean="0"/>
              <a:t>上下文有关</a:t>
            </a:r>
            <a:r>
              <a:rPr lang="zh-CN" altLang="en-US" dirty="0" smtClean="0"/>
              <a:t>文</a:t>
            </a:r>
            <a:r>
              <a:rPr lang="zh-CN" altLang="zh-CN" dirty="0" smtClean="0"/>
              <a:t>法</a:t>
            </a:r>
            <a:r>
              <a:rPr lang="zh-CN" altLang="zh-CN" dirty="0"/>
              <a:t>）：能力相当于线性界限自动机。</a:t>
            </a:r>
          </a:p>
          <a:p>
            <a:pPr lvl="2"/>
            <a:r>
              <a:rPr lang="en-US" altLang="zh-CN" dirty="0"/>
              <a:t>2</a:t>
            </a:r>
            <a:r>
              <a:rPr lang="zh-CN" altLang="zh-CN" dirty="0"/>
              <a:t>型文法（</a:t>
            </a:r>
            <a:r>
              <a:rPr lang="zh-CN" altLang="zh-CN" dirty="0" smtClean="0"/>
              <a:t>上下文无关</a:t>
            </a:r>
            <a:r>
              <a:rPr lang="zh-CN" altLang="en-US" dirty="0" smtClean="0"/>
              <a:t>文</a:t>
            </a:r>
            <a:r>
              <a:rPr lang="zh-CN" altLang="zh-CN" dirty="0" smtClean="0"/>
              <a:t>法</a:t>
            </a:r>
            <a:r>
              <a:rPr lang="zh-CN" altLang="zh-CN" dirty="0"/>
              <a:t>）：能力相当于非确定的下推自动机。</a:t>
            </a:r>
          </a:p>
          <a:p>
            <a:pPr lvl="2"/>
            <a:r>
              <a:rPr lang="en-US" altLang="zh-CN" dirty="0"/>
              <a:t>3</a:t>
            </a:r>
            <a:r>
              <a:rPr lang="zh-CN" altLang="zh-CN" dirty="0"/>
              <a:t>型文法（正规文法）</a:t>
            </a:r>
            <a:r>
              <a:rPr lang="zh-CN" altLang="zh-CN" dirty="0" smtClean="0"/>
              <a:t>：</a:t>
            </a:r>
            <a:r>
              <a:rPr lang="zh-CN" altLang="zh-CN" dirty="0"/>
              <a:t>能力</a:t>
            </a:r>
            <a:r>
              <a:rPr lang="zh-CN" altLang="zh-CN" dirty="0" smtClean="0"/>
              <a:t>相当于</a:t>
            </a:r>
            <a:r>
              <a:rPr lang="zh-CN" altLang="en-US" dirty="0" smtClean="0"/>
              <a:t>有限</a:t>
            </a:r>
            <a:r>
              <a:rPr lang="zh-CN" altLang="en-US" dirty="0"/>
              <a:t>状态自动机</a:t>
            </a:r>
            <a:r>
              <a:rPr lang="zh-CN" altLang="en-US" dirty="0" smtClean="0"/>
              <a:t>。</a:t>
            </a:r>
            <a:endParaRPr lang="zh-CN" altLang="zh-CN" dirty="0"/>
          </a:p>
          <a:p>
            <a:pPr lvl="2"/>
            <a:endParaRPr lang="en-US" altLang="zh-CN" dirty="0" smtClean="0"/>
          </a:p>
          <a:p>
            <a:pPr lvl="2"/>
            <a:r>
              <a:rPr lang="zh-CN" altLang="zh-CN" dirty="0" smtClean="0"/>
              <a:t>从</a:t>
            </a:r>
            <a:r>
              <a:rPr lang="zh-CN" altLang="zh-CN" dirty="0"/>
              <a:t>文法描述语言的能力来说，</a:t>
            </a:r>
            <a:r>
              <a:rPr lang="en-US" altLang="zh-CN" dirty="0"/>
              <a:t>0</a:t>
            </a:r>
            <a:r>
              <a:rPr lang="zh-CN" altLang="zh-CN" dirty="0"/>
              <a:t>型文法最强，</a:t>
            </a:r>
            <a:r>
              <a:rPr lang="en-US" altLang="zh-CN" dirty="0"/>
              <a:t>3</a:t>
            </a:r>
            <a:r>
              <a:rPr lang="zh-CN" altLang="zh-CN" dirty="0"/>
              <a:t>型文法最弱</a:t>
            </a:r>
            <a:r>
              <a:rPr lang="zh-CN" altLang="zh-CN" dirty="0" smtClean="0"/>
              <a:t>。</a:t>
            </a:r>
            <a:endParaRPr lang="en-US" altLang="zh-CN" dirty="0"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5" descr="http://img3.imgtn.bdimg.com/it/u=229949755,550639082&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139450047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en-US" dirty="0" smtClean="0"/>
              <a:t>基于</a:t>
            </a:r>
            <a:r>
              <a:rPr lang="zh-CN" altLang="zh-CN" dirty="0" smtClean="0"/>
              <a:t>语法规则</a:t>
            </a:r>
            <a:r>
              <a:rPr lang="zh-CN" altLang="en-US" dirty="0" smtClean="0"/>
              <a:t>的机器翻译。</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圆角矩形 4"/>
          <p:cNvSpPr/>
          <p:nvPr/>
        </p:nvSpPr>
        <p:spPr>
          <a:xfrm>
            <a:off x="8481951" y="5109650"/>
            <a:ext cx="1765300" cy="48611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运算</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 name="组合 3"/>
          <p:cNvGrpSpPr/>
          <p:nvPr/>
        </p:nvGrpSpPr>
        <p:grpSpPr>
          <a:xfrm>
            <a:off x="286709" y="632792"/>
            <a:ext cx="11905291" cy="6225208"/>
            <a:chOff x="286709" y="632792"/>
            <a:chExt cx="11905291" cy="6225208"/>
          </a:xfrm>
        </p:grpSpPr>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286709" y="1704945"/>
              <a:ext cx="5827011" cy="38908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a:stretch/>
          </p:blipFill>
          <p:spPr bwMode="auto">
            <a:xfrm>
              <a:off x="6046862" y="632792"/>
              <a:ext cx="6145138" cy="62252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xmlns="" val="3147221395"/>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lnSpc>
                <a:spcPct val="150000"/>
              </a:lnSpc>
              <a:buNone/>
            </a:pPr>
            <a:r>
              <a:rPr lang="en-US" altLang="zh-CN" dirty="0" smtClean="0"/>
              <a:t>1.1.1  </a:t>
            </a:r>
            <a:r>
              <a:rPr lang="zh-CN" altLang="en-US" smtClean="0"/>
              <a:t>计算机的发展</a:t>
            </a:r>
            <a:endParaRPr lang="zh-CN" altLang="en-US"/>
          </a:p>
        </p:txBody>
      </p:sp>
      <p:graphicFrame>
        <p:nvGraphicFramePr>
          <p:cNvPr id="4" name="图示 3"/>
          <p:cNvGraphicFramePr/>
          <p:nvPr>
            <p:extLst>
              <p:ext uri="{D42A27DB-BD31-4B8C-83A1-F6EECF244321}">
                <p14:modId xmlns:p14="http://schemas.microsoft.com/office/powerpoint/2010/main" xmlns="" val="3078022803"/>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243927885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3</a:t>
            </a:r>
            <a:r>
              <a:rPr lang="zh-CN" altLang="en-US" b="1" dirty="0" smtClean="0"/>
              <a:t>、</a:t>
            </a:r>
            <a:r>
              <a:rPr lang="zh-CN" altLang="zh-CN" b="1" dirty="0" smtClean="0"/>
              <a:t>隐含</a:t>
            </a:r>
            <a:r>
              <a:rPr lang="zh-CN" altLang="zh-CN" b="1" dirty="0"/>
              <a:t>马尔科夫模型</a:t>
            </a:r>
            <a:endParaRPr lang="zh-CN" altLang="zh-CN" dirty="0"/>
          </a:p>
          <a:p>
            <a:pPr lvl="1"/>
            <a:endParaRPr lang="en-US" altLang="zh-CN" sz="1000" smtClean="0"/>
          </a:p>
          <a:p>
            <a:pPr lvl="1"/>
            <a:r>
              <a:rPr lang="en-US" altLang="zh-CN" smtClean="0"/>
              <a:t>1920</a:t>
            </a:r>
            <a:r>
              <a:rPr lang="zh-CN" altLang="zh-CN" dirty="0"/>
              <a:t>年代，俄罗斯数学家</a:t>
            </a:r>
            <a:r>
              <a:rPr lang="zh-CN" altLang="zh-CN" dirty="0" smtClean="0"/>
              <a:t>马尔科夫把</a:t>
            </a:r>
            <a:r>
              <a:rPr lang="zh-CN" altLang="zh-CN" dirty="0"/>
              <a:t>语言中句子的统计概率简化为二元模型，称为隐含马尔科夫模型</a:t>
            </a:r>
            <a:r>
              <a:rPr lang="zh-CN" altLang="zh-CN" dirty="0" smtClean="0"/>
              <a:t>。</a:t>
            </a:r>
            <a:endParaRPr lang="en-US" altLang="zh-CN" dirty="0" smtClean="0"/>
          </a:p>
          <a:p>
            <a:pPr lvl="1"/>
            <a:endParaRPr lang="zh-CN" altLang="zh-CN" dirty="0"/>
          </a:p>
          <a:p>
            <a:pPr lvl="1"/>
            <a:r>
              <a:rPr lang="zh-CN" altLang="zh-CN" dirty="0" smtClean="0"/>
              <a:t>使用不同</a:t>
            </a:r>
            <a:r>
              <a:rPr lang="zh-CN" altLang="zh-CN" dirty="0"/>
              <a:t>语言交谈的人们，怎么根据接收的信息来推测说话</a:t>
            </a:r>
            <a:r>
              <a:rPr lang="zh-CN" altLang="zh-CN" dirty="0" smtClean="0"/>
              <a:t>者的</a:t>
            </a:r>
            <a:r>
              <a:rPr lang="zh-CN" altLang="zh-CN" dirty="0"/>
              <a:t>意思呢</a:t>
            </a:r>
            <a:r>
              <a:rPr lang="zh-CN" altLang="zh-CN" dirty="0" smtClean="0"/>
              <a:t>？</a:t>
            </a:r>
            <a:endParaRPr lang="en-US" altLang="zh-CN" dirty="0" smtClean="0"/>
          </a:p>
          <a:p>
            <a:pPr lvl="1"/>
            <a:r>
              <a:rPr lang="zh-CN" altLang="zh-CN" dirty="0" smtClean="0"/>
              <a:t>当观测</a:t>
            </a:r>
            <a:r>
              <a:rPr lang="zh-CN" altLang="zh-CN" dirty="0"/>
              <a:t>到语音信号为</a:t>
            </a:r>
            <a:r>
              <a:rPr lang="en-US" altLang="zh-CN" dirty="0"/>
              <a:t>o1,o2,o3</a:t>
            </a:r>
            <a:r>
              <a:rPr lang="zh-CN" altLang="zh-CN" dirty="0"/>
              <a:t>时，</a:t>
            </a:r>
            <a:r>
              <a:rPr lang="zh-CN" altLang="zh-CN" dirty="0" smtClean="0"/>
              <a:t>要</a:t>
            </a:r>
            <a:r>
              <a:rPr lang="zh-CN" altLang="zh-CN" smtClean="0"/>
              <a:t>推测出发</a:t>
            </a:r>
            <a:r>
              <a:rPr lang="zh-CN" altLang="en-US" smtClean="0"/>
              <a:t>出</a:t>
            </a:r>
            <a:r>
              <a:rPr lang="zh-CN" altLang="zh-CN" smtClean="0"/>
              <a:t>的</a:t>
            </a:r>
            <a:r>
              <a:rPr lang="zh-CN" altLang="zh-CN" dirty="0"/>
              <a:t>句子是</a:t>
            </a:r>
            <a:r>
              <a:rPr lang="en-US" altLang="zh-CN" dirty="0"/>
              <a:t>s1,s2,s3</a:t>
            </a:r>
            <a:r>
              <a:rPr lang="zh-CN" altLang="zh-CN" dirty="0" smtClean="0"/>
              <a:t>。</a:t>
            </a:r>
            <a:endParaRPr lang="en-US" altLang="zh-CN" dirty="0" smtClean="0"/>
          </a:p>
          <a:p>
            <a:pPr lvl="1"/>
            <a:r>
              <a:rPr lang="zh-CN" altLang="zh-CN" smtClean="0"/>
              <a:t>数学描述：已知</a:t>
            </a:r>
            <a:r>
              <a:rPr lang="en-US" altLang="zh-CN" dirty="0"/>
              <a:t>o1,o2,o3,...</a:t>
            </a:r>
            <a:r>
              <a:rPr lang="zh-CN" altLang="zh-CN" dirty="0"/>
              <a:t>的情况下，求概率</a:t>
            </a:r>
            <a:r>
              <a:rPr lang="en-US" altLang="zh-CN" dirty="0"/>
              <a:t>P(s1,s2,s3,...|o1,o2,o3....)</a:t>
            </a:r>
            <a:r>
              <a:rPr lang="zh-CN" altLang="zh-CN" dirty="0"/>
              <a:t>达到最大值的句子</a:t>
            </a:r>
            <a:r>
              <a:rPr lang="en-US" altLang="zh-CN" dirty="0"/>
              <a:t>s1,s2,s3</a:t>
            </a:r>
            <a:r>
              <a:rPr lang="en-US" altLang="zh-CN"/>
              <a:t>,...</a:t>
            </a:r>
            <a:r>
              <a:rPr lang="zh-CN" altLang="zh-CN" smtClean="0"/>
              <a:t>。</a:t>
            </a:r>
            <a:endParaRPr lang="en-US" altLang="zh-CN" smtClean="0"/>
          </a:p>
          <a:p>
            <a:pPr lvl="1"/>
            <a:endParaRPr lang="en-US" altLang="zh-CN" dirty="0" smtClean="0"/>
          </a:p>
          <a:p>
            <a:pPr lvl="1"/>
            <a:r>
              <a:rPr lang="zh-CN" altLang="zh-CN" smtClean="0"/>
              <a:t>利用贝叶斯公式将</a:t>
            </a:r>
            <a:r>
              <a:rPr lang="zh-CN" altLang="zh-CN" dirty="0"/>
              <a:t>问题等价变换成：</a:t>
            </a:r>
          </a:p>
          <a:p>
            <a:pPr lvl="1"/>
            <a:r>
              <a:rPr lang="en-US" altLang="zh-CN" b="1" dirty="0">
                <a:solidFill>
                  <a:srgbClr val="C00000"/>
                </a:solidFill>
              </a:rPr>
              <a:t>P(o1,o2,o3,...|s1,s2,s3....)*P(s1,s2,s3</a:t>
            </a:r>
            <a:r>
              <a:rPr lang="en-US" altLang="zh-CN" b="1">
                <a:solidFill>
                  <a:srgbClr val="C00000"/>
                </a:solidFill>
              </a:rPr>
              <a:t>,...)    </a:t>
            </a:r>
            <a:r>
              <a:rPr lang="en-US" altLang="zh-CN" b="1" smtClean="0">
                <a:solidFill>
                  <a:srgbClr val="C00000"/>
                </a:solidFill>
              </a:rPr>
              <a:t>                                                 </a:t>
            </a:r>
            <a:r>
              <a:rPr lang="zh-CN" altLang="zh-CN" dirty="0"/>
              <a:t>（</a:t>
            </a:r>
            <a:r>
              <a:rPr lang="en-US" altLang="zh-CN" dirty="0"/>
              <a:t>3-1</a:t>
            </a:r>
            <a:r>
              <a:rPr lang="zh-CN" altLang="zh-CN" dirty="0" smtClean="0"/>
              <a:t>）</a:t>
            </a:r>
            <a:endParaRPr lang="en-US" altLang="zh-CN" dirty="0" smtClean="0"/>
          </a:p>
          <a:p>
            <a:pPr lvl="2"/>
            <a:r>
              <a:rPr lang="zh-CN" altLang="zh-CN" dirty="0"/>
              <a:t>式中：</a:t>
            </a:r>
            <a:r>
              <a:rPr lang="en-US" altLang="zh-CN"/>
              <a:t>P(o1,o2,o3</a:t>
            </a:r>
            <a:r>
              <a:rPr lang="en-US" altLang="zh-CN" smtClean="0"/>
              <a:t>,...| s1,s2,s3</a:t>
            </a:r>
            <a:r>
              <a:rPr lang="en-US" altLang="zh-CN" dirty="0"/>
              <a:t>....)</a:t>
            </a:r>
            <a:r>
              <a:rPr lang="zh-CN" altLang="zh-CN" dirty="0"/>
              <a:t>表示某句话</a:t>
            </a:r>
            <a:r>
              <a:rPr lang="en-US" altLang="zh-CN" dirty="0"/>
              <a:t>s1,s2,s3...</a:t>
            </a:r>
            <a:r>
              <a:rPr lang="zh-CN" altLang="zh-CN" dirty="0"/>
              <a:t>被读成</a:t>
            </a:r>
            <a:r>
              <a:rPr lang="en-US" altLang="zh-CN" dirty="0"/>
              <a:t>o1,o2,o3,...</a:t>
            </a:r>
            <a:r>
              <a:rPr lang="zh-CN" altLang="zh-CN" dirty="0"/>
              <a:t>的可能性</a:t>
            </a:r>
            <a:r>
              <a:rPr lang="zh-CN" altLang="zh-CN"/>
              <a:t>（</a:t>
            </a:r>
            <a:r>
              <a:rPr lang="zh-CN" altLang="zh-CN" smtClean="0"/>
              <a:t>概率）</a:t>
            </a:r>
            <a:r>
              <a:rPr lang="zh-CN" altLang="zh-CN" dirty="0"/>
              <a:t>。而</a:t>
            </a:r>
            <a:r>
              <a:rPr lang="en-US" altLang="zh-CN" dirty="0"/>
              <a:t>P(s1,s2,s3,...)</a:t>
            </a:r>
            <a:r>
              <a:rPr lang="zh-CN" altLang="zh-CN" dirty="0"/>
              <a:t>表示字串</a:t>
            </a:r>
            <a:r>
              <a:rPr lang="en-US" altLang="zh-CN" dirty="0"/>
              <a:t>s1,s2,s3,...</a:t>
            </a:r>
            <a:r>
              <a:rPr lang="zh-CN" altLang="zh-CN" dirty="0"/>
              <a:t>成为合理句子的可能性</a:t>
            </a:r>
            <a:r>
              <a:rPr lang="zh-CN" altLang="zh-CN"/>
              <a:t>（</a:t>
            </a:r>
            <a:r>
              <a:rPr lang="zh-CN" altLang="zh-CN" smtClean="0"/>
              <a:t>概率）</a:t>
            </a:r>
            <a:r>
              <a:rPr lang="zh-CN" altLang="zh-CN" dirty="0"/>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5272898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zh-CN" altLang="zh-CN" smtClean="0"/>
              <a:t>做</a:t>
            </a:r>
            <a:r>
              <a:rPr lang="zh-CN" altLang="zh-CN"/>
              <a:t>以下假设：</a:t>
            </a:r>
          </a:p>
          <a:p>
            <a:pPr lvl="1"/>
            <a:r>
              <a:rPr lang="zh-CN" altLang="zh-CN"/>
              <a:t>（</a:t>
            </a:r>
            <a:r>
              <a:rPr lang="en-US" altLang="zh-CN"/>
              <a:t>1</a:t>
            </a:r>
            <a:r>
              <a:rPr lang="zh-CN" altLang="zh-CN" smtClean="0"/>
              <a:t>）</a:t>
            </a:r>
            <a:r>
              <a:rPr lang="zh-CN" altLang="en-US" smtClean="0"/>
              <a:t>在</a:t>
            </a:r>
            <a:r>
              <a:rPr lang="en-US" altLang="zh-CN" smtClean="0"/>
              <a:t>s1,s2,s3,...</a:t>
            </a:r>
            <a:r>
              <a:rPr lang="zh-CN" altLang="en-US" smtClean="0"/>
              <a:t>中</a:t>
            </a:r>
            <a:r>
              <a:rPr lang="zh-CN" altLang="zh-CN" smtClean="0"/>
              <a:t>，</a:t>
            </a:r>
            <a:r>
              <a:rPr lang="en-US" altLang="zh-CN" smtClean="0"/>
              <a:t>si</a:t>
            </a:r>
            <a:r>
              <a:rPr lang="zh-CN" altLang="zh-CN"/>
              <a:t>只由</a:t>
            </a:r>
            <a:r>
              <a:rPr lang="en-US" altLang="zh-CN" smtClean="0"/>
              <a:t>si-1</a:t>
            </a:r>
            <a:r>
              <a:rPr lang="zh-CN" altLang="zh-CN" smtClean="0"/>
              <a:t>决定</a:t>
            </a:r>
            <a:r>
              <a:rPr lang="zh-CN" altLang="zh-CN"/>
              <a:t>；</a:t>
            </a:r>
          </a:p>
          <a:p>
            <a:pPr lvl="1"/>
            <a:r>
              <a:rPr lang="zh-CN" altLang="zh-CN"/>
              <a:t>（</a:t>
            </a:r>
            <a:r>
              <a:rPr lang="en-US" altLang="zh-CN"/>
              <a:t>2</a:t>
            </a:r>
            <a:r>
              <a:rPr lang="zh-CN" altLang="zh-CN"/>
              <a:t>）第</a:t>
            </a:r>
            <a:r>
              <a:rPr lang="en-US" altLang="zh-CN"/>
              <a:t>i</a:t>
            </a:r>
            <a:r>
              <a:rPr lang="zh-CN" altLang="zh-CN"/>
              <a:t>时刻接收的信号</a:t>
            </a:r>
            <a:r>
              <a:rPr lang="en-US" altLang="zh-CN"/>
              <a:t>oi</a:t>
            </a:r>
            <a:r>
              <a:rPr lang="zh-CN" altLang="zh-CN"/>
              <a:t>只由发送信号</a:t>
            </a:r>
            <a:r>
              <a:rPr lang="en-US" altLang="zh-CN"/>
              <a:t>si</a:t>
            </a:r>
            <a:r>
              <a:rPr lang="zh-CN" altLang="zh-CN" smtClean="0"/>
              <a:t>决定</a:t>
            </a:r>
            <a:r>
              <a:rPr lang="zh-CN" altLang="en-US" smtClean="0"/>
              <a:t>。</a:t>
            </a:r>
            <a:endParaRPr lang="en-US" altLang="zh-CN" smtClean="0"/>
          </a:p>
          <a:p>
            <a:pPr lvl="1"/>
            <a:r>
              <a:rPr lang="zh-CN" altLang="en-US" smtClean="0"/>
              <a:t>由此得到一些公式</a:t>
            </a:r>
            <a:r>
              <a:rPr lang="zh-CN" altLang="zh-CN" smtClean="0"/>
              <a:t>：</a:t>
            </a:r>
            <a:endParaRPr lang="zh-CN" altLang="zh-CN"/>
          </a:p>
          <a:p>
            <a:pPr lvl="1"/>
            <a:r>
              <a:rPr lang="en-US" altLang="zh-CN" b="1">
                <a:solidFill>
                  <a:srgbClr val="C00000"/>
                </a:solidFill>
              </a:rPr>
              <a:t>P(o1,o2,o3,...|s1,s2,s3....)=P(o1|s1)*P(o2|s2)*P(o3|s3)...                 </a:t>
            </a:r>
            <a:r>
              <a:rPr lang="zh-CN" altLang="zh-CN"/>
              <a:t>（</a:t>
            </a:r>
            <a:r>
              <a:rPr lang="en-US" altLang="zh-CN"/>
              <a:t>3-2</a:t>
            </a:r>
            <a:r>
              <a:rPr lang="zh-CN" altLang="zh-CN"/>
              <a:t>）</a:t>
            </a:r>
          </a:p>
          <a:p>
            <a:pPr lvl="2"/>
            <a:r>
              <a:rPr lang="zh-CN" altLang="zh-CN" smtClean="0"/>
              <a:t>满足</a:t>
            </a:r>
            <a:r>
              <a:rPr lang="zh-CN" altLang="zh-CN"/>
              <a:t>上述两个假设的数学模型称为隐含马尔科夫</a:t>
            </a:r>
            <a:r>
              <a:rPr lang="zh-CN" altLang="zh-CN" smtClean="0"/>
              <a:t>模型</a:t>
            </a:r>
            <a:r>
              <a:rPr lang="zh-CN" altLang="en-US" smtClean="0"/>
              <a:t>；</a:t>
            </a:r>
            <a:endParaRPr lang="en-US" altLang="zh-CN" smtClean="0"/>
          </a:p>
          <a:p>
            <a:pPr lvl="2"/>
            <a:r>
              <a:rPr lang="en-US" altLang="zh-CN" smtClean="0"/>
              <a:t>P(o1,o2,o3</a:t>
            </a:r>
            <a:r>
              <a:rPr lang="en-US" altLang="zh-CN"/>
              <a:t>,...|s1,s2,s3....)</a:t>
            </a:r>
            <a:r>
              <a:rPr lang="zh-CN" altLang="zh-CN"/>
              <a:t>在语音识别中称为</a:t>
            </a:r>
            <a:r>
              <a:rPr lang="zh-CN" altLang="zh-CN" smtClean="0"/>
              <a:t>“</a:t>
            </a:r>
            <a:r>
              <a:rPr lang="zh-CN" altLang="zh-CN" smtClean="0">
                <a:solidFill>
                  <a:srgbClr val="C00000"/>
                </a:solidFill>
              </a:rPr>
              <a:t>声学模型</a:t>
            </a:r>
            <a:r>
              <a:rPr lang="zh-CN" altLang="zh-CN" smtClean="0"/>
              <a:t>”</a:t>
            </a:r>
            <a:r>
              <a:rPr lang="zh-CN" altLang="en-US" smtClean="0"/>
              <a:t>；</a:t>
            </a:r>
            <a:endParaRPr lang="en-US" altLang="zh-CN" smtClean="0"/>
          </a:p>
          <a:p>
            <a:pPr lvl="2"/>
            <a:r>
              <a:rPr lang="en-US" altLang="zh-CN" smtClean="0"/>
              <a:t>P(s1,s2,s3</a:t>
            </a:r>
            <a:r>
              <a:rPr lang="en-US" altLang="zh-CN"/>
              <a:t>,...)</a:t>
            </a:r>
            <a:r>
              <a:rPr lang="zh-CN" altLang="zh-CN"/>
              <a:t>称为</a:t>
            </a:r>
            <a:r>
              <a:rPr lang="zh-CN" altLang="zh-CN">
                <a:solidFill>
                  <a:srgbClr val="C00000"/>
                </a:solidFill>
              </a:rPr>
              <a:t>语言模型</a:t>
            </a:r>
            <a:r>
              <a:rPr lang="zh-CN" altLang="zh-CN" smtClean="0"/>
              <a:t>。</a:t>
            </a:r>
            <a:endParaRPr lang="en-US" altLang="zh-CN" smtClean="0"/>
          </a:p>
          <a:p>
            <a:pPr lvl="1"/>
            <a:endParaRPr lang="zh-CN" altLang="zh-CN"/>
          </a:p>
          <a:p>
            <a:pPr lvl="1"/>
            <a:r>
              <a:rPr lang="zh-CN" altLang="zh-CN"/>
              <a:t>在公式</a:t>
            </a:r>
            <a:r>
              <a:rPr lang="en-US" altLang="zh-CN"/>
              <a:t>3-2</a:t>
            </a:r>
            <a:r>
              <a:rPr lang="zh-CN" altLang="zh-CN"/>
              <a:t>中</a:t>
            </a:r>
            <a:r>
              <a:rPr lang="zh-CN" altLang="zh-CN" smtClean="0"/>
              <a:t>，把</a:t>
            </a:r>
            <a:r>
              <a:rPr lang="en-US" altLang="zh-CN"/>
              <a:t>s1,s2,s3,...</a:t>
            </a:r>
            <a:r>
              <a:rPr lang="zh-CN" altLang="zh-CN"/>
              <a:t>当成中文，把</a:t>
            </a:r>
            <a:r>
              <a:rPr lang="en-US" altLang="zh-CN"/>
              <a:t>o1,o2,o3,...</a:t>
            </a:r>
            <a:r>
              <a:rPr lang="zh-CN" altLang="zh-CN"/>
              <a:t>当成对应的英文</a:t>
            </a:r>
            <a:r>
              <a:rPr lang="zh-CN" altLang="zh-CN" smtClean="0"/>
              <a:t>，就</a:t>
            </a:r>
            <a:r>
              <a:rPr lang="zh-CN" altLang="zh-CN"/>
              <a:t>能利用这个模型解决机器翻译问题</a:t>
            </a:r>
            <a:r>
              <a:rPr lang="zh-CN" altLang="zh-CN" smtClean="0"/>
              <a:t>；</a:t>
            </a:r>
            <a:endParaRPr lang="en-US" altLang="zh-CN" smtClean="0"/>
          </a:p>
          <a:p>
            <a:pPr lvl="1"/>
            <a:r>
              <a:rPr lang="zh-CN" altLang="zh-CN" smtClean="0"/>
              <a:t>如果</a:t>
            </a:r>
            <a:r>
              <a:rPr lang="zh-CN" altLang="zh-CN"/>
              <a:t>把</a:t>
            </a:r>
            <a:r>
              <a:rPr lang="en-US" altLang="zh-CN"/>
              <a:t>o1,o2,o3,...</a:t>
            </a:r>
            <a:r>
              <a:rPr lang="zh-CN" altLang="zh-CN"/>
              <a:t>当成手写文字得到的图像特征，就能利用这个模型解决手写体文字的识别问题。</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5272898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4</a:t>
            </a:r>
            <a:r>
              <a:rPr lang="zh-CN" altLang="en-US" b="1" dirty="0" smtClean="0"/>
              <a:t>、</a:t>
            </a:r>
            <a:r>
              <a:rPr lang="en-US" altLang="zh-CN" b="1" dirty="0" smtClean="0"/>
              <a:t>N</a:t>
            </a:r>
            <a:r>
              <a:rPr lang="zh-CN" altLang="zh-CN" b="1" dirty="0"/>
              <a:t>元统计</a:t>
            </a:r>
            <a:r>
              <a:rPr lang="zh-CN" altLang="zh-CN" b="1" dirty="0" smtClean="0"/>
              <a:t>语言模型的</a:t>
            </a:r>
            <a:r>
              <a:rPr lang="zh-CN" altLang="zh-CN" b="1" dirty="0"/>
              <a:t>数学建模</a:t>
            </a:r>
            <a:endParaRPr lang="zh-CN" altLang="zh-CN" dirty="0"/>
          </a:p>
          <a:p>
            <a:pPr lvl="1"/>
            <a:endParaRPr lang="en-US" altLang="zh-CN" sz="1000" dirty="0" smtClean="0"/>
          </a:p>
          <a:p>
            <a:pPr lvl="1"/>
            <a:r>
              <a:rPr lang="en-US" altLang="zh-CN" dirty="0" smtClean="0"/>
              <a:t>1970</a:t>
            </a:r>
            <a:r>
              <a:rPr lang="zh-CN" altLang="zh-CN" dirty="0"/>
              <a:t>年代初</a:t>
            </a:r>
            <a:r>
              <a:rPr lang="zh-CN" altLang="zh-CN" dirty="0" smtClean="0"/>
              <a:t>，贾里尼克</a:t>
            </a:r>
            <a:r>
              <a:rPr lang="zh-CN" altLang="zh-CN" dirty="0"/>
              <a:t>用两个隐含马尔科夫模型</a:t>
            </a:r>
            <a:r>
              <a:rPr lang="zh-CN" altLang="zh-CN" sz="1800" dirty="0"/>
              <a:t>（声学模型和语言模型）</a:t>
            </a:r>
            <a:r>
              <a:rPr lang="zh-CN" altLang="zh-CN" dirty="0" smtClean="0"/>
              <a:t>成功</a:t>
            </a:r>
            <a:r>
              <a:rPr lang="zh-CN" altLang="zh-CN" dirty="0"/>
              <a:t>地建立</a:t>
            </a:r>
            <a:r>
              <a:rPr lang="zh-CN" altLang="zh-CN" dirty="0" smtClean="0"/>
              <a:t>了统计</a:t>
            </a:r>
            <a:r>
              <a:rPr lang="zh-CN" altLang="zh-CN" dirty="0"/>
              <a:t>语言数学模型</a:t>
            </a:r>
            <a:r>
              <a:rPr lang="zh-CN" altLang="zh-CN" dirty="0" smtClean="0"/>
              <a:t>。</a:t>
            </a:r>
            <a:endParaRPr lang="en-US" altLang="zh-CN" dirty="0" smtClean="0"/>
          </a:p>
          <a:p>
            <a:pPr lvl="1"/>
            <a:r>
              <a:rPr lang="zh-CN" altLang="zh-CN" dirty="0" smtClean="0"/>
              <a:t>统计</a:t>
            </a:r>
            <a:r>
              <a:rPr lang="zh-CN" altLang="zh-CN" dirty="0"/>
              <a:t>语音识别</a:t>
            </a:r>
            <a:r>
              <a:rPr lang="zh-CN" altLang="zh-CN" dirty="0" smtClean="0"/>
              <a:t>与模式匹配</a:t>
            </a:r>
            <a:r>
              <a:rPr lang="zh-CN" altLang="zh-CN" dirty="0"/>
              <a:t>等方法比较，识别错误率从</a:t>
            </a:r>
            <a:r>
              <a:rPr lang="en-US" altLang="zh-CN" dirty="0"/>
              <a:t>30%</a:t>
            </a:r>
            <a:r>
              <a:rPr lang="zh-CN" altLang="zh-CN" dirty="0"/>
              <a:t>降低到了</a:t>
            </a:r>
            <a:r>
              <a:rPr lang="en-US" altLang="zh-CN" dirty="0"/>
              <a:t>10%</a:t>
            </a:r>
            <a:r>
              <a:rPr lang="zh-CN" altLang="zh-CN" dirty="0"/>
              <a:t>。</a:t>
            </a:r>
          </a:p>
          <a:p>
            <a:pPr lvl="1"/>
            <a:endParaRPr lang="en-US" altLang="zh-CN" dirty="0" smtClean="0"/>
          </a:p>
          <a:p>
            <a:pPr lvl="1"/>
            <a:r>
              <a:rPr lang="zh-CN" altLang="zh-CN" dirty="0" smtClean="0"/>
              <a:t>统计语言模型借助于概率</a:t>
            </a:r>
            <a:r>
              <a:rPr lang="zh-CN" altLang="zh-CN" dirty="0"/>
              <a:t>参数</a:t>
            </a:r>
            <a:r>
              <a:rPr lang="zh-CN" altLang="zh-CN" dirty="0" smtClean="0"/>
              <a:t>，估计出语言中句子</a:t>
            </a:r>
            <a:r>
              <a:rPr lang="zh-CN" altLang="zh-CN" dirty="0"/>
              <a:t>出现的可能性，而不是简单的判断该句子是否符合语法</a:t>
            </a:r>
            <a:r>
              <a:rPr lang="zh-CN" altLang="zh-CN" dirty="0" smtClean="0"/>
              <a:t>。</a:t>
            </a:r>
            <a:endParaRPr lang="en-US" altLang="zh-CN" dirty="0" smtClean="0"/>
          </a:p>
          <a:p>
            <a:pPr lvl="1"/>
            <a:endParaRPr lang="en-US" altLang="zh-CN" dirty="0" smtClean="0"/>
          </a:p>
          <a:p>
            <a:pPr lvl="1"/>
            <a:r>
              <a:rPr lang="en-US" altLang="zh-CN" dirty="0" smtClean="0"/>
              <a:t>【</a:t>
            </a:r>
            <a:r>
              <a:rPr lang="zh-CN" altLang="en-US" dirty="0" smtClean="0"/>
              <a:t>案例</a:t>
            </a:r>
            <a:r>
              <a:rPr lang="en-US" altLang="zh-CN" dirty="0" smtClean="0"/>
              <a:t>】</a:t>
            </a:r>
            <a:r>
              <a:rPr lang="zh-CN" altLang="zh-CN" dirty="0" smtClean="0"/>
              <a:t>当句子</a:t>
            </a:r>
            <a:r>
              <a:rPr lang="zh-CN" altLang="zh-CN" dirty="0"/>
              <a:t>片段为</a:t>
            </a:r>
            <a:r>
              <a:rPr lang="zh-CN" altLang="zh-CN" dirty="0" smtClean="0"/>
              <a:t>：</a:t>
            </a:r>
            <a:r>
              <a:rPr lang="zh-CN" altLang="en-US" dirty="0" smtClean="0"/>
              <a:t>“</a:t>
            </a:r>
            <a:r>
              <a:rPr lang="zh-CN" altLang="zh-CN" b="1" dirty="0" smtClean="0">
                <a:solidFill>
                  <a:srgbClr val="7030A0"/>
                </a:solidFill>
              </a:rPr>
              <a:t>他</a:t>
            </a:r>
            <a:r>
              <a:rPr lang="zh-CN" altLang="zh-CN" b="1" dirty="0">
                <a:solidFill>
                  <a:srgbClr val="7030A0"/>
                </a:solidFill>
              </a:rPr>
              <a:t>正在认真</a:t>
            </a:r>
            <a:r>
              <a:rPr lang="en-US" altLang="zh-CN" b="1" dirty="0" smtClean="0">
                <a:solidFill>
                  <a:srgbClr val="7030A0"/>
                </a:solidFill>
              </a:rPr>
              <a:t>…</a:t>
            </a:r>
            <a:r>
              <a:rPr lang="zh-CN" altLang="en-US" dirty="0" smtClean="0"/>
              <a:t>”</a:t>
            </a:r>
            <a:r>
              <a:rPr lang="zh-CN" altLang="zh-CN" dirty="0" smtClean="0"/>
              <a:t>时</a:t>
            </a:r>
            <a:r>
              <a:rPr lang="zh-CN" altLang="zh-CN" dirty="0"/>
              <a:t>，下一个</a:t>
            </a:r>
            <a:r>
              <a:rPr lang="zh-CN" altLang="zh-CN" dirty="0" smtClean="0"/>
              <a:t>词</a:t>
            </a:r>
            <a:r>
              <a:rPr lang="zh-CN" altLang="en-US" dirty="0" smtClean="0"/>
              <a:t>可能</a:t>
            </a:r>
            <a:r>
              <a:rPr lang="zh-CN" altLang="zh-CN" dirty="0" smtClean="0"/>
              <a:t>是</a:t>
            </a:r>
            <a:r>
              <a:rPr lang="zh-CN" altLang="en-US" dirty="0" smtClean="0"/>
              <a:t>“</a:t>
            </a:r>
            <a:r>
              <a:rPr lang="zh-CN" altLang="zh-CN" dirty="0" smtClean="0">
                <a:solidFill>
                  <a:srgbClr val="7030A0"/>
                </a:solidFill>
              </a:rPr>
              <a:t>学习</a:t>
            </a:r>
            <a:r>
              <a:rPr lang="zh-CN" altLang="zh-CN" dirty="0">
                <a:solidFill>
                  <a:srgbClr val="7030A0"/>
                </a:solidFill>
              </a:rPr>
              <a:t>、工作、</a:t>
            </a:r>
            <a:r>
              <a:rPr lang="zh-CN" altLang="zh-CN" dirty="0" smtClean="0">
                <a:solidFill>
                  <a:srgbClr val="7030A0"/>
                </a:solidFill>
              </a:rPr>
              <a:t>思考</a:t>
            </a:r>
            <a:r>
              <a:rPr lang="zh-CN" altLang="en-US" dirty="0" smtClean="0"/>
              <a:t>”</a:t>
            </a:r>
            <a:r>
              <a:rPr lang="zh-CN" altLang="zh-CN" dirty="0" smtClean="0"/>
              <a:t>等</a:t>
            </a:r>
            <a:r>
              <a:rPr lang="zh-CN" altLang="zh-CN" dirty="0"/>
              <a:t>，而不可能</a:t>
            </a:r>
            <a:r>
              <a:rPr lang="zh-CN" altLang="zh-CN" dirty="0" smtClean="0"/>
              <a:t>是</a:t>
            </a:r>
            <a:r>
              <a:rPr lang="zh-CN" altLang="en-US" dirty="0" smtClean="0"/>
              <a:t>“</a:t>
            </a:r>
            <a:r>
              <a:rPr lang="zh-CN" altLang="zh-CN" dirty="0" smtClean="0">
                <a:solidFill>
                  <a:srgbClr val="7030A0"/>
                </a:solidFill>
              </a:rPr>
              <a:t>美丽</a:t>
            </a:r>
            <a:r>
              <a:rPr lang="zh-CN" altLang="zh-CN" dirty="0">
                <a:solidFill>
                  <a:srgbClr val="7030A0"/>
                </a:solidFill>
              </a:rPr>
              <a:t>、我、</a:t>
            </a:r>
            <a:r>
              <a:rPr lang="zh-CN" altLang="zh-CN" dirty="0" smtClean="0">
                <a:solidFill>
                  <a:srgbClr val="7030A0"/>
                </a:solidFill>
              </a:rPr>
              <a:t>中国</a:t>
            </a:r>
            <a:r>
              <a:rPr lang="zh-CN" altLang="en-US" dirty="0" smtClean="0"/>
              <a:t>”</a:t>
            </a:r>
            <a:r>
              <a:rPr lang="zh-CN" altLang="zh-CN" dirty="0" smtClean="0"/>
              <a:t>等。</a:t>
            </a:r>
            <a:endParaRPr lang="en-US" altLang="zh-CN" dirty="0" smtClean="0"/>
          </a:p>
          <a:p>
            <a:pPr lvl="1"/>
            <a:r>
              <a:rPr lang="zh-CN" altLang="zh-CN" dirty="0" smtClean="0">
                <a:solidFill>
                  <a:srgbClr val="C00000"/>
                </a:solidFill>
              </a:rPr>
              <a:t>在</a:t>
            </a:r>
            <a:r>
              <a:rPr lang="zh-CN" altLang="zh-CN" dirty="0">
                <a:solidFill>
                  <a:srgbClr val="C00000"/>
                </a:solidFill>
              </a:rPr>
              <a:t>自然语言中，存在后一个词的出现条件依赖于前一个词的出现</a:t>
            </a:r>
            <a:r>
              <a:rPr lang="zh-CN" altLang="zh-CN" dirty="0" smtClean="0"/>
              <a:t>。</a:t>
            </a:r>
            <a:endParaRPr lang="en-US" altLang="zh-CN" dirty="0" smtClean="0"/>
          </a:p>
          <a:p>
            <a:pPr lvl="1"/>
            <a:r>
              <a:rPr lang="zh-CN" altLang="zh-CN" dirty="0"/>
              <a:t>统计语言学者发现，许多词对后面出现的词有很强的预测能力。</a:t>
            </a:r>
            <a:endParaRPr lang="en-US" altLang="zh-CN" dirty="0"/>
          </a:p>
          <a:p>
            <a:pPr lvl="1"/>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5272898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zh-CN" altLang="zh-CN" smtClean="0"/>
              <a:t>统计</a:t>
            </a:r>
            <a:r>
              <a:rPr lang="zh-CN" altLang="zh-CN"/>
              <a:t>语言模型描述了任意</a:t>
            </a:r>
            <a:r>
              <a:rPr lang="zh-CN" altLang="zh-CN" smtClean="0"/>
              <a:t>语句</a:t>
            </a:r>
            <a:r>
              <a:rPr lang="en-US" altLang="zh-CN" smtClean="0"/>
              <a:t>S</a:t>
            </a:r>
            <a:r>
              <a:rPr lang="zh-CN" altLang="zh-CN"/>
              <a:t>属于某种语言集合的可能性（概率</a:t>
            </a:r>
            <a:r>
              <a:rPr lang="en-US" altLang="zh-CN"/>
              <a:t>P(S)</a:t>
            </a:r>
            <a:r>
              <a:rPr lang="zh-CN" altLang="zh-CN"/>
              <a:t>）</a:t>
            </a:r>
            <a:r>
              <a:rPr lang="zh-CN" altLang="zh-CN" smtClean="0"/>
              <a:t>。</a:t>
            </a:r>
            <a:endParaRPr lang="en-US" altLang="zh-CN" smtClean="0"/>
          </a:p>
          <a:p>
            <a:pPr lvl="1"/>
            <a:endParaRPr lang="en-US" altLang="zh-CN"/>
          </a:p>
          <a:p>
            <a:pPr lvl="1"/>
            <a:r>
              <a:rPr lang="zh-CN" altLang="zh-CN" smtClean="0"/>
              <a:t>例如</a:t>
            </a:r>
            <a:r>
              <a:rPr lang="zh-CN" altLang="zh-CN"/>
              <a:t>：</a:t>
            </a:r>
            <a:r>
              <a:rPr lang="en-US" altLang="zh-CN"/>
              <a:t>P</a:t>
            </a:r>
            <a:r>
              <a:rPr lang="zh-CN" altLang="zh-CN"/>
              <a:t>（他</a:t>
            </a:r>
            <a:r>
              <a:rPr lang="en-US" altLang="zh-CN"/>
              <a:t>/</a:t>
            </a:r>
            <a:r>
              <a:rPr lang="zh-CN" altLang="zh-CN"/>
              <a:t>认真</a:t>
            </a:r>
            <a:r>
              <a:rPr lang="en-US" altLang="zh-CN"/>
              <a:t>/</a:t>
            </a:r>
            <a:r>
              <a:rPr lang="zh-CN" altLang="zh-CN"/>
              <a:t>学习）</a:t>
            </a:r>
            <a:r>
              <a:rPr lang="en-US" altLang="zh-CN"/>
              <a:t>=</a:t>
            </a:r>
            <a:r>
              <a:rPr lang="en-US" altLang="zh-CN" smtClean="0"/>
              <a:t>0.02</a:t>
            </a:r>
            <a:r>
              <a:rPr lang="zh-CN" altLang="en-US" smtClean="0"/>
              <a:t>；</a:t>
            </a:r>
            <a:endParaRPr lang="en-US" altLang="zh-CN" smtClean="0"/>
          </a:p>
          <a:p>
            <a:pPr lvl="1"/>
            <a:r>
              <a:rPr lang="en-US" altLang="zh-CN"/>
              <a:t> </a:t>
            </a:r>
            <a:r>
              <a:rPr lang="en-US" altLang="zh-CN" smtClean="0"/>
              <a:t>           P</a:t>
            </a:r>
            <a:r>
              <a:rPr lang="zh-CN" altLang="zh-CN"/>
              <a:t>（他</a:t>
            </a:r>
            <a:r>
              <a:rPr lang="en-US" altLang="zh-CN"/>
              <a:t>/</a:t>
            </a:r>
            <a:r>
              <a:rPr lang="zh-CN" altLang="zh-CN"/>
              <a:t>认真</a:t>
            </a:r>
            <a:r>
              <a:rPr lang="en-US" altLang="zh-CN"/>
              <a:t>/</a:t>
            </a:r>
            <a:r>
              <a:rPr lang="zh-CN" altLang="zh-CN"/>
              <a:t>读书）</a:t>
            </a:r>
            <a:r>
              <a:rPr lang="en-US" altLang="zh-CN"/>
              <a:t>=</a:t>
            </a:r>
            <a:r>
              <a:rPr lang="en-US" altLang="zh-CN" smtClean="0"/>
              <a:t>0.03</a:t>
            </a:r>
            <a:r>
              <a:rPr lang="zh-CN" altLang="en-US" smtClean="0"/>
              <a:t>；</a:t>
            </a:r>
            <a:endParaRPr lang="en-US" altLang="zh-CN" smtClean="0"/>
          </a:p>
          <a:p>
            <a:pPr lvl="1"/>
            <a:r>
              <a:rPr lang="en-US" altLang="zh-CN" smtClean="0"/>
              <a:t>            P</a:t>
            </a:r>
            <a:r>
              <a:rPr lang="zh-CN" altLang="zh-CN"/>
              <a:t>（他</a:t>
            </a:r>
            <a:r>
              <a:rPr lang="en-US" altLang="zh-CN"/>
              <a:t>/</a:t>
            </a:r>
            <a:r>
              <a:rPr lang="zh-CN" altLang="zh-CN"/>
              <a:t>认真</a:t>
            </a:r>
            <a:r>
              <a:rPr lang="en-US" altLang="zh-CN"/>
              <a:t>/</a:t>
            </a:r>
            <a:r>
              <a:rPr lang="zh-CN" altLang="zh-CN"/>
              <a:t>坏）</a:t>
            </a:r>
            <a:r>
              <a:rPr lang="en-US" altLang="zh-CN"/>
              <a:t>=0</a:t>
            </a:r>
            <a:r>
              <a:rPr lang="zh-CN" altLang="zh-CN"/>
              <a:t>等</a:t>
            </a:r>
            <a:r>
              <a:rPr lang="zh-CN" altLang="zh-CN" smtClean="0"/>
              <a:t>。</a:t>
            </a:r>
            <a:endParaRPr lang="en-US" altLang="zh-CN" smtClean="0"/>
          </a:p>
          <a:p>
            <a:pPr lvl="1"/>
            <a:r>
              <a:rPr lang="zh-CN" altLang="zh-CN"/>
              <a:t>统计语言模型</a:t>
            </a:r>
            <a:r>
              <a:rPr lang="zh-CN" altLang="zh-CN" smtClean="0"/>
              <a:t>并不</a:t>
            </a:r>
            <a:r>
              <a:rPr lang="zh-CN" altLang="zh-CN"/>
              <a:t>要求语句</a:t>
            </a:r>
            <a:r>
              <a:rPr lang="en-US" altLang="zh-CN"/>
              <a:t>S</a:t>
            </a:r>
            <a:r>
              <a:rPr lang="zh-CN" altLang="zh-CN"/>
              <a:t>在语法上是完备的</a:t>
            </a:r>
            <a:r>
              <a:rPr lang="zh-CN" altLang="zh-CN" smtClean="0"/>
              <a:t>，</a:t>
            </a:r>
            <a:r>
              <a:rPr lang="zh-CN" altLang="en-US" smtClean="0"/>
              <a:t>它</a:t>
            </a:r>
            <a:r>
              <a:rPr lang="zh-CN" altLang="zh-CN" smtClean="0"/>
              <a:t>对语句</a:t>
            </a:r>
            <a:r>
              <a:rPr lang="en-US" altLang="zh-CN" smtClean="0"/>
              <a:t>S</a:t>
            </a:r>
            <a:r>
              <a:rPr lang="zh-CN" altLang="zh-CN" smtClean="0"/>
              <a:t>给</a:t>
            </a:r>
            <a:r>
              <a:rPr lang="zh-CN" altLang="zh-CN"/>
              <a:t>出一个概率值</a:t>
            </a:r>
            <a:r>
              <a:rPr lang="zh-CN" altLang="zh-CN" smtClean="0"/>
              <a:t>。</a:t>
            </a:r>
            <a:endParaRPr lang="en-US" altLang="zh-CN" smtClean="0"/>
          </a:p>
          <a:p>
            <a:pPr lvl="1"/>
            <a:endParaRPr lang="en-US" altLang="zh-CN"/>
          </a:p>
          <a:p>
            <a:pPr lvl="1"/>
            <a:r>
              <a:rPr lang="zh-CN" altLang="zh-CN" smtClean="0"/>
              <a:t>假设语句</a:t>
            </a:r>
            <a:r>
              <a:rPr lang="en-US" altLang="zh-CN"/>
              <a:t>S</a:t>
            </a:r>
            <a:r>
              <a:rPr lang="zh-CN" altLang="zh-CN"/>
              <a:t>中第</a:t>
            </a:r>
            <a:r>
              <a:rPr lang="en-US" altLang="zh-CN"/>
              <a:t>w</a:t>
            </a:r>
            <a:r>
              <a:rPr lang="en-US" altLang="zh-CN" baseline="-25000"/>
              <a:t>i</a:t>
            </a:r>
            <a:r>
              <a:rPr lang="zh-CN" altLang="zh-CN"/>
              <a:t>个词出现的概率，依赖于它前面的</a:t>
            </a:r>
            <a:r>
              <a:rPr lang="en-US" altLang="zh-CN"/>
              <a:t>N-1</a:t>
            </a:r>
            <a:r>
              <a:rPr lang="zh-CN" altLang="zh-CN"/>
              <a:t>个词，</a:t>
            </a:r>
            <a:r>
              <a:rPr lang="zh-CN" altLang="zh-CN" smtClean="0"/>
              <a:t>这</a:t>
            </a:r>
            <a:r>
              <a:rPr lang="zh-CN" altLang="en-US" smtClean="0"/>
              <a:t>个</a:t>
            </a:r>
            <a:r>
              <a:rPr lang="zh-CN" altLang="zh-CN" smtClean="0"/>
              <a:t>语言模型</a:t>
            </a:r>
            <a:r>
              <a:rPr lang="zh-CN" altLang="zh-CN"/>
              <a:t>称为</a:t>
            </a:r>
            <a:r>
              <a:rPr lang="en-US" altLang="zh-CN"/>
              <a:t>N-gram</a:t>
            </a:r>
            <a:r>
              <a:rPr lang="zh-CN" altLang="zh-CN"/>
              <a:t>模型（</a:t>
            </a:r>
            <a:r>
              <a:rPr lang="en-US" altLang="zh-CN"/>
              <a:t>N</a:t>
            </a:r>
            <a:r>
              <a:rPr lang="zh-CN" altLang="zh-CN"/>
              <a:t>元语言统计模型</a:t>
            </a:r>
            <a:r>
              <a:rPr lang="zh-CN" altLang="zh-CN" smtClean="0"/>
              <a:t>）</a:t>
            </a:r>
            <a:r>
              <a:rPr lang="zh-CN" altLang="en-US" smtClean="0"/>
              <a:t>，即：</a:t>
            </a:r>
            <a:endParaRPr lang="zh-CN" altLang="zh-CN"/>
          </a:p>
          <a:p>
            <a:pPr lvl="1"/>
            <a:r>
              <a:rPr lang="en-US" altLang="zh-CN" b="1">
                <a:solidFill>
                  <a:srgbClr val="C00000"/>
                </a:solidFill>
              </a:rPr>
              <a:t>P(S)=P(w</a:t>
            </a:r>
            <a:r>
              <a:rPr lang="en-US" altLang="zh-CN" b="1" baseline="-25000">
                <a:solidFill>
                  <a:srgbClr val="C00000"/>
                </a:solidFill>
              </a:rPr>
              <a:t>1</a:t>
            </a:r>
            <a:r>
              <a:rPr lang="en-US" altLang="zh-CN" b="1">
                <a:solidFill>
                  <a:srgbClr val="C00000"/>
                </a:solidFill>
              </a:rPr>
              <a:t>)P(w</a:t>
            </a:r>
            <a:r>
              <a:rPr lang="en-US" altLang="zh-CN" b="1" baseline="-25000">
                <a:solidFill>
                  <a:srgbClr val="C00000"/>
                </a:solidFill>
              </a:rPr>
              <a:t>2</a:t>
            </a:r>
            <a:r>
              <a:rPr lang="en-US" altLang="zh-CN" b="1">
                <a:solidFill>
                  <a:srgbClr val="C00000"/>
                </a:solidFill>
              </a:rPr>
              <a:t>|w</a:t>
            </a:r>
            <a:r>
              <a:rPr lang="en-US" altLang="zh-CN" b="1" baseline="-25000">
                <a:solidFill>
                  <a:srgbClr val="C00000"/>
                </a:solidFill>
              </a:rPr>
              <a:t>1</a:t>
            </a:r>
            <a:r>
              <a:rPr lang="en-US" altLang="zh-CN" b="1">
                <a:solidFill>
                  <a:srgbClr val="C00000"/>
                </a:solidFill>
              </a:rPr>
              <a:t>)P(w</a:t>
            </a:r>
            <a:r>
              <a:rPr lang="en-US" altLang="zh-CN" b="1" baseline="-25000">
                <a:solidFill>
                  <a:srgbClr val="C00000"/>
                </a:solidFill>
              </a:rPr>
              <a:t>3</a:t>
            </a:r>
            <a:r>
              <a:rPr lang="en-US" altLang="zh-CN" b="1">
                <a:solidFill>
                  <a:srgbClr val="C00000"/>
                </a:solidFill>
              </a:rPr>
              <a:t>| w</a:t>
            </a:r>
            <a:r>
              <a:rPr lang="en-US" altLang="zh-CN" b="1" baseline="-25000">
                <a:solidFill>
                  <a:srgbClr val="C00000"/>
                </a:solidFill>
              </a:rPr>
              <a:t>1</a:t>
            </a:r>
            <a:r>
              <a:rPr lang="en-US" altLang="zh-CN" b="1">
                <a:solidFill>
                  <a:srgbClr val="C00000"/>
                </a:solidFill>
              </a:rPr>
              <a:t> w</a:t>
            </a:r>
            <a:r>
              <a:rPr lang="en-US" altLang="zh-CN" b="1" baseline="-25000">
                <a:solidFill>
                  <a:srgbClr val="C00000"/>
                </a:solidFill>
              </a:rPr>
              <a:t>2</a:t>
            </a:r>
            <a:r>
              <a:rPr lang="en-US" altLang="zh-CN" b="1">
                <a:solidFill>
                  <a:srgbClr val="C00000"/>
                </a:solidFill>
              </a:rPr>
              <a:t>)…P(w</a:t>
            </a:r>
            <a:r>
              <a:rPr lang="en-US" altLang="zh-CN" b="1" baseline="-25000">
                <a:solidFill>
                  <a:srgbClr val="C00000"/>
                </a:solidFill>
              </a:rPr>
              <a:t>n</a:t>
            </a:r>
            <a:r>
              <a:rPr lang="en-US" altLang="zh-CN" b="1">
                <a:solidFill>
                  <a:srgbClr val="C00000"/>
                </a:solidFill>
              </a:rPr>
              <a:t>|w</a:t>
            </a:r>
            <a:r>
              <a:rPr lang="en-US" altLang="zh-CN" b="1" baseline="-25000">
                <a:solidFill>
                  <a:srgbClr val="C00000"/>
                </a:solidFill>
              </a:rPr>
              <a:t>1</a:t>
            </a:r>
            <a:r>
              <a:rPr lang="en-US" altLang="zh-CN" b="1">
                <a:solidFill>
                  <a:srgbClr val="C00000"/>
                </a:solidFill>
              </a:rPr>
              <a:t> w</a:t>
            </a:r>
            <a:r>
              <a:rPr lang="en-US" altLang="zh-CN" b="1" baseline="-25000">
                <a:solidFill>
                  <a:srgbClr val="C00000"/>
                </a:solidFill>
              </a:rPr>
              <a:t>2</a:t>
            </a:r>
            <a:r>
              <a:rPr lang="en-US" altLang="zh-CN" b="1">
                <a:solidFill>
                  <a:srgbClr val="C00000"/>
                </a:solidFill>
              </a:rPr>
              <a:t>…w</a:t>
            </a:r>
            <a:r>
              <a:rPr lang="en-US" altLang="zh-CN" b="1" baseline="-25000">
                <a:solidFill>
                  <a:srgbClr val="C00000"/>
                </a:solidFill>
              </a:rPr>
              <a:t>n-1</a:t>
            </a:r>
            <a:r>
              <a:rPr lang="en-US" altLang="zh-CN" b="1">
                <a:solidFill>
                  <a:srgbClr val="C00000"/>
                </a:solidFill>
              </a:rPr>
              <a:t>)                     </a:t>
            </a:r>
            <a:r>
              <a:rPr lang="zh-CN" altLang="zh-CN"/>
              <a:t>（</a:t>
            </a:r>
            <a:r>
              <a:rPr lang="en-US" altLang="zh-CN"/>
              <a:t>3-3</a:t>
            </a:r>
            <a:r>
              <a:rPr lang="zh-CN" altLang="zh-CN"/>
              <a:t>）</a:t>
            </a:r>
          </a:p>
          <a:p>
            <a:pPr lvl="2"/>
            <a:r>
              <a:rPr lang="zh-CN" altLang="zh-CN"/>
              <a:t>其中，</a:t>
            </a:r>
            <a:r>
              <a:rPr lang="en-US" altLang="zh-CN"/>
              <a:t>P(w</a:t>
            </a:r>
            <a:r>
              <a:rPr lang="en-US" altLang="zh-CN" baseline="-25000"/>
              <a:t>1</a:t>
            </a:r>
            <a:r>
              <a:rPr lang="en-US" altLang="zh-CN"/>
              <a:t>)</a:t>
            </a:r>
            <a:r>
              <a:rPr lang="zh-CN" altLang="zh-CN"/>
              <a:t>表示第</a:t>
            </a:r>
            <a:r>
              <a:rPr lang="en-US" altLang="zh-CN"/>
              <a:t>1</a:t>
            </a:r>
            <a:r>
              <a:rPr lang="zh-CN" altLang="zh-CN"/>
              <a:t>个词</a:t>
            </a:r>
            <a:r>
              <a:rPr lang="en-US" altLang="zh-CN"/>
              <a:t>w</a:t>
            </a:r>
            <a:r>
              <a:rPr lang="en-US" altLang="zh-CN" baseline="-25000"/>
              <a:t>1</a:t>
            </a:r>
            <a:r>
              <a:rPr lang="zh-CN" altLang="zh-CN"/>
              <a:t>出现的概率；</a:t>
            </a:r>
            <a:r>
              <a:rPr lang="en-US" altLang="zh-CN"/>
              <a:t>P(w</a:t>
            </a:r>
            <a:r>
              <a:rPr lang="en-US" altLang="zh-CN" baseline="-25000"/>
              <a:t>2</a:t>
            </a:r>
            <a:r>
              <a:rPr lang="en-US" altLang="zh-CN"/>
              <a:t>|w</a:t>
            </a:r>
            <a:r>
              <a:rPr lang="en-US" altLang="zh-CN" baseline="-25000"/>
              <a:t>1</a:t>
            </a:r>
            <a:r>
              <a:rPr lang="en-US" altLang="zh-CN"/>
              <a:t>)</a:t>
            </a:r>
            <a:r>
              <a:rPr lang="zh-CN" altLang="zh-CN"/>
              <a:t>是在已知第</a:t>
            </a:r>
            <a:r>
              <a:rPr lang="en-US" altLang="zh-CN"/>
              <a:t>1</a:t>
            </a:r>
            <a:r>
              <a:rPr lang="zh-CN" altLang="zh-CN"/>
              <a:t>个词的前提下，第</a:t>
            </a:r>
            <a:r>
              <a:rPr lang="en-US" altLang="zh-CN"/>
              <a:t>2</a:t>
            </a:r>
            <a:r>
              <a:rPr lang="zh-CN" altLang="zh-CN"/>
              <a:t>个词出现的概率；依次类推。</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5272898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en-US" altLang="zh-CN" dirty="0" smtClean="0"/>
              <a:t>N</a:t>
            </a:r>
            <a:r>
              <a:rPr lang="zh-CN" altLang="zh-CN" dirty="0"/>
              <a:t>元统计语言模型的计算</a:t>
            </a:r>
            <a:r>
              <a:rPr lang="zh-CN" altLang="zh-CN" dirty="0" smtClean="0"/>
              <a:t>思维：</a:t>
            </a:r>
            <a:r>
              <a:rPr lang="zh-CN" altLang="zh-CN" dirty="0">
                <a:solidFill>
                  <a:srgbClr val="C00000"/>
                </a:solidFill>
              </a:rPr>
              <a:t>句子</a:t>
            </a:r>
            <a:r>
              <a:rPr lang="en-US" altLang="zh-CN" dirty="0">
                <a:solidFill>
                  <a:srgbClr val="C00000"/>
                </a:solidFill>
              </a:rPr>
              <a:t>S</a:t>
            </a:r>
            <a:r>
              <a:rPr lang="zh-CN" altLang="zh-CN" dirty="0">
                <a:solidFill>
                  <a:srgbClr val="C00000"/>
                </a:solidFill>
              </a:rPr>
              <a:t>翻译成句子</a:t>
            </a:r>
            <a:r>
              <a:rPr lang="en-US" altLang="zh-CN" dirty="0">
                <a:solidFill>
                  <a:srgbClr val="C00000"/>
                </a:solidFill>
              </a:rPr>
              <a:t>F</a:t>
            </a:r>
            <a:r>
              <a:rPr lang="zh-CN" altLang="zh-CN" dirty="0">
                <a:solidFill>
                  <a:srgbClr val="C00000"/>
                </a:solidFill>
              </a:rPr>
              <a:t>的概率是</a:t>
            </a:r>
            <a:r>
              <a:rPr lang="en-US" altLang="zh-CN" dirty="0">
                <a:solidFill>
                  <a:srgbClr val="C00000"/>
                </a:solidFill>
              </a:rPr>
              <a:t>S</a:t>
            </a:r>
            <a:r>
              <a:rPr lang="zh-CN" altLang="zh-CN" dirty="0">
                <a:solidFill>
                  <a:srgbClr val="C00000"/>
                </a:solidFill>
              </a:rPr>
              <a:t>中每一个词语翻译成</a:t>
            </a:r>
            <a:r>
              <a:rPr lang="en-US" altLang="zh-CN" dirty="0">
                <a:solidFill>
                  <a:srgbClr val="C00000"/>
                </a:solidFill>
              </a:rPr>
              <a:t>F</a:t>
            </a:r>
            <a:r>
              <a:rPr lang="zh-CN" altLang="zh-CN" dirty="0">
                <a:solidFill>
                  <a:srgbClr val="C00000"/>
                </a:solidFill>
              </a:rPr>
              <a:t>中对应词语概率的乘积</a:t>
            </a:r>
            <a:r>
              <a:rPr lang="zh-CN" altLang="zh-CN" dirty="0" smtClean="0"/>
              <a:t>。</a:t>
            </a:r>
            <a:endParaRPr lang="en-US" altLang="zh-CN" dirty="0" smtClean="0"/>
          </a:p>
          <a:p>
            <a:pPr lvl="1"/>
            <a:endParaRPr lang="en-US" altLang="zh-CN" dirty="0"/>
          </a:p>
          <a:p>
            <a:pPr lvl="1"/>
            <a:r>
              <a:rPr lang="en-US" altLang="zh-CN" dirty="0" smtClean="0"/>
              <a:t>【</a:t>
            </a:r>
            <a:r>
              <a:rPr lang="zh-CN" altLang="zh-CN" dirty="0" smtClean="0"/>
              <a:t>例如</a:t>
            </a:r>
            <a:r>
              <a:rPr lang="en-US" altLang="zh-CN" dirty="0" smtClean="0"/>
              <a:t>】</a:t>
            </a:r>
            <a:r>
              <a:rPr lang="zh-CN" altLang="zh-CN" dirty="0"/>
              <a:t>统计</a:t>
            </a:r>
            <a:r>
              <a:rPr lang="zh-CN" altLang="zh-CN" dirty="0" smtClean="0"/>
              <a:t>语言模型</a:t>
            </a:r>
            <a:r>
              <a:rPr lang="zh-CN" altLang="en-US" dirty="0" smtClean="0"/>
              <a:t>在拼音汉字转换中的应用。</a:t>
            </a:r>
            <a:endParaRPr lang="en-US" altLang="zh-CN" dirty="0" smtClean="0"/>
          </a:p>
          <a:p>
            <a:pPr lvl="2"/>
            <a:r>
              <a:rPr lang="zh-CN" altLang="zh-CN" dirty="0" smtClean="0"/>
              <a:t>拼音</a:t>
            </a:r>
            <a:r>
              <a:rPr lang="zh-CN" altLang="en-US" dirty="0" smtClean="0"/>
              <a:t>：</a:t>
            </a:r>
            <a:r>
              <a:rPr lang="en-US" altLang="zh-CN" b="1" dirty="0" err="1" smtClean="0">
                <a:solidFill>
                  <a:srgbClr val="7030A0"/>
                </a:solidFill>
              </a:rPr>
              <a:t>gongji-yizhi-gongji</a:t>
            </a:r>
            <a:endParaRPr lang="en-US" altLang="zh-CN" b="1" dirty="0" smtClean="0">
              <a:solidFill>
                <a:srgbClr val="7030A0"/>
              </a:solidFill>
            </a:endParaRPr>
          </a:p>
          <a:p>
            <a:pPr lvl="2"/>
            <a:r>
              <a:rPr lang="zh-CN" altLang="en-US" dirty="0"/>
              <a:t>语句</a:t>
            </a:r>
            <a:r>
              <a:rPr lang="en-US" altLang="zh-CN" dirty="0"/>
              <a:t>1</a:t>
            </a:r>
            <a:r>
              <a:rPr lang="zh-CN" altLang="en-US" dirty="0" smtClean="0"/>
              <a:t>：</a:t>
            </a:r>
            <a:r>
              <a:rPr lang="en-US" altLang="zh-CN" dirty="0" smtClean="0"/>
              <a:t>P</a:t>
            </a:r>
            <a:r>
              <a:rPr lang="en-US" altLang="zh-CN" dirty="0"/>
              <a:t>(</a:t>
            </a:r>
            <a:r>
              <a:rPr lang="zh-CN" altLang="zh-CN" dirty="0"/>
              <a:t>共计</a:t>
            </a:r>
            <a:r>
              <a:rPr lang="en-US" altLang="zh-CN" dirty="0"/>
              <a:t>|</a:t>
            </a:r>
            <a:r>
              <a:rPr lang="zh-CN" altLang="zh-CN" dirty="0"/>
              <a:t>一只，公鸡</a:t>
            </a:r>
            <a:r>
              <a:rPr lang="en-US" altLang="zh-CN" dirty="0" smtClean="0"/>
              <a:t>)  </a:t>
            </a:r>
            <a:r>
              <a:rPr lang="zh-CN" altLang="zh-CN" dirty="0" smtClean="0"/>
              <a:t>出现概率</a:t>
            </a:r>
            <a:r>
              <a:rPr lang="zh-CN" altLang="en-US" dirty="0" smtClean="0"/>
              <a:t>大；</a:t>
            </a:r>
            <a:endParaRPr lang="en-US" altLang="zh-CN" dirty="0" smtClean="0"/>
          </a:p>
          <a:p>
            <a:pPr lvl="2"/>
            <a:r>
              <a:rPr lang="zh-CN" altLang="en-US" dirty="0" smtClean="0"/>
              <a:t>语句</a:t>
            </a:r>
            <a:r>
              <a:rPr lang="en-US" altLang="zh-CN" dirty="0" smtClean="0"/>
              <a:t>2</a:t>
            </a:r>
            <a:r>
              <a:rPr lang="zh-CN" altLang="en-US" dirty="0" smtClean="0"/>
              <a:t>：</a:t>
            </a:r>
            <a:r>
              <a:rPr lang="en-US" altLang="zh-CN" dirty="0" smtClean="0"/>
              <a:t>P</a:t>
            </a:r>
            <a:r>
              <a:rPr lang="en-US" altLang="zh-CN" dirty="0"/>
              <a:t>=(</a:t>
            </a:r>
            <a:r>
              <a:rPr lang="zh-CN" altLang="zh-CN" dirty="0"/>
              <a:t>攻击</a:t>
            </a:r>
            <a:r>
              <a:rPr lang="en-US" altLang="zh-CN" dirty="0"/>
              <a:t>|</a:t>
            </a:r>
            <a:r>
              <a:rPr lang="zh-CN" altLang="zh-CN" dirty="0"/>
              <a:t>一致，公鸡</a:t>
            </a:r>
            <a:r>
              <a:rPr lang="en-US" altLang="zh-CN" dirty="0" smtClean="0"/>
              <a:t>)</a:t>
            </a:r>
            <a:r>
              <a:rPr lang="zh-CN" altLang="zh-CN" dirty="0"/>
              <a:t>出现</a:t>
            </a:r>
            <a:r>
              <a:rPr lang="zh-CN" altLang="zh-CN" dirty="0" smtClean="0"/>
              <a:t>概率</a:t>
            </a:r>
            <a:r>
              <a:rPr lang="zh-CN" altLang="en-US" dirty="0" smtClean="0"/>
              <a:t>小。</a:t>
            </a:r>
            <a:endParaRPr lang="en-US" altLang="zh-CN" dirty="0" smtClean="0"/>
          </a:p>
          <a:p>
            <a:pPr lvl="1"/>
            <a:endParaRPr lang="zh-CN" altLang="zh-CN" dirty="0"/>
          </a:p>
          <a:p>
            <a:pPr lvl="1"/>
            <a:r>
              <a:rPr lang="en-US" altLang="zh-CN" dirty="0" smtClean="0"/>
              <a:t>N-gram</a:t>
            </a:r>
            <a:r>
              <a:rPr lang="zh-CN" altLang="zh-CN" dirty="0" smtClean="0"/>
              <a:t>模型优点</a:t>
            </a:r>
            <a:r>
              <a:rPr lang="zh-CN" altLang="en-US" dirty="0" smtClean="0"/>
              <a:t>：</a:t>
            </a:r>
            <a:r>
              <a:rPr lang="zh-CN" altLang="zh-CN" dirty="0" smtClean="0"/>
              <a:t>前</a:t>
            </a:r>
            <a:r>
              <a:rPr lang="en-US" altLang="zh-CN" dirty="0"/>
              <a:t>N-1</a:t>
            </a:r>
            <a:r>
              <a:rPr lang="zh-CN" altLang="zh-CN" dirty="0"/>
              <a:t>个</a:t>
            </a:r>
            <a:r>
              <a:rPr lang="zh-CN" altLang="zh-CN" dirty="0" smtClean="0"/>
              <a:t>词对</a:t>
            </a:r>
            <a:r>
              <a:rPr lang="zh-CN" altLang="zh-CN" dirty="0"/>
              <a:t>当前</a:t>
            </a:r>
            <a:r>
              <a:rPr lang="zh-CN" altLang="zh-CN" dirty="0" smtClean="0"/>
              <a:t>词有</a:t>
            </a:r>
            <a:r>
              <a:rPr lang="zh-CN" altLang="zh-CN" dirty="0"/>
              <a:t>很强的约束力</a:t>
            </a:r>
            <a:r>
              <a:rPr lang="zh-CN" altLang="zh-CN" dirty="0" smtClean="0"/>
              <a:t>。</a:t>
            </a:r>
            <a:endParaRPr lang="en-US" altLang="zh-CN" dirty="0" smtClean="0"/>
          </a:p>
          <a:p>
            <a:pPr lvl="1"/>
            <a:r>
              <a:rPr lang="en-US" altLang="zh-CN" dirty="0" smtClean="0"/>
              <a:t>N-gram</a:t>
            </a:r>
            <a:r>
              <a:rPr lang="zh-CN" altLang="zh-CN" dirty="0" smtClean="0"/>
              <a:t>模型缺点</a:t>
            </a:r>
            <a:r>
              <a:rPr lang="zh-CN" altLang="en-US" dirty="0" smtClean="0"/>
              <a:t>：</a:t>
            </a:r>
            <a:r>
              <a:rPr lang="zh-CN" altLang="zh-CN" dirty="0" smtClean="0"/>
              <a:t>当</a:t>
            </a:r>
            <a:r>
              <a:rPr lang="en-US" altLang="zh-CN" dirty="0"/>
              <a:t>N</a:t>
            </a:r>
            <a:r>
              <a:rPr lang="zh-CN" altLang="zh-CN" dirty="0"/>
              <a:t>较大时，</a:t>
            </a:r>
            <a:r>
              <a:rPr lang="zh-CN" altLang="zh-CN" dirty="0" smtClean="0"/>
              <a:t>需要</a:t>
            </a:r>
            <a:r>
              <a:rPr lang="zh-CN" altLang="zh-CN" dirty="0"/>
              <a:t>的训练</a:t>
            </a:r>
            <a:r>
              <a:rPr lang="zh-CN" altLang="zh-CN" dirty="0" smtClean="0"/>
              <a:t>文本规模</a:t>
            </a:r>
            <a:r>
              <a:rPr lang="zh-CN" altLang="en-US" dirty="0" smtClean="0"/>
              <a:t>大</a:t>
            </a:r>
            <a:r>
              <a:rPr lang="zh-CN" altLang="zh-CN" dirty="0" smtClean="0"/>
              <a:t>。</a:t>
            </a:r>
            <a:endParaRPr lang="en-US" altLang="zh-CN" dirty="0" smtClean="0"/>
          </a:p>
          <a:p>
            <a:pPr lvl="1"/>
            <a:endParaRPr lang="en-US" altLang="zh-CN" dirty="0"/>
          </a:p>
          <a:p>
            <a:pPr lvl="1"/>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8676167" y="2099821"/>
            <a:ext cx="3515833" cy="4758180"/>
          </a:xfrm>
          <a:prstGeom prst="rect">
            <a:avLst/>
          </a:prstGeom>
        </p:spPr>
      </p:pic>
    </p:spTree>
    <p:extLst>
      <p:ext uri="{BB962C8B-B14F-4D97-AF65-F5344CB8AC3E}">
        <p14:creationId xmlns:p14="http://schemas.microsoft.com/office/powerpoint/2010/main" xmlns="" val="3169134635"/>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mc:AlternateContent xmlns:mc="http://schemas.openxmlformats.org/markup-compatibility/2006">
        <mc:Choice xmlns:a14="http://schemas.microsoft.com/office/drawing/2010/main" xmlns="" Requires="a14">
          <p:sp>
            <p:nvSpPr>
              <p:cNvPr id="3" name="内容占位符 2"/>
              <p:cNvSpPr>
                <a:spLocks noGrp="1"/>
              </p:cNvSpPr>
              <p:nvPr>
                <p:ph idx="1"/>
              </p:nvPr>
            </p:nvSpPr>
            <p:spPr/>
            <p:txBody>
              <a:bodyPr>
                <a:normAutofit/>
              </a:bodyPr>
              <a:lstStyle/>
              <a:p>
                <a:pPr marL="0" indent="0">
                  <a:buNone/>
                </a:pPr>
                <a:r>
                  <a:rPr lang="en-US" altLang="zh-CN" b="1" dirty="0" smtClean="0"/>
                  <a:t>5</a:t>
                </a:r>
                <a:r>
                  <a:rPr lang="zh-CN" altLang="en-US" b="1" dirty="0" smtClean="0"/>
                  <a:t>、</a:t>
                </a:r>
                <a:r>
                  <a:rPr lang="zh-CN" altLang="zh-CN" b="1" dirty="0" smtClean="0"/>
                  <a:t>三</a:t>
                </a:r>
                <a:r>
                  <a:rPr lang="zh-CN" altLang="zh-CN" b="1" dirty="0"/>
                  <a:t>元统计语言模型的数学建模</a:t>
                </a:r>
                <a:endParaRPr lang="zh-CN" altLang="zh-CN" dirty="0"/>
              </a:p>
              <a:p>
                <a:pPr marL="0" lvl="1" indent="0">
                  <a:buNone/>
                </a:pPr>
                <a:endParaRPr lang="en-US" altLang="zh-CN" sz="1000" dirty="0" smtClean="0"/>
              </a:p>
              <a:p>
                <a:pPr marL="0" lvl="1" indent="0">
                  <a:buNone/>
                </a:pPr>
                <a:r>
                  <a:rPr lang="zh-CN" altLang="zh-CN" dirty="0" smtClean="0"/>
                  <a:t>（</a:t>
                </a:r>
                <a:r>
                  <a:rPr lang="en-US" altLang="zh-CN" dirty="0"/>
                  <a:t>1</a:t>
                </a:r>
                <a:r>
                  <a:rPr lang="zh-CN" altLang="zh-CN" dirty="0"/>
                  <a:t>）三元统计语言模型</a:t>
                </a:r>
              </a:p>
              <a:p>
                <a:pPr lvl="1"/>
                <a:r>
                  <a:rPr lang="zh-CN" altLang="zh-CN" dirty="0" smtClean="0"/>
                  <a:t>三</a:t>
                </a:r>
                <a:r>
                  <a:rPr lang="zh-CN" altLang="zh-CN" dirty="0"/>
                  <a:t>元语言</a:t>
                </a:r>
                <a:r>
                  <a:rPr lang="zh-CN" altLang="zh-CN" dirty="0" smtClean="0"/>
                  <a:t>模型</a:t>
                </a:r>
                <a:r>
                  <a:rPr lang="zh-CN" altLang="en-US" dirty="0" smtClean="0"/>
                  <a:t>认为，</a:t>
                </a:r>
                <a:r>
                  <a:rPr lang="zh-CN" altLang="zh-CN" dirty="0" smtClean="0">
                    <a:solidFill>
                      <a:srgbClr val="C00000"/>
                    </a:solidFill>
                  </a:rPr>
                  <a:t>任意</a:t>
                </a:r>
                <a:r>
                  <a:rPr lang="zh-CN" altLang="zh-CN" dirty="0">
                    <a:solidFill>
                      <a:srgbClr val="C00000"/>
                    </a:solidFill>
                  </a:rPr>
                  <a:t>词</a:t>
                </a:r>
                <a:r>
                  <a:rPr lang="en-US" altLang="zh-CN" dirty="0" err="1">
                    <a:solidFill>
                      <a:srgbClr val="C00000"/>
                    </a:solidFill>
                  </a:rPr>
                  <a:t>w</a:t>
                </a:r>
                <a:r>
                  <a:rPr lang="en-US" altLang="zh-CN" baseline="-25000" dirty="0" err="1">
                    <a:solidFill>
                      <a:srgbClr val="C00000"/>
                    </a:solidFill>
                  </a:rPr>
                  <a:t>i</a:t>
                </a:r>
                <a:r>
                  <a:rPr lang="zh-CN" altLang="zh-CN" dirty="0">
                    <a:solidFill>
                      <a:srgbClr val="C00000"/>
                    </a:solidFill>
                  </a:rPr>
                  <a:t>的出现概率，只与它前面的</a:t>
                </a:r>
                <a:r>
                  <a:rPr lang="en-US" altLang="zh-CN" dirty="0">
                    <a:solidFill>
                      <a:srgbClr val="C00000"/>
                    </a:solidFill>
                  </a:rPr>
                  <a:t>2</a:t>
                </a:r>
                <a:r>
                  <a:rPr lang="zh-CN" altLang="zh-CN" dirty="0">
                    <a:solidFill>
                      <a:srgbClr val="C00000"/>
                    </a:solidFill>
                  </a:rPr>
                  <a:t>个词</a:t>
                </a:r>
                <a:r>
                  <a:rPr lang="zh-CN" altLang="zh-CN" dirty="0" smtClean="0">
                    <a:solidFill>
                      <a:srgbClr val="C00000"/>
                    </a:solidFill>
                  </a:rPr>
                  <a:t>有关</a:t>
                </a:r>
                <a:r>
                  <a:rPr lang="zh-CN" altLang="en-US" dirty="0" smtClean="0"/>
                  <a:t>；</a:t>
                </a:r>
                <a:endParaRPr lang="en-US" altLang="zh-CN" dirty="0" smtClean="0"/>
              </a:p>
              <a:p>
                <a:pPr lvl="1"/>
                <a:endParaRPr lang="en-US" altLang="zh-CN" dirty="0" smtClean="0"/>
              </a:p>
              <a:p>
                <a:pPr lvl="1"/>
                <a:r>
                  <a:rPr lang="zh-CN" altLang="zh-CN" dirty="0" smtClean="0"/>
                  <a:t>数学模型</a:t>
                </a:r>
                <a:r>
                  <a:rPr lang="zh-CN" altLang="zh-CN" dirty="0"/>
                  <a:t>为：</a:t>
                </a:r>
              </a:p>
              <a:p>
                <a:pPr lvl="1"/>
                <a14:m>
                  <m:oMath xmlns:m="http://schemas.openxmlformats.org/officeDocument/2006/math">
                    <m:r>
                      <a:rPr lang="en-US" altLang="zh-CN" b="1" i="1" smtClean="0">
                        <a:solidFill>
                          <a:srgbClr val="C00000"/>
                        </a:solidFill>
                        <a:latin typeface="Cambria Math"/>
                      </a:rPr>
                      <m:t>𝑷</m:t>
                    </m:r>
                    <m:r>
                      <a:rPr lang="en-US" altLang="zh-CN" b="1" i="1" smtClean="0">
                        <a:solidFill>
                          <a:srgbClr val="C00000"/>
                        </a:solidFill>
                        <a:latin typeface="Cambria Math"/>
                      </a:rPr>
                      <m:t>(</m:t>
                    </m:r>
                    <m:r>
                      <a:rPr lang="en-US" altLang="zh-CN" b="1" i="1" smtClean="0">
                        <a:solidFill>
                          <a:srgbClr val="C00000"/>
                        </a:solidFill>
                        <a:latin typeface="Cambria Math"/>
                      </a:rPr>
                      <m:t>𝑺</m:t>
                    </m:r>
                    <m:r>
                      <a:rPr lang="en-US" altLang="zh-CN" b="1" i="1" smtClean="0">
                        <a:solidFill>
                          <a:srgbClr val="C00000"/>
                        </a:solidFill>
                        <a:latin typeface="Cambria Math"/>
                      </a:rPr>
                      <m:t>)</m:t>
                    </m:r>
                    <m:r>
                      <a:rPr lang="en-US" altLang="zh-CN" b="1">
                        <a:solidFill>
                          <a:srgbClr val="C00000"/>
                        </a:solidFill>
                        <a:latin typeface="Cambria Math"/>
                      </a:rPr>
                      <m:t>=</m:t>
                    </m:r>
                    <m:nary>
                      <m:naryPr>
                        <m:chr m:val="∏"/>
                        <m:limLoc m:val="undOvr"/>
                        <m:ctrlPr>
                          <a:rPr lang="zh-CN" altLang="zh-CN" b="1" i="1">
                            <a:solidFill>
                              <a:srgbClr val="C00000"/>
                            </a:solidFill>
                            <a:latin typeface="Cambria Math"/>
                          </a:rPr>
                        </m:ctrlPr>
                      </m:naryPr>
                      <m:sub>
                        <m:r>
                          <a:rPr lang="en-US" altLang="zh-CN" b="1" i="1">
                            <a:solidFill>
                              <a:srgbClr val="C00000"/>
                            </a:solidFill>
                            <a:latin typeface="Cambria Math"/>
                          </a:rPr>
                          <m:t>𝒊</m:t>
                        </m:r>
                        <m:r>
                          <a:rPr lang="en-US" altLang="zh-CN" b="1" i="1">
                            <a:solidFill>
                              <a:srgbClr val="C00000"/>
                            </a:solidFill>
                            <a:latin typeface="Cambria Math"/>
                          </a:rPr>
                          <m:t>=</m:t>
                        </m:r>
                        <m:r>
                          <a:rPr lang="en-US" altLang="zh-CN" b="1" i="1">
                            <a:solidFill>
                              <a:srgbClr val="C00000"/>
                            </a:solidFill>
                            <a:latin typeface="Cambria Math"/>
                          </a:rPr>
                          <m:t>𝟏</m:t>
                        </m:r>
                      </m:sub>
                      <m:sup>
                        <m:r>
                          <a:rPr lang="en-US" altLang="zh-CN" b="1" i="1">
                            <a:solidFill>
                              <a:srgbClr val="C00000"/>
                            </a:solidFill>
                            <a:latin typeface="Cambria Math"/>
                          </a:rPr>
                          <m:t>𝒏</m:t>
                        </m:r>
                      </m:sup>
                      <m:e>
                        <m:r>
                          <a:rPr lang="en-US" altLang="zh-CN" b="1" i="1">
                            <a:solidFill>
                              <a:srgbClr val="C00000"/>
                            </a:solidFill>
                            <a:latin typeface="Cambria Math"/>
                          </a:rPr>
                          <m:t>𝑷</m:t>
                        </m:r>
                        <m:r>
                          <a:rPr lang="en-US" altLang="zh-CN" b="1" i="1">
                            <a:solidFill>
                              <a:srgbClr val="C00000"/>
                            </a:solidFill>
                            <a:latin typeface="Cambria Math"/>
                          </a:rPr>
                          <m:t>(</m:t>
                        </m:r>
                        <m:sSub>
                          <m:sSubPr>
                            <m:ctrlPr>
                              <a:rPr lang="zh-CN" altLang="zh-CN" b="1" i="1">
                                <a:solidFill>
                                  <a:srgbClr val="C00000"/>
                                </a:solidFill>
                                <a:latin typeface="Cambria Math"/>
                              </a:rPr>
                            </m:ctrlPr>
                          </m:sSubPr>
                          <m:e>
                            <m:r>
                              <a:rPr lang="en-US" altLang="zh-CN" b="1" i="1">
                                <a:solidFill>
                                  <a:srgbClr val="C00000"/>
                                </a:solidFill>
                                <a:latin typeface="Cambria Math"/>
                              </a:rPr>
                              <m:t>𝒘</m:t>
                            </m:r>
                          </m:e>
                          <m:sub>
                            <m:r>
                              <a:rPr lang="en-US" altLang="zh-CN" b="1" i="1">
                                <a:solidFill>
                                  <a:srgbClr val="C00000"/>
                                </a:solidFill>
                                <a:latin typeface="Cambria Math"/>
                              </a:rPr>
                              <m:t>𝒊</m:t>
                            </m:r>
                          </m:sub>
                        </m:sSub>
                        <m:r>
                          <a:rPr lang="en-US" altLang="zh-CN" b="1" i="1">
                            <a:solidFill>
                              <a:srgbClr val="C00000"/>
                            </a:solidFill>
                            <a:latin typeface="Cambria Math"/>
                          </a:rPr>
                          <m:t>|</m:t>
                        </m:r>
                        <m:sSub>
                          <m:sSubPr>
                            <m:ctrlPr>
                              <a:rPr lang="zh-CN" altLang="zh-CN" b="1" i="1">
                                <a:solidFill>
                                  <a:srgbClr val="C00000"/>
                                </a:solidFill>
                                <a:latin typeface="Cambria Math"/>
                              </a:rPr>
                            </m:ctrlPr>
                          </m:sSubPr>
                          <m:e>
                            <m:r>
                              <a:rPr lang="en-US" altLang="zh-CN" b="1" i="1">
                                <a:solidFill>
                                  <a:srgbClr val="C00000"/>
                                </a:solidFill>
                                <a:latin typeface="Cambria Math"/>
                              </a:rPr>
                              <m:t>𝒘</m:t>
                            </m:r>
                          </m:e>
                          <m:sub>
                            <m:r>
                              <a:rPr lang="en-US" altLang="zh-CN" b="1" i="1">
                                <a:solidFill>
                                  <a:srgbClr val="C00000"/>
                                </a:solidFill>
                                <a:latin typeface="Cambria Math"/>
                              </a:rPr>
                              <m:t>𝒊</m:t>
                            </m:r>
                            <m:r>
                              <a:rPr lang="en-US" altLang="zh-CN" b="1" i="1">
                                <a:solidFill>
                                  <a:srgbClr val="C00000"/>
                                </a:solidFill>
                                <a:latin typeface="Cambria Math"/>
                              </a:rPr>
                              <m:t>−</m:t>
                            </m:r>
                            <m:r>
                              <a:rPr lang="en-US" altLang="zh-CN" b="1" i="1">
                                <a:solidFill>
                                  <a:srgbClr val="C00000"/>
                                </a:solidFill>
                                <a:latin typeface="Cambria Math"/>
                              </a:rPr>
                              <m:t>𝟏</m:t>
                            </m:r>
                          </m:sub>
                        </m:sSub>
                        <m:r>
                          <a:rPr lang="en-US" altLang="zh-CN" b="1" i="1">
                            <a:solidFill>
                              <a:srgbClr val="C00000"/>
                            </a:solidFill>
                            <a:latin typeface="Cambria Math"/>
                          </a:rPr>
                          <m:t>)</m:t>
                        </m:r>
                      </m:e>
                    </m:nary>
                  </m:oMath>
                </a14:m>
                <a:endParaRPr lang="zh-CN" altLang="zh-CN" b="1" dirty="0">
                  <a:solidFill>
                    <a:srgbClr val="C00000"/>
                  </a:solidFill>
                </a:endParaRPr>
              </a:p>
              <a:p>
                <a:pPr lvl="2"/>
                <a:r>
                  <a:rPr lang="zh-CN" altLang="zh-CN" dirty="0"/>
                  <a:t>式中，</a:t>
                </a:r>
                <a:r>
                  <a:rPr lang="en-US" altLang="zh-CN" dirty="0"/>
                  <a:t>P(w</a:t>
                </a:r>
                <a:r>
                  <a:rPr lang="en-US" altLang="zh-CN" baseline="-25000" dirty="0"/>
                  <a:t>i</a:t>
                </a:r>
                <a:r>
                  <a:rPr lang="en-US" altLang="zh-CN" dirty="0"/>
                  <a:t>|w</a:t>
                </a:r>
                <a:r>
                  <a:rPr lang="en-US" altLang="zh-CN" baseline="-25000" dirty="0"/>
                  <a:t>i-1</a:t>
                </a:r>
                <a:r>
                  <a:rPr lang="en-US" altLang="zh-CN" dirty="0"/>
                  <a:t>)</a:t>
                </a:r>
                <a:r>
                  <a:rPr lang="zh-CN" altLang="zh-CN" dirty="0"/>
                  <a:t>是概率参数，它可以通过大规模语料库</a:t>
                </a:r>
                <a:r>
                  <a:rPr lang="zh-CN" altLang="zh-CN" dirty="0" smtClean="0"/>
                  <a:t>计算</a:t>
                </a:r>
                <a:r>
                  <a:rPr lang="zh-CN" altLang="en-US" dirty="0" smtClean="0"/>
                  <a:t>；</a:t>
                </a:r>
                <a:endParaRPr lang="en-US" altLang="zh-CN" dirty="0" smtClean="0"/>
              </a:p>
              <a:p>
                <a:pPr lvl="2"/>
                <a:endParaRPr lang="en-US" altLang="zh-CN" dirty="0" smtClean="0"/>
              </a:p>
              <a:p>
                <a:pPr lvl="2"/>
                <a:r>
                  <a:rPr lang="zh-CN" altLang="zh-CN" dirty="0" smtClean="0"/>
                  <a:t>三</a:t>
                </a:r>
                <a:r>
                  <a:rPr lang="zh-CN" altLang="zh-CN" dirty="0"/>
                  <a:t>元模型的概率参数为：</a:t>
                </a:r>
              </a:p>
              <a:p>
                <a:pPr lvl="1"/>
                <a:r>
                  <a:rPr lang="en-US" altLang="zh-CN" b="1" dirty="0">
                    <a:solidFill>
                      <a:srgbClr val="C00000"/>
                    </a:solidFill>
                  </a:rPr>
                  <a:t>P(w</a:t>
                </a:r>
                <a:r>
                  <a:rPr lang="en-US" altLang="zh-CN" b="1" baseline="-25000" dirty="0">
                    <a:solidFill>
                      <a:srgbClr val="C00000"/>
                    </a:solidFill>
                  </a:rPr>
                  <a:t>i</a:t>
                </a:r>
                <a:r>
                  <a:rPr lang="en-US" altLang="zh-CN" b="1" dirty="0">
                    <a:solidFill>
                      <a:srgbClr val="C00000"/>
                    </a:solidFill>
                  </a:rPr>
                  <a:t>|w</a:t>
                </a:r>
                <a:r>
                  <a:rPr lang="en-US" altLang="zh-CN" b="1" baseline="-25000" dirty="0">
                    <a:solidFill>
                      <a:srgbClr val="C00000"/>
                    </a:solidFill>
                  </a:rPr>
                  <a:t>i-2</a:t>
                </a:r>
                <a:r>
                  <a:rPr lang="en-US" altLang="zh-CN" b="1" dirty="0">
                    <a:solidFill>
                      <a:srgbClr val="C00000"/>
                    </a:solidFill>
                  </a:rPr>
                  <a:t>w</a:t>
                </a:r>
                <a:r>
                  <a:rPr lang="en-US" altLang="zh-CN" b="1" baseline="-25000" dirty="0">
                    <a:solidFill>
                      <a:srgbClr val="C00000"/>
                    </a:solidFill>
                  </a:rPr>
                  <a:t>i-1</a:t>
                </a:r>
                <a:r>
                  <a:rPr lang="en-US" altLang="zh-CN" b="1" dirty="0">
                    <a:solidFill>
                      <a:srgbClr val="C00000"/>
                    </a:solidFill>
                  </a:rPr>
                  <a:t>)</a:t>
                </a:r>
                <a:r>
                  <a:rPr lang="zh-CN" altLang="zh-CN" b="1" dirty="0">
                    <a:solidFill>
                      <a:srgbClr val="C00000"/>
                    </a:solidFill>
                  </a:rPr>
                  <a:t>≈</a:t>
                </a:r>
                <a:r>
                  <a:rPr lang="en-US" altLang="zh-CN" b="1" dirty="0">
                    <a:solidFill>
                      <a:srgbClr val="C00000"/>
                    </a:solidFill>
                  </a:rPr>
                  <a:t>count(w</a:t>
                </a:r>
                <a:r>
                  <a:rPr lang="en-US" altLang="zh-CN" b="1" baseline="-25000" dirty="0">
                    <a:solidFill>
                      <a:srgbClr val="C00000"/>
                    </a:solidFill>
                  </a:rPr>
                  <a:t>i-2</a:t>
                </a:r>
                <a:r>
                  <a:rPr lang="en-US" altLang="zh-CN" b="1" dirty="0">
                    <a:solidFill>
                      <a:srgbClr val="C00000"/>
                    </a:solidFill>
                  </a:rPr>
                  <a:t> w</a:t>
                </a:r>
                <a:r>
                  <a:rPr lang="en-US" altLang="zh-CN" b="1" baseline="-25000" dirty="0">
                    <a:solidFill>
                      <a:srgbClr val="C00000"/>
                    </a:solidFill>
                  </a:rPr>
                  <a:t>i-1</a:t>
                </a:r>
                <a:r>
                  <a:rPr lang="en-US" altLang="zh-CN" b="1" dirty="0">
                    <a:solidFill>
                      <a:srgbClr val="C00000"/>
                    </a:solidFill>
                  </a:rPr>
                  <a:t> </a:t>
                </a:r>
                <a:r>
                  <a:rPr lang="en-US" altLang="zh-CN" b="1" dirty="0" err="1">
                    <a:solidFill>
                      <a:srgbClr val="C00000"/>
                    </a:solidFill>
                  </a:rPr>
                  <a:t>w</a:t>
                </a:r>
                <a:r>
                  <a:rPr lang="en-US" altLang="zh-CN" b="1" baseline="-25000" dirty="0" err="1">
                    <a:solidFill>
                      <a:srgbClr val="C00000"/>
                    </a:solidFill>
                  </a:rPr>
                  <a:t>i</a:t>
                </a:r>
                <a:r>
                  <a:rPr lang="en-US" altLang="zh-CN" b="1" dirty="0">
                    <a:solidFill>
                      <a:srgbClr val="C00000"/>
                    </a:solidFill>
                  </a:rPr>
                  <a:t>) / count(w</a:t>
                </a:r>
                <a:r>
                  <a:rPr lang="en-US" altLang="zh-CN" b="1" baseline="-25000" dirty="0">
                    <a:solidFill>
                      <a:srgbClr val="C00000"/>
                    </a:solidFill>
                  </a:rPr>
                  <a:t>i-2</a:t>
                </a:r>
                <a:r>
                  <a:rPr lang="en-US" altLang="zh-CN" b="1" dirty="0">
                    <a:solidFill>
                      <a:srgbClr val="C00000"/>
                    </a:solidFill>
                  </a:rPr>
                  <a:t> w</a:t>
                </a:r>
                <a:r>
                  <a:rPr lang="en-US" altLang="zh-CN" b="1" baseline="-25000" dirty="0">
                    <a:solidFill>
                      <a:srgbClr val="C00000"/>
                    </a:solidFill>
                  </a:rPr>
                  <a:t>i-1</a:t>
                </a:r>
                <a:r>
                  <a:rPr lang="en-US" altLang="zh-CN" b="1" dirty="0">
                    <a:solidFill>
                      <a:srgbClr val="C00000"/>
                    </a:solidFill>
                  </a:rPr>
                  <a:t>)                        </a:t>
                </a:r>
                <a:r>
                  <a:rPr lang="zh-CN" altLang="zh-CN" dirty="0"/>
                  <a:t>（</a:t>
                </a:r>
                <a:r>
                  <a:rPr lang="en-US" altLang="zh-CN" dirty="0"/>
                  <a:t>3-5</a:t>
                </a:r>
                <a:r>
                  <a:rPr lang="zh-CN" altLang="zh-CN" dirty="0"/>
                  <a:t>）</a:t>
                </a:r>
              </a:p>
              <a:p>
                <a:pPr lvl="2"/>
                <a:r>
                  <a:rPr lang="zh-CN" altLang="zh-CN" dirty="0" smtClean="0"/>
                  <a:t>式中</a:t>
                </a:r>
                <a:r>
                  <a:rPr lang="zh-CN" altLang="zh-CN" dirty="0"/>
                  <a:t>，</a:t>
                </a:r>
                <a:r>
                  <a:rPr lang="en-US" altLang="zh-CN" dirty="0"/>
                  <a:t>count(</a:t>
                </a:r>
                <a:r>
                  <a:rPr lang="zh-CN" altLang="zh-CN" dirty="0"/>
                  <a:t>…</a:t>
                </a:r>
                <a:r>
                  <a:rPr lang="en-US" altLang="zh-CN" dirty="0"/>
                  <a:t>)</a:t>
                </a:r>
                <a:r>
                  <a:rPr lang="zh-CN" altLang="zh-CN" dirty="0"/>
                  <a:t>表示一个特定词序列在语料库中出现的累计次数</a:t>
                </a:r>
                <a:r>
                  <a:rPr lang="zh-CN" altLang="zh-CN" dirty="0" smtClean="0"/>
                  <a:t>。</a:t>
                </a:r>
                <a:endParaRPr lang="en-US" altLang="zh-CN" dirty="0" smtClean="0"/>
              </a:p>
              <a:p>
                <a:pPr lvl="2"/>
                <a:endParaRPr lang="zh-CN"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099" t="-1016"/>
                </a:stretch>
              </a:blipFill>
            </p:spPr>
            <p:txBody>
              <a:bodyPr/>
              <a:lstStyle/>
              <a:p>
                <a:r>
                  <a:rPr lang="zh-CN" altLang="en-US">
                    <a:noFill/>
                  </a:rPr>
                  <a:t> </a:t>
                </a:r>
              </a:p>
            </p:txBody>
          </p:sp>
        </mc:Fallback>
      </mc:AlternateContent>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55272898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zh-CN" altLang="zh-CN"/>
              <a:t>（</a:t>
            </a:r>
            <a:r>
              <a:rPr lang="en-US" altLang="zh-CN"/>
              <a:t>2</a:t>
            </a:r>
            <a:r>
              <a:rPr lang="zh-CN" altLang="zh-CN"/>
              <a:t>）统计语言模型的应用</a:t>
            </a:r>
          </a:p>
          <a:p>
            <a:pPr lvl="1"/>
            <a:r>
              <a:rPr lang="zh-CN" altLang="zh-CN" smtClean="0"/>
              <a:t>【</a:t>
            </a:r>
            <a:r>
              <a:rPr lang="zh-CN" altLang="zh-CN"/>
              <a:t>例</a:t>
            </a:r>
            <a:r>
              <a:rPr lang="en-US" altLang="zh-CN"/>
              <a:t>3-5</a:t>
            </a:r>
            <a:r>
              <a:rPr lang="zh-CN" altLang="zh-CN" smtClean="0"/>
              <a:t>】拼音输入</a:t>
            </a:r>
            <a:r>
              <a:rPr lang="zh-CN" altLang="en-US" smtClean="0"/>
              <a:t>的</a:t>
            </a:r>
            <a:r>
              <a:rPr lang="zh-CN" altLang="zh-CN" b="1" smtClean="0">
                <a:solidFill>
                  <a:srgbClr val="C00000"/>
                </a:solidFill>
              </a:rPr>
              <a:t>音</a:t>
            </a:r>
            <a:r>
              <a:rPr lang="zh-CN" altLang="zh-CN" b="1">
                <a:solidFill>
                  <a:srgbClr val="C00000"/>
                </a:solidFill>
              </a:rPr>
              <a:t>字转换</a:t>
            </a:r>
            <a:r>
              <a:rPr lang="zh-CN" altLang="zh-CN"/>
              <a:t>问题。</a:t>
            </a:r>
            <a:r>
              <a:rPr lang="zh-CN" altLang="zh-CN" smtClean="0"/>
              <a:t>输入拼音</a:t>
            </a:r>
            <a:r>
              <a:rPr lang="zh-CN" altLang="zh-CN"/>
              <a:t>：</a:t>
            </a:r>
            <a:r>
              <a:rPr lang="en-US" altLang="zh-CN" b="1">
                <a:solidFill>
                  <a:srgbClr val="7030A0"/>
                </a:solidFill>
              </a:rPr>
              <a:t>nixianzaiganshenme</a:t>
            </a:r>
            <a:r>
              <a:rPr lang="zh-CN" altLang="zh-CN"/>
              <a:t>时，如图</a:t>
            </a:r>
            <a:r>
              <a:rPr lang="en-US" altLang="zh-CN"/>
              <a:t>3-2</a:t>
            </a:r>
            <a:r>
              <a:rPr lang="zh-CN" altLang="zh-CN"/>
              <a:t>所示，可能对应很多种转换</a:t>
            </a:r>
            <a:r>
              <a:rPr lang="zh-CN" altLang="zh-CN" smtClean="0"/>
              <a:t>结果。从</a:t>
            </a:r>
            <a:r>
              <a:rPr lang="zh-CN" altLang="zh-CN"/>
              <a:t>诸多转换结果中选择最合适的结果，就需要用到</a:t>
            </a:r>
            <a:r>
              <a:rPr lang="en-US" altLang="zh-CN"/>
              <a:t>N</a:t>
            </a:r>
            <a:r>
              <a:rPr lang="zh-CN" altLang="zh-CN"/>
              <a:t>元统计语言模型</a:t>
            </a:r>
            <a:r>
              <a:rPr lang="zh-CN" altLang="zh-CN" smtClean="0"/>
              <a:t>。</a:t>
            </a:r>
            <a:endParaRPr lang="en-US" altLang="zh-CN" smtClean="0"/>
          </a:p>
          <a:p>
            <a:pPr lvl="1"/>
            <a:endParaRPr lang="en-US" altLang="zh-CN"/>
          </a:p>
          <a:p>
            <a:pPr lvl="1"/>
            <a:endParaRPr lang="en-US" altLang="zh-CN" smtClean="0"/>
          </a:p>
          <a:p>
            <a:pPr lvl="1"/>
            <a:endParaRPr lang="en-US" altLang="zh-CN"/>
          </a:p>
          <a:p>
            <a:pPr lvl="1"/>
            <a:endParaRPr lang="en-US" altLang="zh-CN" smtClean="0"/>
          </a:p>
          <a:p>
            <a:pPr lvl="1"/>
            <a:endParaRPr lang="en-US" altLang="zh-CN"/>
          </a:p>
          <a:p>
            <a:pPr lvl="1"/>
            <a:endParaRPr lang="en-US" altLang="zh-CN" smtClean="0"/>
          </a:p>
          <a:p>
            <a:pPr lvl="1"/>
            <a:endParaRPr lang="en-US" altLang="zh-CN"/>
          </a:p>
          <a:p>
            <a:pPr lvl="1"/>
            <a:endParaRPr lang="en-US" altLang="zh-CN" smtClean="0"/>
          </a:p>
          <a:p>
            <a:pPr lvl="1"/>
            <a:r>
              <a:rPr lang="zh-CN" altLang="zh-CN"/>
              <a:t>统计</a:t>
            </a:r>
            <a:r>
              <a:rPr lang="zh-CN" altLang="zh-CN" smtClean="0"/>
              <a:t>语言模型不可能</a:t>
            </a:r>
            <a:r>
              <a:rPr lang="zh-CN" altLang="zh-CN"/>
              <a:t>百分之百准确，这也是概率统计方法的一个特点。</a:t>
            </a:r>
          </a:p>
          <a:p>
            <a:pPr lvl="1"/>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264166" y="2244798"/>
            <a:ext cx="7728911" cy="2624913"/>
          </a:xfrm>
          <a:prstGeom prst="rect">
            <a:avLst/>
          </a:prstGeom>
        </p:spPr>
      </p:pic>
    </p:spTree>
    <p:extLst>
      <p:ext uri="{BB962C8B-B14F-4D97-AF65-F5344CB8AC3E}">
        <p14:creationId xmlns:p14="http://schemas.microsoft.com/office/powerpoint/2010/main" xmlns="" val="55272898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987553"/>
            <a:ext cx="12192000" cy="5870447"/>
            <a:chOff x="0" y="987553"/>
            <a:chExt cx="12192000" cy="5870447"/>
          </a:xfrm>
        </p:grpSpPr>
        <p:pic>
          <p:nvPicPr>
            <p:cNvPr id="5" name="图片 4"/>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0" y="987553"/>
              <a:ext cx="12192000" cy="5870447"/>
            </a:xfrm>
            <a:prstGeom prst="rect">
              <a:avLst/>
            </a:prstGeom>
          </p:spPr>
        </p:pic>
        <p:sp>
          <p:nvSpPr>
            <p:cNvPr id="6" name="矩形 5"/>
            <p:cNvSpPr/>
            <p:nvPr/>
          </p:nvSpPr>
          <p:spPr>
            <a:xfrm>
              <a:off x="8718698" y="987553"/>
              <a:ext cx="3473302" cy="3233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en-US" altLang="zh-CN" dirty="0" smtClean="0"/>
              <a:t>3.2.2  </a:t>
            </a:r>
            <a:r>
              <a:rPr lang="zh-CN" altLang="en-US" dirty="0" smtClean="0"/>
              <a:t>机器翻译</a:t>
            </a:r>
            <a:r>
              <a:rPr lang="en-US" altLang="zh-CN" dirty="0"/>
              <a:t>——</a:t>
            </a:r>
            <a:r>
              <a:rPr lang="zh-CN" altLang="en-US" dirty="0"/>
              <a:t>统计语言</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en-US" altLang="zh-CN" dirty="0" smtClean="0"/>
              <a:t>【</a:t>
            </a:r>
            <a:r>
              <a:rPr lang="zh-CN" altLang="en-US" dirty="0" smtClean="0"/>
              <a:t>扩展</a:t>
            </a:r>
            <a:r>
              <a:rPr lang="en-US" altLang="zh-CN" dirty="0" smtClean="0"/>
              <a:t>】</a:t>
            </a:r>
            <a:r>
              <a:rPr lang="zh-CN" altLang="zh-CN" dirty="0"/>
              <a:t>统计</a:t>
            </a:r>
            <a:r>
              <a:rPr lang="zh-CN" altLang="zh-CN" dirty="0" smtClean="0"/>
              <a:t>语言模型</a:t>
            </a:r>
            <a:r>
              <a:rPr lang="zh-CN" altLang="en-US" dirty="0" smtClean="0"/>
              <a:t>在机器翻译中</a:t>
            </a:r>
            <a:r>
              <a:rPr lang="zh-CN" altLang="zh-CN" dirty="0" smtClean="0"/>
              <a:t>的应用</a:t>
            </a:r>
            <a:r>
              <a:rPr lang="zh-CN" altLang="en-US"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1116963783"/>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lnSpc>
                <a:spcPct val="150000"/>
              </a:lnSpc>
              <a:buNone/>
            </a:pPr>
            <a:r>
              <a:rPr lang="en-US" altLang="zh-CN" smtClean="0"/>
              <a:t>1.1.1  </a:t>
            </a:r>
            <a:r>
              <a:rPr lang="zh-CN" altLang="en-US" smtClean="0"/>
              <a:t>计算机的发展</a:t>
            </a:r>
            <a:endParaRPr lang="zh-CN" altLang="en-US"/>
          </a:p>
        </p:txBody>
      </p:sp>
      <p:graphicFrame>
        <p:nvGraphicFramePr>
          <p:cNvPr id="4" name="图示 3"/>
          <p:cNvGraphicFramePr/>
          <p:nvPr>
            <p:extLst>
              <p:ext uri="{D42A27DB-BD31-4B8C-83A1-F6EECF244321}">
                <p14:modId xmlns:p14="http://schemas.microsoft.com/office/powerpoint/2010/main" xmlns="" val="553504433"/>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32412164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3.2.3  </a:t>
            </a:r>
            <a:r>
              <a:rPr lang="zh-CN" altLang="en-US" dirty="0" smtClean="0"/>
              <a:t>平均</a:t>
            </a:r>
            <a:r>
              <a:rPr lang="zh-CN" altLang="en-US" dirty="0"/>
              <a:t>收入</a:t>
            </a:r>
            <a:r>
              <a:rPr lang="en-US" altLang="zh-CN" dirty="0"/>
              <a:t>——</a:t>
            </a:r>
            <a:r>
              <a:rPr lang="zh-CN" altLang="en-US" dirty="0"/>
              <a:t>安全计算</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smtClean="0"/>
              <a:t>1</a:t>
            </a:r>
            <a:r>
              <a:rPr lang="zh-CN" altLang="en-US" b="1" smtClean="0"/>
              <a:t>、</a:t>
            </a:r>
            <a:r>
              <a:rPr lang="zh-CN" altLang="zh-CN" b="1" smtClean="0"/>
              <a:t>什么</a:t>
            </a:r>
            <a:r>
              <a:rPr lang="zh-CN" altLang="zh-CN" b="1"/>
              <a:t>是安全多方计算（</a:t>
            </a:r>
            <a:r>
              <a:rPr lang="en-US" altLang="zh-CN" b="1"/>
              <a:t>SMC</a:t>
            </a:r>
            <a:r>
              <a:rPr lang="zh-CN" altLang="zh-CN" b="1"/>
              <a:t>）</a:t>
            </a:r>
            <a:endParaRPr lang="zh-CN" altLang="zh-CN"/>
          </a:p>
          <a:p>
            <a:pPr lvl="1"/>
            <a:endParaRPr lang="en-US" altLang="zh-CN" sz="1000" smtClean="0"/>
          </a:p>
          <a:p>
            <a:pPr lvl="1"/>
            <a:r>
              <a:rPr lang="zh-CN" altLang="zh-CN" smtClean="0"/>
              <a:t>【</a:t>
            </a:r>
            <a:r>
              <a:rPr lang="zh-CN" altLang="zh-CN"/>
              <a:t>例</a:t>
            </a:r>
            <a:r>
              <a:rPr lang="en-US" altLang="zh-CN"/>
              <a:t>3-6</a:t>
            </a:r>
            <a:r>
              <a:rPr lang="zh-CN" altLang="zh-CN"/>
              <a:t>】</a:t>
            </a:r>
            <a:r>
              <a:rPr lang="zh-CN" altLang="zh-CN" smtClean="0"/>
              <a:t>：证券公司用</a:t>
            </a:r>
            <a:r>
              <a:rPr lang="zh-CN" altLang="zh-CN"/>
              <a:t>各种</a:t>
            </a:r>
            <a:r>
              <a:rPr lang="zh-CN" altLang="zh-CN" smtClean="0"/>
              <a:t>方法统计</a:t>
            </a:r>
            <a:r>
              <a:rPr lang="zh-CN" altLang="zh-CN"/>
              <a:t>基金的平均仓位，</a:t>
            </a:r>
            <a:r>
              <a:rPr lang="zh-CN" altLang="zh-CN" smtClean="0"/>
              <a:t>但结果</a:t>
            </a:r>
            <a:r>
              <a:rPr lang="zh-CN" altLang="zh-CN"/>
              <a:t>差异较大。为什么</a:t>
            </a:r>
            <a:r>
              <a:rPr lang="zh-CN" altLang="zh-CN" smtClean="0"/>
              <a:t>不发送</a:t>
            </a:r>
            <a:r>
              <a:rPr lang="zh-CN" altLang="zh-CN"/>
              <a:t>调查问卷呢？</a:t>
            </a:r>
            <a:r>
              <a:rPr lang="zh-CN" altLang="zh-CN" smtClean="0"/>
              <a:t>因为基金经理</a:t>
            </a:r>
            <a:r>
              <a:rPr lang="zh-CN" altLang="en-US" smtClean="0"/>
              <a:t>不</a:t>
            </a:r>
            <a:r>
              <a:rPr lang="zh-CN" altLang="zh-CN" smtClean="0"/>
              <a:t>愿意公开真实</a:t>
            </a:r>
            <a:r>
              <a:rPr lang="zh-CN" altLang="zh-CN"/>
              <a:t>仓位</a:t>
            </a:r>
            <a:r>
              <a:rPr lang="zh-CN" altLang="zh-CN" smtClean="0"/>
              <a:t>。如何</a:t>
            </a:r>
            <a:r>
              <a:rPr lang="zh-CN" altLang="zh-CN"/>
              <a:t>在不泄漏每个基金真实数据的前提下，统计出平均仓位的精确值呢？</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组合 7"/>
          <p:cNvGrpSpPr/>
          <p:nvPr/>
        </p:nvGrpSpPr>
        <p:grpSpPr>
          <a:xfrm>
            <a:off x="1176079" y="2453541"/>
            <a:ext cx="10058400" cy="3342578"/>
            <a:chOff x="1176079" y="2347211"/>
            <a:chExt cx="10058400" cy="3342578"/>
          </a:xfrm>
        </p:grpSpPr>
        <p:pic>
          <p:nvPicPr>
            <p:cNvPr id="5" name="图片 4"/>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1176079" y="2347211"/>
              <a:ext cx="10058400" cy="3342578"/>
            </a:xfrm>
            <a:prstGeom prst="rect">
              <a:avLst/>
            </a:prstGeom>
          </p:spPr>
        </p:pic>
        <p:sp>
          <p:nvSpPr>
            <p:cNvPr id="6" name="矩形 5"/>
            <p:cNvSpPr/>
            <p:nvPr/>
          </p:nvSpPr>
          <p:spPr>
            <a:xfrm>
              <a:off x="5762847" y="2347211"/>
              <a:ext cx="861237" cy="3342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55272898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3.1.2  </a:t>
            </a:r>
            <a:r>
              <a:rPr lang="zh-CN" altLang="en-US" dirty="0" smtClean="0"/>
              <a:t>计算</a:t>
            </a:r>
            <a:r>
              <a:rPr lang="zh-CN" altLang="en-US" dirty="0"/>
              <a:t>思维的特征</a:t>
            </a:r>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计算</a:t>
            </a:r>
            <a:r>
              <a:rPr lang="zh-CN" altLang="zh-CN" b="1" dirty="0"/>
              <a:t>工具与思维方式的相互影响</a:t>
            </a:r>
            <a:endParaRPr lang="zh-CN" altLang="zh-CN" dirty="0"/>
          </a:p>
          <a:p>
            <a:pPr lvl="1"/>
            <a:endParaRPr lang="en-US" altLang="zh-CN" sz="1000" smtClean="0"/>
          </a:p>
          <a:p>
            <a:pPr lvl="1"/>
            <a:r>
              <a:rPr lang="zh-CN" altLang="zh-CN" smtClean="0"/>
              <a:t>家</a:t>
            </a:r>
            <a:r>
              <a:rPr lang="zh-CN" altLang="zh-CN" dirty="0" smtClean="0"/>
              <a:t>迪科斯彻：</a:t>
            </a:r>
            <a:r>
              <a:rPr lang="zh-CN" altLang="zh-CN" b="1" dirty="0" smtClean="0">
                <a:solidFill>
                  <a:srgbClr val="C00000"/>
                </a:solidFill>
              </a:rPr>
              <a:t>我们</a:t>
            </a:r>
            <a:r>
              <a:rPr lang="zh-CN" altLang="zh-CN" b="1" dirty="0">
                <a:solidFill>
                  <a:srgbClr val="C00000"/>
                </a:solidFill>
              </a:rPr>
              <a:t>使用的工具影响着我们的思维方式和思维习惯，从而也将深刻地影响着我们的思维</a:t>
            </a:r>
            <a:r>
              <a:rPr lang="zh-CN" altLang="zh-CN" b="1" dirty="0" smtClean="0">
                <a:solidFill>
                  <a:srgbClr val="C00000"/>
                </a:solidFill>
              </a:rPr>
              <a:t>能力</a:t>
            </a:r>
            <a:r>
              <a:rPr lang="zh-CN" altLang="zh-CN" dirty="0" smtClean="0">
                <a:solidFill>
                  <a:srgbClr val="C00000"/>
                </a:solidFill>
              </a:rPr>
              <a:t>。</a:t>
            </a:r>
            <a:endParaRPr lang="en-US" altLang="zh-CN" dirty="0" smtClean="0">
              <a:solidFill>
                <a:srgbClr val="C00000"/>
              </a:solidFill>
            </a:endParaRPr>
          </a:p>
          <a:p>
            <a:pPr lvl="1"/>
            <a:endParaRPr lang="en-US" altLang="zh-CN" dirty="0"/>
          </a:p>
          <a:p>
            <a:pPr lvl="1"/>
            <a:r>
              <a:rPr lang="zh-CN" altLang="zh-CN" dirty="0" smtClean="0"/>
              <a:t>计算</a:t>
            </a:r>
            <a:r>
              <a:rPr lang="zh-CN" altLang="zh-CN" dirty="0"/>
              <a:t>的</a:t>
            </a:r>
            <a:r>
              <a:rPr lang="zh-CN" altLang="zh-CN" dirty="0" smtClean="0"/>
              <a:t>发展影响</a:t>
            </a:r>
            <a:r>
              <a:rPr lang="zh-CN" altLang="zh-CN" dirty="0"/>
              <a:t>着人类的思维</a:t>
            </a:r>
            <a:r>
              <a:rPr lang="zh-CN" altLang="zh-CN" dirty="0" smtClean="0"/>
              <a:t>方式。</a:t>
            </a:r>
            <a:endParaRPr lang="en-US" altLang="zh-CN" dirty="0" smtClean="0"/>
          </a:p>
          <a:p>
            <a:pPr lvl="2"/>
            <a:r>
              <a:rPr lang="zh-CN" altLang="zh-CN" dirty="0" smtClean="0"/>
              <a:t>如</a:t>
            </a:r>
            <a:r>
              <a:rPr lang="zh-CN" altLang="en-US" dirty="0" smtClean="0"/>
              <a:t>，</a:t>
            </a:r>
            <a:r>
              <a:rPr lang="zh-CN" altLang="zh-CN" dirty="0" smtClean="0"/>
              <a:t>计算生物学改变</a:t>
            </a:r>
            <a:r>
              <a:rPr lang="zh-CN" altLang="en-US" dirty="0" smtClean="0"/>
              <a:t>了</a:t>
            </a:r>
            <a:r>
              <a:rPr lang="zh-CN" altLang="zh-CN" dirty="0" smtClean="0"/>
              <a:t>生物学家</a:t>
            </a:r>
            <a:r>
              <a:rPr lang="zh-CN" altLang="zh-CN" dirty="0"/>
              <a:t>的思维方式</a:t>
            </a:r>
            <a:r>
              <a:rPr lang="zh-CN" altLang="zh-CN" dirty="0" smtClean="0"/>
              <a:t>；</a:t>
            </a:r>
            <a:endParaRPr lang="en-US" altLang="zh-CN" dirty="0" smtClean="0"/>
          </a:p>
          <a:p>
            <a:pPr lvl="2"/>
            <a:r>
              <a:rPr lang="zh-CN" altLang="en-US" dirty="0" smtClean="0"/>
              <a:t>如，</a:t>
            </a:r>
            <a:r>
              <a:rPr lang="zh-CN" altLang="zh-CN" dirty="0" smtClean="0"/>
              <a:t>计算机博弈论改变</a:t>
            </a:r>
            <a:r>
              <a:rPr lang="zh-CN" altLang="zh-CN" dirty="0"/>
              <a:t>着经济学家的思维方式</a:t>
            </a:r>
            <a:r>
              <a:rPr lang="zh-CN" altLang="zh-CN" dirty="0" smtClean="0"/>
              <a:t>；</a:t>
            </a:r>
            <a:endParaRPr lang="en-US" altLang="zh-CN" dirty="0" smtClean="0"/>
          </a:p>
          <a:p>
            <a:pPr lvl="2"/>
            <a:r>
              <a:rPr lang="zh-CN" altLang="en-US" dirty="0" smtClean="0"/>
              <a:t>如，</a:t>
            </a:r>
            <a:r>
              <a:rPr lang="zh-CN" altLang="zh-CN" dirty="0" smtClean="0"/>
              <a:t>计算社会科学改变</a:t>
            </a:r>
            <a:r>
              <a:rPr lang="zh-CN" altLang="zh-CN" dirty="0"/>
              <a:t>着社会学家的思维方式</a:t>
            </a:r>
            <a:r>
              <a:rPr lang="zh-CN" altLang="zh-CN" dirty="0" smtClean="0"/>
              <a:t>；</a:t>
            </a:r>
            <a:endParaRPr lang="en-US" altLang="zh-CN" dirty="0" smtClean="0"/>
          </a:p>
          <a:p>
            <a:pPr lvl="2"/>
            <a:r>
              <a:rPr lang="zh-CN" altLang="en-US" dirty="0" smtClean="0"/>
              <a:t>如，</a:t>
            </a:r>
            <a:r>
              <a:rPr lang="zh-CN" altLang="zh-CN" dirty="0" smtClean="0"/>
              <a:t>量子</a:t>
            </a:r>
            <a:r>
              <a:rPr lang="zh-CN" altLang="zh-CN" dirty="0"/>
              <a:t>计算改变着物理学家的思维方式</a:t>
            </a:r>
            <a:r>
              <a:rPr lang="zh-CN" altLang="zh-CN" dirty="0" smtClean="0"/>
              <a:t>。</a:t>
            </a:r>
            <a:endParaRPr lang="en-US" altLang="zh-CN" dirty="0" smtClean="0"/>
          </a:p>
          <a:p>
            <a:pPr lvl="2"/>
            <a:endParaRPr lang="en-US" altLang="zh-CN" dirty="0" smtClean="0"/>
          </a:p>
          <a:p>
            <a:pPr lvl="1"/>
            <a:r>
              <a:rPr lang="zh-CN" altLang="zh-CN" smtClean="0"/>
              <a:t>计算思维</a:t>
            </a:r>
            <a:r>
              <a:rPr lang="zh-CN" altLang="en-US" smtClean="0"/>
              <a:t>是</a:t>
            </a:r>
            <a:r>
              <a:rPr lang="zh-CN" altLang="zh-CN" smtClean="0"/>
              <a:t>各个</a:t>
            </a:r>
            <a:r>
              <a:rPr lang="zh-CN" altLang="zh-CN" dirty="0"/>
              <a:t>专业求解</a:t>
            </a:r>
            <a:r>
              <a:rPr lang="zh-CN" altLang="zh-CN"/>
              <a:t>问题</a:t>
            </a:r>
            <a:r>
              <a:rPr lang="zh-CN" altLang="zh-CN" smtClean="0"/>
              <a:t>的基本</a:t>
            </a:r>
            <a:r>
              <a:rPr lang="zh-CN" altLang="zh-CN" dirty="0"/>
              <a:t>途径。</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7602430" y="1956390"/>
            <a:ext cx="3795673" cy="3915790"/>
          </a:xfrm>
          <a:prstGeom prst="rect">
            <a:avLst/>
          </a:prstGeom>
        </p:spPr>
      </p:pic>
    </p:spTree>
    <p:extLst>
      <p:ext uri="{BB962C8B-B14F-4D97-AF65-F5344CB8AC3E}">
        <p14:creationId xmlns:p14="http://schemas.microsoft.com/office/powerpoint/2010/main" xmlns="" val="118564028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3.2.3  </a:t>
            </a:r>
            <a:r>
              <a:rPr lang="zh-CN" altLang="en-US" dirty="0" smtClean="0"/>
              <a:t>平均</a:t>
            </a:r>
            <a:r>
              <a:rPr lang="zh-CN" altLang="en-US" dirty="0"/>
              <a:t>收入</a:t>
            </a:r>
            <a:r>
              <a:rPr lang="en-US" altLang="zh-CN" dirty="0"/>
              <a:t>——</a:t>
            </a:r>
            <a:r>
              <a:rPr lang="zh-CN" altLang="en-US" dirty="0"/>
              <a:t>安全计算</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zh-CN" altLang="zh-CN"/>
              <a:t>安全多方</a:t>
            </a:r>
            <a:r>
              <a:rPr lang="zh-CN" altLang="zh-CN" smtClean="0"/>
              <a:t>计算特点：</a:t>
            </a:r>
            <a:endParaRPr lang="en-US" altLang="zh-CN" smtClean="0"/>
          </a:p>
          <a:p>
            <a:pPr lvl="2"/>
            <a:r>
              <a:rPr lang="zh-CN" altLang="zh-CN" smtClean="0"/>
              <a:t>两</a:t>
            </a:r>
            <a:r>
              <a:rPr lang="zh-CN" altLang="zh-CN"/>
              <a:t>方或多方参与基于他们各自私密输入数据的计算</a:t>
            </a:r>
            <a:r>
              <a:rPr lang="zh-CN" altLang="zh-CN" smtClean="0"/>
              <a:t>；</a:t>
            </a:r>
            <a:endParaRPr lang="en-US" altLang="zh-CN" smtClean="0"/>
          </a:p>
          <a:p>
            <a:pPr lvl="2"/>
            <a:r>
              <a:rPr lang="zh-CN" altLang="zh-CN" smtClean="0"/>
              <a:t>他们</a:t>
            </a:r>
            <a:r>
              <a:rPr lang="zh-CN" altLang="zh-CN"/>
              <a:t>都不想其他方知道自己输入的数据</a:t>
            </a:r>
            <a:r>
              <a:rPr lang="zh-CN" altLang="zh-CN" smtClean="0"/>
              <a:t>。</a:t>
            </a:r>
            <a:endParaRPr lang="en-US" altLang="zh-CN" smtClean="0"/>
          </a:p>
          <a:p>
            <a:pPr lvl="1"/>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组合 7"/>
          <p:cNvGrpSpPr/>
          <p:nvPr/>
        </p:nvGrpSpPr>
        <p:grpSpPr>
          <a:xfrm>
            <a:off x="1096407" y="1850730"/>
            <a:ext cx="10058400" cy="3491484"/>
            <a:chOff x="1096407" y="1850730"/>
            <a:chExt cx="10058400" cy="3491484"/>
          </a:xfrm>
        </p:grpSpPr>
        <p:pic>
          <p:nvPicPr>
            <p:cNvPr id="5" name="图片 4"/>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1096407" y="1850730"/>
              <a:ext cx="10058400" cy="3491484"/>
            </a:xfrm>
            <a:prstGeom prst="rect">
              <a:avLst/>
            </a:prstGeom>
          </p:spPr>
        </p:pic>
        <p:sp>
          <p:nvSpPr>
            <p:cNvPr id="6" name="矩形 5"/>
            <p:cNvSpPr/>
            <p:nvPr/>
          </p:nvSpPr>
          <p:spPr>
            <a:xfrm>
              <a:off x="6049926" y="1850730"/>
              <a:ext cx="457200" cy="3491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43937623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3.2.3  </a:t>
            </a:r>
            <a:r>
              <a:rPr lang="zh-CN" altLang="en-US" dirty="0" smtClean="0"/>
              <a:t>平均</a:t>
            </a:r>
            <a:r>
              <a:rPr lang="zh-CN" altLang="en-US" dirty="0"/>
              <a:t>收入</a:t>
            </a:r>
            <a:r>
              <a:rPr lang="en-US" altLang="zh-CN" dirty="0"/>
              <a:t>——</a:t>
            </a:r>
            <a:r>
              <a:rPr lang="zh-CN" altLang="en-US" dirty="0"/>
              <a:t>安全计算</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smtClean="0"/>
              <a:t>2</a:t>
            </a:r>
            <a:r>
              <a:rPr lang="zh-CN" altLang="en-US" b="1" smtClean="0"/>
              <a:t>、</a:t>
            </a:r>
            <a:r>
              <a:rPr lang="zh-CN" altLang="zh-CN" b="1" smtClean="0"/>
              <a:t>简单</a:t>
            </a:r>
            <a:r>
              <a:rPr lang="zh-CN" altLang="zh-CN" b="1"/>
              <a:t>安全多方计算的数学模型</a:t>
            </a:r>
            <a:endParaRPr lang="zh-CN" altLang="zh-CN"/>
          </a:p>
          <a:p>
            <a:pPr lvl="1"/>
            <a:endParaRPr lang="en-US" altLang="zh-CN" sz="1000" smtClean="0"/>
          </a:p>
          <a:p>
            <a:pPr lvl="1"/>
            <a:r>
              <a:rPr lang="zh-CN" altLang="zh-CN" smtClean="0"/>
              <a:t>【</a:t>
            </a:r>
            <a:r>
              <a:rPr lang="zh-CN" altLang="zh-CN"/>
              <a:t>例</a:t>
            </a:r>
            <a:r>
              <a:rPr lang="en-US" altLang="zh-CN"/>
              <a:t>3-8</a:t>
            </a:r>
            <a:r>
              <a:rPr lang="zh-CN" altLang="zh-CN" smtClean="0"/>
              <a:t>】大学</a:t>
            </a:r>
            <a:r>
              <a:rPr lang="zh-CN" altLang="zh-CN"/>
              <a:t>同学毕业</a:t>
            </a:r>
            <a:r>
              <a:rPr lang="en-US" altLang="zh-CN"/>
              <a:t>10</a:t>
            </a:r>
            <a:r>
              <a:rPr lang="zh-CN" altLang="zh-CN"/>
              <a:t>年后聚会，大家对毕业</a:t>
            </a:r>
            <a:r>
              <a:rPr lang="zh-CN" altLang="zh-CN" smtClean="0"/>
              <a:t>后的</a:t>
            </a:r>
            <a:r>
              <a:rPr lang="zh-CN" altLang="zh-CN"/>
              <a:t>平均</a:t>
            </a:r>
            <a:r>
              <a:rPr lang="zh-CN" altLang="zh-CN" smtClean="0"/>
              <a:t>收入感兴趣</a:t>
            </a:r>
            <a:r>
              <a:rPr lang="zh-CN" altLang="zh-CN"/>
              <a:t>。</a:t>
            </a:r>
            <a:r>
              <a:rPr lang="zh-CN" altLang="zh-CN" smtClean="0"/>
              <a:t>但每个人</a:t>
            </a:r>
            <a:r>
              <a:rPr lang="zh-CN" altLang="zh-CN"/>
              <a:t>都</a:t>
            </a:r>
            <a:r>
              <a:rPr lang="zh-CN" altLang="zh-CN" smtClean="0"/>
              <a:t>不想别人</a:t>
            </a:r>
            <a:r>
              <a:rPr lang="zh-CN" altLang="zh-CN"/>
              <a:t>知道自己的真实收入数据。是否有一个方法，在</a:t>
            </a:r>
            <a:r>
              <a:rPr lang="zh-CN" altLang="zh-CN">
                <a:solidFill>
                  <a:srgbClr val="C00000"/>
                </a:solidFill>
              </a:rPr>
              <a:t>每个人都不会泄漏自己收入的情况下</a:t>
            </a:r>
            <a:r>
              <a:rPr lang="zh-CN" altLang="zh-CN"/>
              <a:t>，大家一块算出平均收入呢</a:t>
            </a:r>
            <a:r>
              <a:rPr lang="zh-CN" altLang="zh-CN" smtClean="0"/>
              <a:t>？</a:t>
            </a:r>
            <a:endParaRPr lang="en-US" altLang="zh-CN" smtClean="0"/>
          </a:p>
          <a:p>
            <a:pPr lvl="1"/>
            <a:endParaRPr lang="zh-CN" altLang="zh-CN"/>
          </a:p>
          <a:p>
            <a:pPr lvl="1"/>
            <a:r>
              <a:rPr lang="zh-CN" altLang="zh-CN" smtClean="0"/>
              <a:t>方法：</a:t>
            </a:r>
            <a:endParaRPr lang="en-US" altLang="zh-CN" smtClean="0"/>
          </a:p>
          <a:p>
            <a:pPr lvl="2"/>
            <a:r>
              <a:rPr lang="zh-CN" altLang="zh-CN" smtClean="0"/>
              <a:t>随便</a:t>
            </a:r>
            <a:r>
              <a:rPr lang="zh-CN" altLang="zh-CN"/>
              <a:t>挑出一</a:t>
            </a:r>
            <a:r>
              <a:rPr lang="zh-CN" altLang="zh-CN" smtClean="0"/>
              <a:t>个</a:t>
            </a:r>
            <a:r>
              <a:rPr lang="zh-CN" altLang="en-US" smtClean="0"/>
              <a:t>同学</a:t>
            </a:r>
            <a:r>
              <a:rPr lang="zh-CN" altLang="zh-CN" smtClean="0"/>
              <a:t>，</a:t>
            </a:r>
            <a:r>
              <a:rPr lang="zh-CN" altLang="en-US" smtClean="0"/>
              <a:t>他</a:t>
            </a:r>
            <a:r>
              <a:rPr lang="zh-CN" altLang="zh-CN" smtClean="0"/>
              <a:t>在</a:t>
            </a:r>
            <a:r>
              <a:rPr lang="zh-CN" altLang="zh-CN"/>
              <a:t>心里生成一个随机数</a:t>
            </a:r>
            <a:r>
              <a:rPr lang="en-US" altLang="zh-CN"/>
              <a:t>X</a:t>
            </a:r>
            <a:r>
              <a:rPr lang="zh-CN" altLang="zh-CN"/>
              <a:t>，加上自己的收入</a:t>
            </a:r>
            <a:r>
              <a:rPr lang="en-US" altLang="zh-CN"/>
              <a:t>N1</a:t>
            </a:r>
            <a:r>
              <a:rPr lang="zh-CN" altLang="zh-CN"/>
              <a:t>后（</a:t>
            </a:r>
            <a:r>
              <a:rPr lang="en-US" altLang="zh-CN"/>
              <a:t>S</a:t>
            </a:r>
            <a:r>
              <a:rPr lang="zh-CN" altLang="zh-CN"/>
              <a:t>←</a:t>
            </a:r>
            <a:r>
              <a:rPr lang="en-US" altLang="zh-CN" smtClean="0"/>
              <a:t>X+N1</a:t>
            </a:r>
            <a:r>
              <a:rPr lang="zh-CN" altLang="zh-CN" smtClean="0"/>
              <a:t>）</a:t>
            </a:r>
            <a:r>
              <a:rPr lang="zh-CN" altLang="zh-CN"/>
              <a:t>传递给</a:t>
            </a:r>
            <a:r>
              <a:rPr lang="zh-CN" altLang="zh-CN" smtClean="0"/>
              <a:t>邻座</a:t>
            </a:r>
            <a:r>
              <a:rPr lang="zh-CN" altLang="en-US" smtClean="0"/>
              <a:t>；</a:t>
            </a:r>
            <a:endParaRPr lang="en-US" altLang="zh-CN" smtClean="0"/>
          </a:p>
          <a:p>
            <a:pPr lvl="2"/>
            <a:r>
              <a:rPr lang="zh-CN" altLang="en-US" smtClean="0"/>
              <a:t>邻座在</a:t>
            </a:r>
            <a:r>
              <a:rPr lang="zh-CN" altLang="zh-CN" smtClean="0"/>
              <a:t>数</a:t>
            </a:r>
            <a:r>
              <a:rPr lang="zh-CN" altLang="zh-CN"/>
              <a:t>（</a:t>
            </a:r>
            <a:r>
              <a:rPr lang="en-US" altLang="zh-CN"/>
              <a:t>S</a:t>
            </a:r>
            <a:r>
              <a:rPr lang="zh-CN" altLang="zh-CN"/>
              <a:t>）</a:t>
            </a:r>
            <a:r>
              <a:rPr lang="zh-CN" altLang="zh-CN" smtClean="0"/>
              <a:t>后加上</a:t>
            </a:r>
            <a:r>
              <a:rPr lang="zh-CN" altLang="zh-CN"/>
              <a:t>自己的收入</a:t>
            </a:r>
            <a:r>
              <a:rPr lang="en-US" altLang="zh-CN" smtClean="0"/>
              <a:t>N2</a:t>
            </a:r>
            <a:r>
              <a:rPr lang="zh-CN" altLang="zh-CN" smtClean="0"/>
              <a:t>（</a:t>
            </a:r>
            <a:r>
              <a:rPr lang="en-US" altLang="zh-CN"/>
              <a:t>S</a:t>
            </a:r>
            <a:r>
              <a:rPr lang="zh-CN" altLang="zh-CN"/>
              <a:t>←</a:t>
            </a:r>
            <a:r>
              <a:rPr lang="en-US" altLang="zh-CN" smtClean="0"/>
              <a:t>S+N2</a:t>
            </a:r>
            <a:r>
              <a:rPr lang="zh-CN" altLang="zh-CN" smtClean="0"/>
              <a:t>），</a:t>
            </a:r>
            <a:r>
              <a:rPr lang="zh-CN" altLang="zh-CN"/>
              <a:t>再传给下</a:t>
            </a:r>
            <a:r>
              <a:rPr lang="zh-CN" altLang="zh-CN" smtClean="0"/>
              <a:t>一个人</a:t>
            </a:r>
            <a:r>
              <a:rPr lang="zh-CN" altLang="en-US" smtClean="0"/>
              <a:t>；</a:t>
            </a:r>
            <a:endParaRPr lang="en-US" altLang="zh-CN" smtClean="0"/>
          </a:p>
          <a:p>
            <a:pPr lvl="2"/>
            <a:r>
              <a:rPr lang="zh-CN" altLang="zh-CN" smtClean="0"/>
              <a:t>依次</a:t>
            </a:r>
            <a:r>
              <a:rPr lang="zh-CN" altLang="zh-CN"/>
              <a:t>下去</a:t>
            </a:r>
            <a:r>
              <a:rPr lang="zh-CN" altLang="zh-CN" smtClean="0"/>
              <a:t>，</a:t>
            </a:r>
            <a:r>
              <a:rPr lang="zh-CN" altLang="en-US" smtClean="0"/>
              <a:t>直到</a:t>
            </a:r>
            <a:r>
              <a:rPr lang="zh-CN" altLang="zh-CN" smtClean="0"/>
              <a:t>最后一个人</a:t>
            </a:r>
            <a:r>
              <a:rPr lang="zh-CN" altLang="en-US" smtClean="0"/>
              <a:t>；</a:t>
            </a:r>
            <a:endParaRPr lang="en-US" altLang="zh-CN" smtClean="0"/>
          </a:p>
          <a:p>
            <a:pPr lvl="2"/>
            <a:r>
              <a:rPr lang="zh-CN" altLang="zh-CN" smtClean="0"/>
              <a:t>第</a:t>
            </a:r>
            <a:r>
              <a:rPr lang="zh-CN" altLang="zh-CN"/>
              <a:t>一个人从收到的数里减去自己最</a:t>
            </a:r>
            <a:r>
              <a:rPr lang="zh-CN" altLang="zh-CN" smtClean="0"/>
              <a:t>开始的</a:t>
            </a:r>
            <a:r>
              <a:rPr lang="zh-CN" altLang="zh-CN"/>
              <a:t>随机数</a:t>
            </a:r>
            <a:r>
              <a:rPr lang="zh-CN" altLang="zh-CN" smtClean="0"/>
              <a:t>，获得所有人收入</a:t>
            </a:r>
            <a:r>
              <a:rPr lang="zh-CN" altLang="zh-CN"/>
              <a:t>之和。该和除以参与人数就是大家的平均收入</a:t>
            </a:r>
            <a:r>
              <a:rPr lang="zh-CN" altLang="zh-CN" smtClean="0"/>
              <a:t>。</a:t>
            </a:r>
            <a:endParaRPr lang="en-US" altLang="zh-CN" smtClean="0"/>
          </a:p>
          <a:p>
            <a:pPr lvl="2"/>
            <a:r>
              <a:rPr lang="zh-CN" altLang="zh-CN" smtClean="0"/>
              <a:t>数学模型</a:t>
            </a:r>
            <a:r>
              <a:rPr lang="zh-CN" altLang="zh-CN"/>
              <a:t>为</a:t>
            </a:r>
            <a:r>
              <a:rPr lang="zh-CN" altLang="zh-CN" smtClean="0"/>
              <a:t>：</a:t>
            </a:r>
            <a:r>
              <a:rPr lang="en-US" altLang="zh-CN" b="1" smtClean="0">
                <a:solidFill>
                  <a:srgbClr val="C00000"/>
                </a:solidFill>
              </a:rPr>
              <a:t>SR</a:t>
            </a:r>
            <a:r>
              <a:rPr lang="en-US" altLang="zh-CN" b="1">
                <a:solidFill>
                  <a:srgbClr val="C00000"/>
                </a:solidFill>
              </a:rPr>
              <a:t>=</a:t>
            </a:r>
            <a:r>
              <a:rPr lang="zh-CN" altLang="zh-CN" b="1">
                <a:solidFill>
                  <a:srgbClr val="C00000"/>
                </a:solidFill>
              </a:rPr>
              <a:t>（</a:t>
            </a:r>
            <a:r>
              <a:rPr lang="en-US" altLang="zh-CN" b="1">
                <a:solidFill>
                  <a:srgbClr val="C00000"/>
                </a:solidFill>
              </a:rPr>
              <a:t>S-X</a:t>
            </a:r>
            <a:r>
              <a:rPr lang="zh-CN" altLang="zh-CN" b="1">
                <a:solidFill>
                  <a:srgbClr val="C00000"/>
                </a:solidFill>
              </a:rPr>
              <a:t>）</a:t>
            </a:r>
            <a:r>
              <a:rPr lang="en-US" altLang="zh-CN" b="1">
                <a:solidFill>
                  <a:srgbClr val="C00000"/>
                </a:solidFill>
              </a:rPr>
              <a:t>/n</a:t>
            </a:r>
            <a:endParaRPr lang="zh-CN" altLang="zh-CN" b="1">
              <a:solidFill>
                <a:srgbClr val="C00000"/>
              </a:solidFill>
            </a:endParaRPr>
          </a:p>
          <a:p>
            <a:pPr lvl="3"/>
            <a:r>
              <a:rPr lang="zh-CN" altLang="zh-CN"/>
              <a:t>其中，</a:t>
            </a:r>
            <a:r>
              <a:rPr lang="en-US" altLang="zh-CN"/>
              <a:t>SR</a:t>
            </a:r>
            <a:r>
              <a:rPr lang="zh-CN" altLang="zh-CN"/>
              <a:t>为平均收入；</a:t>
            </a:r>
            <a:r>
              <a:rPr lang="en-US" altLang="zh-CN"/>
              <a:t>S</a:t>
            </a:r>
            <a:r>
              <a:rPr lang="zh-CN" altLang="zh-CN"/>
              <a:t>为全体同学收入累计和；</a:t>
            </a:r>
            <a:r>
              <a:rPr lang="en-US" altLang="zh-CN"/>
              <a:t>X</a:t>
            </a:r>
            <a:r>
              <a:rPr lang="zh-CN" altLang="zh-CN"/>
              <a:t>为初始随机数；</a:t>
            </a:r>
            <a:r>
              <a:rPr lang="en-US" altLang="zh-CN"/>
              <a:t>n</a:t>
            </a:r>
            <a:r>
              <a:rPr lang="zh-CN" altLang="zh-CN"/>
              <a:t>为参与人数</a:t>
            </a:r>
            <a:r>
              <a:rPr lang="zh-CN" altLang="zh-CN" smtClean="0"/>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43937623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3.2.3  </a:t>
            </a:r>
            <a:r>
              <a:rPr lang="zh-CN" altLang="en-US" dirty="0" smtClean="0"/>
              <a:t>平均</a:t>
            </a:r>
            <a:r>
              <a:rPr lang="zh-CN" altLang="en-US" dirty="0"/>
              <a:t>收入</a:t>
            </a:r>
            <a:r>
              <a:rPr lang="en-US" altLang="zh-CN" dirty="0"/>
              <a:t>——</a:t>
            </a:r>
            <a:r>
              <a:rPr lang="zh-CN" altLang="en-US" dirty="0"/>
              <a:t>安全计算</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smtClean="0"/>
              <a:t>3</a:t>
            </a:r>
            <a:r>
              <a:rPr lang="zh-CN" altLang="en-US" b="1" smtClean="0"/>
              <a:t>、</a:t>
            </a:r>
            <a:r>
              <a:rPr lang="zh-CN" altLang="zh-CN" b="1" smtClean="0"/>
              <a:t>合谋</a:t>
            </a:r>
            <a:r>
              <a:rPr lang="zh-CN" altLang="zh-CN" b="1"/>
              <a:t>问题</a:t>
            </a:r>
            <a:endParaRPr lang="zh-CN" altLang="zh-CN"/>
          </a:p>
          <a:p>
            <a:pPr lvl="1"/>
            <a:endParaRPr lang="en-US" altLang="zh-CN" sz="1000" smtClean="0"/>
          </a:p>
          <a:p>
            <a:pPr lvl="1"/>
            <a:r>
              <a:rPr lang="zh-CN" altLang="zh-CN" smtClean="0"/>
              <a:t>以上方法存在以下问题</a:t>
            </a:r>
            <a:r>
              <a:rPr lang="zh-CN" altLang="zh-CN"/>
              <a:t>：</a:t>
            </a:r>
          </a:p>
          <a:p>
            <a:pPr marL="360000" lvl="2" indent="0">
              <a:buNone/>
            </a:pPr>
            <a:r>
              <a:rPr lang="zh-CN" altLang="zh-CN"/>
              <a:t>（</a:t>
            </a:r>
            <a:r>
              <a:rPr lang="en-US" altLang="zh-CN"/>
              <a:t>1</a:t>
            </a:r>
            <a:r>
              <a:rPr lang="zh-CN" altLang="zh-CN" smtClean="0"/>
              <a:t>）如果</a:t>
            </a:r>
            <a:r>
              <a:rPr lang="zh-CN" altLang="zh-CN"/>
              <a:t>有参与者不诚实，则会出现计算错误。</a:t>
            </a:r>
          </a:p>
          <a:p>
            <a:pPr marL="360000" lvl="2" indent="0">
              <a:buNone/>
            </a:pPr>
            <a:r>
              <a:rPr lang="zh-CN" altLang="zh-CN"/>
              <a:t>（</a:t>
            </a:r>
            <a:r>
              <a:rPr lang="en-US" altLang="zh-CN"/>
              <a:t>2</a:t>
            </a:r>
            <a:r>
              <a:rPr lang="zh-CN" altLang="zh-CN"/>
              <a:t>）第</a:t>
            </a:r>
            <a:r>
              <a:rPr lang="en-US" altLang="zh-CN"/>
              <a:t>1</a:t>
            </a:r>
            <a:r>
              <a:rPr lang="zh-CN" altLang="zh-CN"/>
              <a:t>个人可能谎报结果，因为他</a:t>
            </a:r>
            <a:r>
              <a:rPr lang="zh-CN" altLang="zh-CN" smtClean="0"/>
              <a:t>是名义上的</a:t>
            </a:r>
            <a:r>
              <a:rPr lang="zh-CN" altLang="zh-CN"/>
              <a:t>数据集成者。</a:t>
            </a:r>
          </a:p>
          <a:p>
            <a:pPr marL="360000" lvl="2" indent="0">
              <a:buNone/>
            </a:pPr>
            <a:r>
              <a:rPr lang="zh-CN" altLang="zh-CN"/>
              <a:t>（</a:t>
            </a:r>
            <a:r>
              <a:rPr lang="en-US" altLang="zh-CN"/>
              <a:t>3</a:t>
            </a:r>
            <a:r>
              <a:rPr lang="zh-CN" altLang="zh-CN"/>
              <a:t>）如果第</a:t>
            </a:r>
            <a:r>
              <a:rPr lang="en-US" altLang="zh-CN"/>
              <a:t>1</a:t>
            </a:r>
            <a:r>
              <a:rPr lang="zh-CN" altLang="zh-CN"/>
              <a:t>个人和第</a:t>
            </a:r>
            <a:r>
              <a:rPr lang="en-US" altLang="zh-CN"/>
              <a:t>3</a:t>
            </a:r>
            <a:r>
              <a:rPr lang="zh-CN" altLang="zh-CN"/>
              <a:t>个人串通，第</a:t>
            </a:r>
            <a:r>
              <a:rPr lang="en-US" altLang="zh-CN"/>
              <a:t>1</a:t>
            </a:r>
            <a:r>
              <a:rPr lang="zh-CN" altLang="zh-CN"/>
              <a:t>个人把自己告诉第</a:t>
            </a:r>
            <a:r>
              <a:rPr lang="en-US" altLang="zh-CN"/>
              <a:t>2</a:t>
            </a:r>
            <a:r>
              <a:rPr lang="zh-CN" altLang="zh-CN"/>
              <a:t>个人的数据同时告诉第</a:t>
            </a:r>
            <a:r>
              <a:rPr lang="en-US" altLang="zh-CN"/>
              <a:t>3</a:t>
            </a:r>
            <a:r>
              <a:rPr lang="zh-CN" altLang="zh-CN"/>
              <a:t>个人，那么第</a:t>
            </a:r>
            <a:r>
              <a:rPr lang="en-US" altLang="zh-CN"/>
              <a:t>2</a:t>
            </a:r>
            <a:r>
              <a:rPr lang="zh-CN" altLang="zh-CN"/>
              <a:t>个人的收入就被泄露了。</a:t>
            </a:r>
          </a:p>
          <a:p>
            <a:pPr lvl="1"/>
            <a:endParaRPr lang="en-US" altLang="zh-CN" smtClean="0"/>
          </a:p>
          <a:p>
            <a:pPr lvl="1"/>
            <a:r>
              <a:rPr lang="zh-CN" altLang="zh-CN" smtClean="0"/>
              <a:t>问题</a:t>
            </a:r>
            <a:r>
              <a:rPr lang="zh-CN" altLang="zh-CN"/>
              <a:t>（</a:t>
            </a:r>
            <a:r>
              <a:rPr lang="en-US" altLang="zh-CN"/>
              <a:t>1</a:t>
            </a:r>
            <a:r>
              <a:rPr lang="zh-CN" altLang="zh-CN"/>
              <a:t>）和（</a:t>
            </a:r>
            <a:r>
              <a:rPr lang="en-US" altLang="zh-CN"/>
              <a:t>2</a:t>
            </a:r>
            <a:r>
              <a:rPr lang="zh-CN" altLang="zh-CN"/>
              <a:t>）属于游戏策略问题</a:t>
            </a:r>
            <a:r>
              <a:rPr lang="zh-CN" altLang="zh-CN" smtClean="0"/>
              <a:t>。</a:t>
            </a:r>
            <a:endParaRPr lang="en-US" altLang="zh-CN" smtClean="0"/>
          </a:p>
          <a:p>
            <a:pPr lvl="1"/>
            <a:r>
              <a:rPr lang="zh-CN" altLang="zh-CN" smtClean="0"/>
              <a:t>问题</a:t>
            </a:r>
            <a:r>
              <a:rPr lang="zh-CN" altLang="zh-CN"/>
              <a:t>（</a:t>
            </a:r>
            <a:r>
              <a:rPr lang="en-US" altLang="zh-CN"/>
              <a:t>3</a:t>
            </a:r>
            <a:r>
              <a:rPr lang="zh-CN" altLang="zh-CN"/>
              <a:t>）是否存在一种数学模型</a:t>
            </a:r>
            <a:r>
              <a:rPr lang="zh-CN" altLang="zh-CN" smtClean="0"/>
              <a:t>，</a:t>
            </a:r>
            <a:r>
              <a:rPr lang="zh-CN" altLang="en-US" smtClean="0"/>
              <a:t>保证</a:t>
            </a:r>
            <a:r>
              <a:rPr lang="zh-CN" altLang="zh-CN" smtClean="0"/>
              <a:t>收入不会泄露</a:t>
            </a:r>
            <a:r>
              <a:rPr lang="zh-CN" altLang="zh-CN"/>
              <a:t>呢</a:t>
            </a:r>
            <a:r>
              <a:rPr lang="zh-CN" altLang="zh-CN" smtClean="0"/>
              <a:t>？</a:t>
            </a:r>
            <a:r>
              <a:rPr lang="zh-CN" altLang="en-US" smtClean="0"/>
              <a:t>这就是</a:t>
            </a:r>
            <a:r>
              <a:rPr lang="zh-CN" altLang="zh-CN" smtClean="0"/>
              <a:t>“同态加密”讨论</a:t>
            </a:r>
            <a:r>
              <a:rPr lang="zh-CN" altLang="en-US" smtClean="0"/>
              <a:t>的</a:t>
            </a:r>
            <a:r>
              <a:rPr lang="zh-CN" altLang="zh-CN" smtClean="0"/>
              <a:t>数据加密</a:t>
            </a:r>
            <a:r>
              <a:rPr lang="zh-CN" altLang="zh-CN"/>
              <a:t>计算问题。</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43937623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3.2.3  </a:t>
            </a:r>
            <a:r>
              <a:rPr lang="zh-CN" altLang="en-US" dirty="0" smtClean="0"/>
              <a:t>平均</a:t>
            </a:r>
            <a:r>
              <a:rPr lang="zh-CN" altLang="en-US" dirty="0"/>
              <a:t>收入</a:t>
            </a:r>
            <a:r>
              <a:rPr lang="en-US" altLang="zh-CN" dirty="0"/>
              <a:t>——</a:t>
            </a:r>
            <a:r>
              <a:rPr lang="zh-CN" altLang="en-US" dirty="0"/>
              <a:t>安全计算</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smtClean="0"/>
              <a:t>4</a:t>
            </a:r>
            <a:r>
              <a:rPr lang="zh-CN" altLang="en-US" b="1" smtClean="0"/>
              <a:t>、</a:t>
            </a:r>
            <a:r>
              <a:rPr lang="zh-CN" altLang="zh-CN" b="1" smtClean="0"/>
              <a:t>姚氏</a:t>
            </a:r>
            <a:r>
              <a:rPr lang="zh-CN" altLang="zh-CN" b="1"/>
              <a:t>百万富翁问题</a:t>
            </a:r>
            <a:endParaRPr lang="zh-CN" altLang="zh-CN"/>
          </a:p>
          <a:p>
            <a:pPr lvl="1"/>
            <a:endParaRPr lang="en-US" altLang="zh-CN" sz="1000" smtClean="0"/>
          </a:p>
          <a:p>
            <a:pPr lvl="1"/>
            <a:r>
              <a:rPr lang="zh-CN" altLang="zh-CN" smtClean="0"/>
              <a:t>华裔</a:t>
            </a:r>
            <a:r>
              <a:rPr lang="zh-CN" altLang="zh-CN"/>
              <a:t>计算机科学</a:t>
            </a:r>
            <a:r>
              <a:rPr lang="zh-CN" altLang="zh-CN" smtClean="0"/>
              <a:t>家姚</a:t>
            </a:r>
            <a:r>
              <a:rPr lang="zh-CN" altLang="zh-CN"/>
              <a:t>期</a:t>
            </a:r>
            <a:r>
              <a:rPr lang="zh-CN" altLang="zh-CN" smtClean="0"/>
              <a:t>智提出：</a:t>
            </a:r>
            <a:r>
              <a:rPr lang="zh-CN" altLang="zh-CN"/>
              <a:t>两个百万富翁想要知道他们谁更富有，但他们都不想让对方知道自己财富的任何信息。如何设计这样一个安全协议</a:t>
            </a:r>
            <a:r>
              <a:rPr lang="zh-CN" altLang="zh-CN" smtClean="0"/>
              <a:t>？</a:t>
            </a:r>
            <a:endParaRPr lang="en-US" altLang="zh-CN" smtClean="0"/>
          </a:p>
          <a:p>
            <a:pPr lvl="1"/>
            <a:endParaRPr lang="en-US" altLang="zh-CN" smtClean="0"/>
          </a:p>
          <a:p>
            <a:pPr lvl="1"/>
            <a:r>
              <a:rPr lang="zh-CN" altLang="zh-CN" smtClean="0"/>
              <a:t>姚</a:t>
            </a:r>
            <a:r>
              <a:rPr lang="zh-CN" altLang="zh-CN"/>
              <a:t>期</a:t>
            </a:r>
            <a:r>
              <a:rPr lang="zh-CN" altLang="zh-CN" smtClean="0"/>
              <a:t>智提出</a:t>
            </a:r>
            <a:r>
              <a:rPr lang="zh-CN" altLang="zh-CN"/>
              <a:t>了解决方案</a:t>
            </a:r>
            <a:r>
              <a:rPr lang="zh-CN" altLang="zh-CN" smtClean="0"/>
              <a:t>，它</a:t>
            </a:r>
            <a:r>
              <a:rPr lang="zh-CN" altLang="zh-CN"/>
              <a:t>涉及到“非对称加密”算法</a:t>
            </a:r>
            <a:r>
              <a:rPr lang="zh-CN" altLang="zh-CN" smtClean="0"/>
              <a:t>。</a:t>
            </a:r>
            <a:endParaRPr lang="en-US" altLang="zh-CN" smtClean="0"/>
          </a:p>
          <a:p>
            <a:pPr lvl="1"/>
            <a:endParaRPr lang="zh-CN" altLang="zh-CN"/>
          </a:p>
          <a:p>
            <a:pPr lvl="1"/>
            <a:r>
              <a:rPr lang="zh-CN" altLang="zh-CN"/>
              <a:t>百万富翁</a:t>
            </a:r>
            <a:r>
              <a:rPr lang="zh-CN" altLang="zh-CN" smtClean="0"/>
              <a:t>问题</a:t>
            </a:r>
            <a:r>
              <a:rPr lang="zh-CN" altLang="en-US" smtClean="0"/>
              <a:t>的</a:t>
            </a:r>
            <a:r>
              <a:rPr lang="zh-CN" altLang="zh-CN" smtClean="0"/>
              <a:t>推广：</a:t>
            </a:r>
            <a:r>
              <a:rPr lang="zh-CN" altLang="zh-CN"/>
              <a:t>有</a:t>
            </a:r>
            <a:r>
              <a:rPr lang="en-US" altLang="zh-CN"/>
              <a:t>n</a:t>
            </a:r>
            <a:r>
              <a:rPr lang="zh-CN" altLang="zh-CN"/>
              <a:t>个百万富翁，每个百万富翁</a:t>
            </a:r>
            <a:r>
              <a:rPr lang="en-US" altLang="zh-CN"/>
              <a:t>Pi</a:t>
            </a:r>
            <a:r>
              <a:rPr lang="zh-CN" altLang="zh-CN"/>
              <a:t>拥有</a:t>
            </a:r>
            <a:r>
              <a:rPr lang="en-US" altLang="zh-CN"/>
              <a:t>Mi</a:t>
            </a:r>
            <a:r>
              <a:rPr lang="zh-CN" altLang="zh-CN" smtClean="0"/>
              <a:t>百万的</a:t>
            </a:r>
            <a:r>
              <a:rPr lang="zh-CN" altLang="zh-CN"/>
              <a:t>财富，在不透露富翁财富的情况下，如何进行财富排名。</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4916819" y="3958413"/>
            <a:ext cx="4358062" cy="2899587"/>
          </a:xfrm>
          <a:prstGeom prst="rect">
            <a:avLst/>
          </a:prstGeom>
        </p:spPr>
      </p:pic>
    </p:spTree>
    <p:extLst>
      <p:ext uri="{BB962C8B-B14F-4D97-AF65-F5344CB8AC3E}">
        <p14:creationId xmlns:p14="http://schemas.microsoft.com/office/powerpoint/2010/main" xmlns="" val="43937623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3.2.3  </a:t>
            </a:r>
            <a:r>
              <a:rPr lang="zh-CN" altLang="en-US" dirty="0" smtClean="0"/>
              <a:t>平均</a:t>
            </a:r>
            <a:r>
              <a:rPr lang="zh-CN" altLang="en-US" dirty="0"/>
              <a:t>收入</a:t>
            </a:r>
            <a:r>
              <a:rPr lang="en-US" altLang="zh-CN" dirty="0"/>
              <a:t>——</a:t>
            </a:r>
            <a:r>
              <a:rPr lang="zh-CN" altLang="en-US" dirty="0"/>
              <a:t>安全计算</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zh-CN" altLang="zh-CN"/>
              <a:t>【例</a:t>
            </a:r>
            <a:r>
              <a:rPr lang="en-US" altLang="zh-CN"/>
              <a:t>3-9</a:t>
            </a:r>
            <a:r>
              <a:rPr lang="zh-CN" altLang="zh-CN" smtClean="0"/>
              <a:t>】姚氏</a:t>
            </a:r>
            <a:r>
              <a:rPr lang="zh-CN" altLang="zh-CN"/>
              <a:t>百万富翁问题的商业应用。假设张三希望向李四购买一些商品，但他愿意支付的最高金额为</a:t>
            </a:r>
            <a:r>
              <a:rPr lang="en-US" altLang="zh-CN"/>
              <a:t>x</a:t>
            </a:r>
            <a:r>
              <a:rPr lang="zh-CN" altLang="zh-CN"/>
              <a:t>元；李四希望的最低卖出价为</a:t>
            </a:r>
            <a:r>
              <a:rPr lang="en-US" altLang="zh-CN"/>
              <a:t>y</a:t>
            </a:r>
            <a:r>
              <a:rPr lang="zh-CN" altLang="zh-CN"/>
              <a:t>元。张三和李四都希望知道</a:t>
            </a:r>
            <a:r>
              <a:rPr lang="en-US" altLang="zh-CN"/>
              <a:t>x</a:t>
            </a:r>
            <a:r>
              <a:rPr lang="zh-CN" altLang="zh-CN"/>
              <a:t>与</a:t>
            </a:r>
            <a:r>
              <a:rPr lang="en-US" altLang="zh-CN"/>
              <a:t>y</a:t>
            </a:r>
            <a:r>
              <a:rPr lang="zh-CN" altLang="zh-CN"/>
              <a:t>哪个大。如果</a:t>
            </a:r>
            <a:r>
              <a:rPr lang="en-US" altLang="zh-CN"/>
              <a:t>x&gt;y</a:t>
            </a:r>
            <a:r>
              <a:rPr lang="zh-CN" altLang="zh-CN"/>
              <a:t>，他们都可以开始讨价还价；如果</a:t>
            </a:r>
            <a:r>
              <a:rPr lang="en-US" altLang="zh-CN"/>
              <a:t>x&lt;y</a:t>
            </a:r>
            <a:r>
              <a:rPr lang="zh-CN" altLang="zh-CN"/>
              <a:t>，他们就不用浪费口舌了。但他们都不想告诉对方自己的出价，</a:t>
            </a:r>
            <a:r>
              <a:rPr lang="zh-CN" altLang="zh-CN" smtClean="0"/>
              <a:t>以免在</a:t>
            </a:r>
            <a:r>
              <a:rPr lang="zh-CN" altLang="zh-CN"/>
              <a:t>讨价还价中处于不利地位</a:t>
            </a:r>
            <a:r>
              <a:rPr lang="zh-CN" altLang="zh-CN" smtClean="0"/>
              <a:t>。</a:t>
            </a:r>
            <a:endParaRPr lang="en-US" altLang="zh-CN" smtClean="0"/>
          </a:p>
          <a:p>
            <a:pPr lvl="1"/>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 name="组合 3"/>
          <p:cNvGrpSpPr/>
          <p:nvPr/>
        </p:nvGrpSpPr>
        <p:grpSpPr>
          <a:xfrm>
            <a:off x="2655141" y="2634090"/>
            <a:ext cx="6568964" cy="2613415"/>
            <a:chOff x="2894013" y="2668477"/>
            <a:chExt cx="5675312" cy="2413000"/>
          </a:xfrm>
        </p:grpSpPr>
        <p:cxnSp>
          <p:nvCxnSpPr>
            <p:cNvPr id="6" name="直接箭头连接符 5"/>
            <p:cNvCxnSpPr>
              <a:cxnSpLocks noChangeShapeType="1"/>
            </p:cNvCxnSpPr>
            <p:nvPr/>
          </p:nvCxnSpPr>
          <p:spPr bwMode="auto">
            <a:xfrm>
              <a:off x="3095625" y="4375040"/>
              <a:ext cx="5329238" cy="0"/>
            </a:xfrm>
            <a:prstGeom prst="straightConnector1">
              <a:avLst/>
            </a:prstGeom>
            <a:noFill/>
            <a:ln w="25400">
              <a:solidFill>
                <a:srgbClr val="000000"/>
              </a:solidFill>
              <a:round/>
              <a:headEnd/>
              <a:tailEnd type="arrow" w="med" len="med"/>
            </a:ln>
            <a:effectLst>
              <a:outerShdw blurRad="63500" dist="20000" dir="5400000" rotWithShape="0">
                <a:srgbClr val="000000">
                  <a:alpha val="37999"/>
                </a:srgbClr>
              </a:outerShdw>
            </a:effectLst>
            <a:extLst/>
          </p:spPr>
        </p:cxnSp>
        <p:cxnSp>
          <p:nvCxnSpPr>
            <p:cNvPr id="8" name="直接连接符 7"/>
            <p:cNvCxnSpPr>
              <a:cxnSpLocks noChangeShapeType="1"/>
            </p:cNvCxnSpPr>
            <p:nvPr/>
          </p:nvCxnSpPr>
          <p:spPr bwMode="auto">
            <a:xfrm>
              <a:off x="7777163" y="2868502"/>
              <a:ext cx="0" cy="1506538"/>
            </a:xfrm>
            <a:prstGeom prst="line">
              <a:avLst/>
            </a:prstGeom>
            <a:noFill/>
            <a:ln w="25400">
              <a:solidFill>
                <a:srgbClr val="000000"/>
              </a:solidFill>
              <a:round/>
              <a:headEnd/>
              <a:tailEnd/>
            </a:ln>
            <a:effectLst>
              <a:outerShdw blurRad="63500" dist="20000" dir="5400000" rotWithShape="0">
                <a:srgbClr val="000000">
                  <a:alpha val="37999"/>
                </a:srgbClr>
              </a:outerShdw>
            </a:effectLst>
            <a:extLst/>
          </p:spPr>
        </p:cxnSp>
        <p:cxnSp>
          <p:nvCxnSpPr>
            <p:cNvPr id="9" name="直接连接符 8"/>
            <p:cNvCxnSpPr>
              <a:cxnSpLocks noChangeShapeType="1"/>
            </p:cNvCxnSpPr>
            <p:nvPr/>
          </p:nvCxnSpPr>
          <p:spPr bwMode="auto">
            <a:xfrm>
              <a:off x="3744913" y="2868502"/>
              <a:ext cx="0" cy="1506538"/>
            </a:xfrm>
            <a:prstGeom prst="line">
              <a:avLst/>
            </a:prstGeom>
            <a:noFill/>
            <a:ln w="25400">
              <a:solidFill>
                <a:srgbClr val="000000"/>
              </a:solidFill>
              <a:round/>
              <a:headEnd/>
              <a:tailEnd/>
            </a:ln>
            <a:effectLst>
              <a:outerShdw blurRad="63500" dist="20000" dir="5400000" rotWithShape="0">
                <a:srgbClr val="000000">
                  <a:alpha val="37999"/>
                </a:srgbClr>
              </a:outerShdw>
            </a:effectLst>
            <a:extLst/>
          </p:spPr>
        </p:cxnSp>
        <p:cxnSp>
          <p:nvCxnSpPr>
            <p:cNvPr id="10" name="直接连接符 9"/>
            <p:cNvCxnSpPr>
              <a:cxnSpLocks noChangeShapeType="1"/>
            </p:cNvCxnSpPr>
            <p:nvPr/>
          </p:nvCxnSpPr>
          <p:spPr bwMode="auto">
            <a:xfrm>
              <a:off x="5761038" y="3582877"/>
              <a:ext cx="0" cy="792163"/>
            </a:xfrm>
            <a:prstGeom prst="line">
              <a:avLst/>
            </a:prstGeom>
            <a:noFill/>
            <a:ln w="25400">
              <a:solidFill>
                <a:srgbClr val="000000"/>
              </a:solidFill>
              <a:round/>
              <a:headEnd/>
              <a:tailEnd/>
            </a:ln>
            <a:effectLst>
              <a:outerShdw blurRad="63500" dist="20000" dir="5400000" rotWithShape="0">
                <a:srgbClr val="000000">
                  <a:alpha val="37999"/>
                </a:srgbClr>
              </a:outerShdw>
            </a:effectLst>
            <a:extLst/>
          </p:spPr>
        </p:cxnSp>
        <p:cxnSp>
          <p:nvCxnSpPr>
            <p:cNvPr id="11" name="直接箭头连接符 10"/>
            <p:cNvCxnSpPr>
              <a:cxnSpLocks noChangeShapeType="1"/>
            </p:cNvCxnSpPr>
            <p:nvPr/>
          </p:nvCxnSpPr>
          <p:spPr bwMode="auto">
            <a:xfrm>
              <a:off x="3744913" y="3078052"/>
              <a:ext cx="4032250" cy="0"/>
            </a:xfrm>
            <a:prstGeom prst="straightConnector1">
              <a:avLst/>
            </a:prstGeom>
            <a:noFill/>
            <a:ln w="19050">
              <a:solidFill>
                <a:srgbClr val="000000"/>
              </a:solidFill>
              <a:round/>
              <a:headEnd type="arrow" w="med" len="med"/>
              <a:tailEnd type="arrow" w="med" len="med"/>
            </a:ln>
            <a:effectLst>
              <a:outerShdw blurRad="63500" dist="20000" dir="5400000" rotWithShape="0">
                <a:srgbClr val="000000">
                  <a:alpha val="37999"/>
                </a:srgbClr>
              </a:outerShdw>
            </a:effectLst>
            <a:extLst/>
          </p:spPr>
        </p:cxnSp>
        <p:cxnSp>
          <p:nvCxnSpPr>
            <p:cNvPr id="12" name="直接箭头连接符 11"/>
            <p:cNvCxnSpPr>
              <a:cxnSpLocks noChangeShapeType="1"/>
            </p:cNvCxnSpPr>
            <p:nvPr/>
          </p:nvCxnSpPr>
          <p:spPr bwMode="auto">
            <a:xfrm>
              <a:off x="3744913" y="3978165"/>
              <a:ext cx="2016125" cy="0"/>
            </a:xfrm>
            <a:prstGeom prst="straightConnector1">
              <a:avLst/>
            </a:prstGeom>
            <a:noFill/>
            <a:ln w="19050">
              <a:solidFill>
                <a:srgbClr val="000000"/>
              </a:solidFill>
              <a:round/>
              <a:headEnd type="arrow" w="med" len="med"/>
              <a:tailEnd type="arrow" w="med" len="med"/>
            </a:ln>
            <a:effectLst>
              <a:outerShdw blurRad="63500" dist="20000" dir="5400000" rotWithShape="0">
                <a:srgbClr val="000000">
                  <a:alpha val="37999"/>
                </a:srgbClr>
              </a:outerShdw>
            </a:effectLst>
            <a:extLst/>
          </p:spPr>
        </p:cxnSp>
        <p:cxnSp>
          <p:nvCxnSpPr>
            <p:cNvPr id="13" name="直接箭头连接符 12"/>
            <p:cNvCxnSpPr>
              <a:cxnSpLocks noChangeShapeType="1"/>
            </p:cNvCxnSpPr>
            <p:nvPr/>
          </p:nvCxnSpPr>
          <p:spPr bwMode="auto">
            <a:xfrm>
              <a:off x="5761038" y="3978165"/>
              <a:ext cx="2016125" cy="0"/>
            </a:xfrm>
            <a:prstGeom prst="straightConnector1">
              <a:avLst/>
            </a:prstGeom>
            <a:noFill/>
            <a:ln w="19050">
              <a:solidFill>
                <a:srgbClr val="000000"/>
              </a:solidFill>
              <a:round/>
              <a:headEnd type="arrow" w="med" len="med"/>
              <a:tailEnd type="arrow" w="med" len="med"/>
            </a:ln>
            <a:effectLst>
              <a:outerShdw blurRad="63500" dist="20000" dir="5400000" rotWithShape="0">
                <a:srgbClr val="000000">
                  <a:alpha val="37999"/>
                </a:srgbClr>
              </a:outerShdw>
            </a:effectLst>
            <a:extLst/>
          </p:spPr>
        </p:cxnSp>
        <p:sp>
          <p:nvSpPr>
            <p:cNvPr id="14" name="TextBox 13"/>
            <p:cNvSpPr txBox="1">
              <a:spLocks noChangeArrowheads="1"/>
            </p:cNvSpPr>
            <p:nvPr/>
          </p:nvSpPr>
          <p:spPr bwMode="auto">
            <a:xfrm>
              <a:off x="6985000" y="4375040"/>
              <a:ext cx="1584325" cy="70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a:latin typeface="微软雅黑" pitchFamily="34" charset="-122"/>
                  <a:ea typeface="微软雅黑" pitchFamily="34" charset="-122"/>
                </a:rPr>
                <a:t>b</a:t>
              </a:r>
            </a:p>
            <a:p>
              <a:pPr algn="ctr" eaLnBrk="1" hangingPunct="1"/>
              <a:r>
                <a:rPr lang="zh-CN" altLang="en-US" sz="2000">
                  <a:latin typeface="微软雅黑" pitchFamily="34" charset="-122"/>
                  <a:ea typeface="微软雅黑" pitchFamily="34" charset="-122"/>
                </a:rPr>
                <a:t>买方保留价</a:t>
              </a:r>
            </a:p>
          </p:txBody>
        </p:sp>
        <p:sp>
          <p:nvSpPr>
            <p:cNvPr id="15" name="TextBox 14"/>
            <p:cNvSpPr txBox="1">
              <a:spLocks noChangeArrowheads="1"/>
            </p:cNvSpPr>
            <p:nvPr/>
          </p:nvSpPr>
          <p:spPr bwMode="auto">
            <a:xfrm>
              <a:off x="5251450" y="4375040"/>
              <a:ext cx="1019175" cy="70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a:latin typeface="微软雅黑" pitchFamily="34" charset="-122"/>
                  <a:ea typeface="微软雅黑" pitchFamily="34" charset="-122"/>
                </a:rPr>
                <a:t>x</a:t>
              </a:r>
            </a:p>
            <a:p>
              <a:pPr algn="ctr" eaLnBrk="1" hangingPunct="1"/>
              <a:r>
                <a:rPr lang="zh-CN" altLang="en-US" sz="2000">
                  <a:latin typeface="微软雅黑" pitchFamily="34" charset="-122"/>
                  <a:ea typeface="微软雅黑" pitchFamily="34" charset="-122"/>
                </a:rPr>
                <a:t>成交价</a:t>
              </a:r>
            </a:p>
          </p:txBody>
        </p:sp>
        <p:sp>
          <p:nvSpPr>
            <p:cNvPr id="16" name="TextBox 15"/>
            <p:cNvSpPr txBox="1">
              <a:spLocks noChangeArrowheads="1"/>
            </p:cNvSpPr>
            <p:nvPr/>
          </p:nvSpPr>
          <p:spPr bwMode="auto">
            <a:xfrm>
              <a:off x="2894013" y="4375040"/>
              <a:ext cx="1655762" cy="70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2000">
                  <a:latin typeface="微软雅黑" pitchFamily="34" charset="-122"/>
                  <a:ea typeface="微软雅黑" pitchFamily="34" charset="-122"/>
                </a:rPr>
                <a:t>s</a:t>
              </a:r>
            </a:p>
            <a:p>
              <a:pPr algn="ctr" eaLnBrk="1" hangingPunct="1"/>
              <a:r>
                <a:rPr lang="zh-CN" altLang="en-US" sz="2000">
                  <a:latin typeface="微软雅黑" pitchFamily="34" charset="-122"/>
                  <a:ea typeface="微软雅黑" pitchFamily="34" charset="-122"/>
                </a:rPr>
                <a:t>卖方保留价</a:t>
              </a:r>
            </a:p>
          </p:txBody>
        </p:sp>
        <p:sp>
          <p:nvSpPr>
            <p:cNvPr id="17" name="TextBox 16"/>
            <p:cNvSpPr txBox="1">
              <a:spLocks noChangeArrowheads="1"/>
            </p:cNvSpPr>
            <p:nvPr/>
          </p:nvSpPr>
          <p:spPr bwMode="auto">
            <a:xfrm>
              <a:off x="6132513" y="3541602"/>
              <a:ext cx="13684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a:latin typeface="微软雅黑" pitchFamily="34" charset="-122"/>
                  <a:ea typeface="微软雅黑" pitchFamily="34" charset="-122"/>
                </a:rPr>
                <a:t>买方得利</a:t>
              </a:r>
            </a:p>
          </p:txBody>
        </p:sp>
        <p:sp>
          <p:nvSpPr>
            <p:cNvPr id="18" name="TextBox 17"/>
            <p:cNvSpPr txBox="1">
              <a:spLocks noChangeArrowheads="1"/>
            </p:cNvSpPr>
            <p:nvPr/>
          </p:nvSpPr>
          <p:spPr bwMode="auto">
            <a:xfrm>
              <a:off x="4068763" y="3528902"/>
              <a:ext cx="13684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a:latin typeface="微软雅黑" pitchFamily="34" charset="-122"/>
                  <a:ea typeface="微软雅黑" pitchFamily="34" charset="-122"/>
                </a:rPr>
                <a:t>卖方得利</a:t>
              </a:r>
              <a:endParaRPr lang="en-US" altLang="zh-CN" sz="2000">
                <a:latin typeface="微软雅黑" pitchFamily="34" charset="-122"/>
                <a:ea typeface="微软雅黑" pitchFamily="34" charset="-122"/>
              </a:endParaRPr>
            </a:p>
          </p:txBody>
        </p:sp>
        <p:sp>
          <p:nvSpPr>
            <p:cNvPr id="19" name="TextBox 18"/>
            <p:cNvSpPr txBox="1">
              <a:spLocks noChangeArrowheads="1"/>
            </p:cNvSpPr>
            <p:nvPr/>
          </p:nvSpPr>
          <p:spPr bwMode="auto">
            <a:xfrm>
              <a:off x="5113338" y="2668477"/>
              <a:ext cx="13684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a:latin typeface="微软雅黑" pitchFamily="34" charset="-122"/>
                  <a:ea typeface="微软雅黑" pitchFamily="34" charset="-122"/>
                </a:rPr>
                <a:t>议价空间</a:t>
              </a:r>
            </a:p>
          </p:txBody>
        </p:sp>
      </p:grpSp>
    </p:spTree>
    <p:extLst>
      <p:ext uri="{BB962C8B-B14F-4D97-AF65-F5344CB8AC3E}">
        <p14:creationId xmlns:p14="http://schemas.microsoft.com/office/powerpoint/2010/main" xmlns="" val="43937623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3.2.3  </a:t>
            </a:r>
            <a:r>
              <a:rPr lang="zh-CN" altLang="en-US" dirty="0" smtClean="0"/>
              <a:t>平均</a:t>
            </a:r>
            <a:r>
              <a:rPr lang="zh-CN" altLang="en-US" dirty="0"/>
              <a:t>收入</a:t>
            </a:r>
            <a:r>
              <a:rPr lang="en-US" altLang="zh-CN" dirty="0"/>
              <a:t>——</a:t>
            </a:r>
            <a:r>
              <a:rPr lang="zh-CN" altLang="en-US" dirty="0"/>
              <a:t>安全计算</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lvl="1"/>
            <a:r>
              <a:rPr lang="zh-CN" altLang="zh-CN" smtClean="0"/>
              <a:t>算法思想：</a:t>
            </a:r>
            <a:endParaRPr lang="en-US" altLang="zh-CN" smtClean="0"/>
          </a:p>
          <a:p>
            <a:pPr lvl="2"/>
            <a:r>
              <a:rPr lang="zh-CN" altLang="zh-CN" smtClean="0"/>
              <a:t>假设</a:t>
            </a:r>
            <a:r>
              <a:rPr lang="zh-CN" altLang="zh-CN"/>
              <a:t>张三和</a:t>
            </a:r>
            <a:r>
              <a:rPr lang="zh-CN" altLang="zh-CN" smtClean="0"/>
              <a:t>李四的</a:t>
            </a:r>
            <a:r>
              <a:rPr lang="zh-CN" altLang="zh-CN"/>
              <a:t>价格都低于</a:t>
            </a:r>
            <a:r>
              <a:rPr lang="en-US" altLang="zh-CN"/>
              <a:t>100</a:t>
            </a:r>
            <a:r>
              <a:rPr lang="zh-CN" altLang="zh-CN"/>
              <a:t>元，且</a:t>
            </a:r>
            <a:r>
              <a:rPr lang="zh-CN" altLang="zh-CN" smtClean="0"/>
              <a:t>双方</a:t>
            </a:r>
            <a:r>
              <a:rPr lang="zh-CN" altLang="en-US" smtClean="0"/>
              <a:t>不</a:t>
            </a:r>
            <a:r>
              <a:rPr lang="zh-CN" altLang="zh-CN" smtClean="0"/>
              <a:t>撒谎</a:t>
            </a:r>
            <a:r>
              <a:rPr lang="zh-CN" altLang="en-US" smtClean="0"/>
              <a:t>；</a:t>
            </a:r>
            <a:endParaRPr lang="en-US" altLang="zh-CN" smtClean="0"/>
          </a:p>
          <a:p>
            <a:pPr lvl="2"/>
            <a:r>
              <a:rPr lang="zh-CN" altLang="zh-CN" smtClean="0"/>
              <a:t>准备</a:t>
            </a:r>
            <a:r>
              <a:rPr lang="en-US" altLang="zh-CN"/>
              <a:t>100</a:t>
            </a:r>
            <a:r>
              <a:rPr lang="zh-CN" altLang="zh-CN" smtClean="0"/>
              <a:t>个</a:t>
            </a:r>
            <a:r>
              <a:rPr lang="zh-CN" altLang="en-US" smtClean="0"/>
              <a:t>编号</a:t>
            </a:r>
            <a:r>
              <a:rPr lang="zh-CN" altLang="zh-CN" smtClean="0"/>
              <a:t>信封</a:t>
            </a:r>
            <a:r>
              <a:rPr lang="zh-CN" altLang="zh-CN"/>
              <a:t>顺序放好，李四</a:t>
            </a:r>
            <a:r>
              <a:rPr lang="zh-CN" altLang="zh-CN" smtClean="0"/>
              <a:t>回避</a:t>
            </a:r>
            <a:r>
              <a:rPr lang="zh-CN" altLang="en-US" smtClean="0"/>
              <a:t>；</a:t>
            </a:r>
            <a:endParaRPr lang="en-US" altLang="zh-CN" smtClean="0"/>
          </a:p>
          <a:p>
            <a:pPr lvl="2"/>
            <a:r>
              <a:rPr lang="zh-CN" altLang="zh-CN" smtClean="0"/>
              <a:t>张</a:t>
            </a:r>
            <a:r>
              <a:rPr lang="zh-CN" altLang="zh-CN"/>
              <a:t>三在小于和等于</a:t>
            </a:r>
            <a:r>
              <a:rPr lang="en-US" altLang="zh-CN"/>
              <a:t>x</a:t>
            </a:r>
            <a:r>
              <a:rPr lang="zh-CN" altLang="zh-CN"/>
              <a:t>（买价）的所有信封内部做一个记号，并且顺序放好</a:t>
            </a:r>
            <a:r>
              <a:rPr lang="zh-CN" altLang="zh-CN" smtClean="0"/>
              <a:t>；</a:t>
            </a:r>
            <a:endParaRPr lang="en-US" altLang="zh-CN" smtClean="0"/>
          </a:p>
          <a:p>
            <a:pPr lvl="2"/>
            <a:r>
              <a:rPr lang="zh-CN" altLang="zh-CN" smtClean="0"/>
              <a:t>张</a:t>
            </a:r>
            <a:r>
              <a:rPr lang="zh-CN" altLang="zh-CN"/>
              <a:t>三回避，李四</a:t>
            </a:r>
            <a:r>
              <a:rPr lang="zh-CN" altLang="zh-CN" smtClean="0"/>
              <a:t>把第</a:t>
            </a:r>
            <a:r>
              <a:rPr lang="en-US" altLang="zh-CN"/>
              <a:t>y</a:t>
            </a:r>
            <a:r>
              <a:rPr lang="zh-CN" altLang="zh-CN"/>
              <a:t>（卖价）个信封取出，并将其余信封收起</a:t>
            </a:r>
            <a:r>
              <a:rPr lang="zh-CN" altLang="zh-CN" smtClean="0"/>
              <a:t>来</a:t>
            </a:r>
            <a:r>
              <a:rPr lang="zh-CN" altLang="en-US" smtClean="0"/>
              <a:t>；</a:t>
            </a:r>
            <a:endParaRPr lang="en-US" altLang="zh-CN" smtClean="0"/>
          </a:p>
          <a:p>
            <a:pPr lvl="2"/>
            <a:r>
              <a:rPr lang="zh-CN" altLang="zh-CN" smtClean="0"/>
              <a:t>张</a:t>
            </a:r>
            <a:r>
              <a:rPr lang="zh-CN" altLang="zh-CN"/>
              <a:t>三和李四共同</a:t>
            </a:r>
            <a:r>
              <a:rPr lang="zh-CN" altLang="zh-CN" smtClean="0"/>
              <a:t>打开信封</a:t>
            </a:r>
            <a:r>
              <a:rPr lang="zh-CN" altLang="en-US" smtClean="0"/>
              <a:t>；</a:t>
            </a:r>
            <a:endParaRPr lang="en-US" altLang="zh-CN" smtClean="0"/>
          </a:p>
          <a:p>
            <a:pPr lvl="2"/>
            <a:r>
              <a:rPr lang="zh-CN" altLang="zh-CN" smtClean="0"/>
              <a:t>如果</a:t>
            </a:r>
            <a:r>
              <a:rPr lang="zh-CN" altLang="zh-CN"/>
              <a:t>信封</a:t>
            </a:r>
            <a:r>
              <a:rPr lang="zh-CN" altLang="zh-CN" smtClean="0"/>
              <a:t>内有</a:t>
            </a:r>
            <a:r>
              <a:rPr lang="zh-CN" altLang="zh-CN"/>
              <a:t>张三做的记号</a:t>
            </a:r>
            <a:r>
              <a:rPr lang="zh-CN" altLang="zh-CN" smtClean="0"/>
              <a:t>，说明</a:t>
            </a:r>
            <a:r>
              <a:rPr lang="en-US" altLang="zh-CN"/>
              <a:t>x&gt;y</a:t>
            </a:r>
            <a:r>
              <a:rPr lang="zh-CN" altLang="zh-CN"/>
              <a:t>或</a:t>
            </a:r>
            <a:r>
              <a:rPr lang="en-US" altLang="zh-CN" smtClean="0"/>
              <a:t>x=y</a:t>
            </a:r>
            <a:r>
              <a:rPr lang="zh-CN" altLang="en-US" smtClean="0"/>
              <a:t>，可以进行商谈</a:t>
            </a:r>
            <a:r>
              <a:rPr lang="zh-CN" altLang="zh-CN" smtClean="0"/>
              <a:t>；</a:t>
            </a:r>
            <a:endParaRPr lang="en-US" altLang="zh-CN" smtClean="0"/>
          </a:p>
          <a:p>
            <a:pPr lvl="2"/>
            <a:r>
              <a:rPr lang="zh-CN" altLang="zh-CN" smtClean="0"/>
              <a:t>如果</a:t>
            </a:r>
            <a:r>
              <a:rPr lang="zh-CN" altLang="zh-CN"/>
              <a:t>信封内</a:t>
            </a:r>
            <a:r>
              <a:rPr lang="zh-CN" altLang="zh-CN" smtClean="0"/>
              <a:t>无记号</a:t>
            </a:r>
            <a:r>
              <a:rPr lang="zh-CN" altLang="en-US" smtClean="0"/>
              <a:t>，</a:t>
            </a:r>
            <a:r>
              <a:rPr lang="zh-CN" altLang="zh-CN" smtClean="0"/>
              <a:t>则</a:t>
            </a:r>
            <a:r>
              <a:rPr lang="en-US" altLang="zh-CN" smtClean="0"/>
              <a:t>x&lt;y</a:t>
            </a:r>
            <a:r>
              <a:rPr lang="zh-CN" altLang="en-US" smtClean="0"/>
              <a:t>，交易终止</a:t>
            </a:r>
            <a:r>
              <a:rPr lang="zh-CN" altLang="zh-CN" smtClean="0"/>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295518194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lnSpc>
                <a:spcPct val="150000"/>
              </a:lnSpc>
              <a:buNone/>
            </a:pPr>
            <a:r>
              <a:rPr lang="en-US" altLang="zh-CN" smtClean="0"/>
              <a:t>1.1.1  </a:t>
            </a:r>
            <a:r>
              <a:rPr lang="zh-CN" altLang="en-US" smtClean="0"/>
              <a:t>计算机的发展</a:t>
            </a:r>
            <a:endParaRPr lang="zh-CN" altLang="en-US"/>
          </a:p>
        </p:txBody>
      </p:sp>
      <p:graphicFrame>
        <p:nvGraphicFramePr>
          <p:cNvPr id="4" name="图示 3"/>
          <p:cNvGraphicFramePr/>
          <p:nvPr>
            <p:extLst>
              <p:ext uri="{D42A27DB-BD31-4B8C-83A1-F6EECF244321}">
                <p14:modId xmlns:p14="http://schemas.microsoft.com/office/powerpoint/2010/main" xmlns="" val="3877819846"/>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2643698022"/>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  </a:t>
            </a:r>
            <a:r>
              <a:rPr lang="zh-CN" altLang="en-US" dirty="0" smtClean="0"/>
              <a:t>网页</a:t>
            </a:r>
            <a:r>
              <a:rPr lang="zh-CN" altLang="en-US" dirty="0"/>
              <a:t>搜索</a:t>
            </a:r>
            <a:r>
              <a:rPr lang="en-US" altLang="zh-CN" dirty="0"/>
              <a:t>——</a:t>
            </a:r>
            <a:r>
              <a:rPr lang="zh-CN" altLang="en-US" dirty="0"/>
              <a:t>布尔检索</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dirty="0" smtClean="0"/>
              <a:t>1</a:t>
            </a:r>
            <a:r>
              <a:rPr lang="zh-CN" altLang="en-US" b="1" dirty="0" smtClean="0"/>
              <a:t>、</a:t>
            </a:r>
            <a:r>
              <a:rPr lang="zh-CN" altLang="zh-CN" b="1" dirty="0" smtClean="0"/>
              <a:t>信息检索</a:t>
            </a:r>
            <a:r>
              <a:rPr lang="zh-CN" altLang="zh-CN" b="1" dirty="0"/>
              <a:t>与布尔运算</a:t>
            </a:r>
            <a:endParaRPr lang="zh-CN" altLang="zh-CN" dirty="0"/>
          </a:p>
          <a:p>
            <a:pPr lvl="1"/>
            <a:endParaRPr lang="en-US" altLang="zh-CN" sz="1000" dirty="0" smtClean="0"/>
          </a:p>
          <a:p>
            <a:pPr lvl="1"/>
            <a:r>
              <a:rPr lang="zh-CN" altLang="zh-CN" dirty="0" smtClean="0"/>
              <a:t>搜索引擎</a:t>
            </a:r>
            <a:r>
              <a:rPr lang="zh-CN" altLang="en-US" dirty="0" smtClean="0"/>
              <a:t>查询过程：</a:t>
            </a:r>
            <a:endParaRPr lang="en-US" altLang="zh-CN" dirty="0" smtClean="0"/>
          </a:p>
          <a:p>
            <a:pPr lvl="2"/>
            <a:r>
              <a:rPr lang="zh-CN" altLang="zh-CN" dirty="0" smtClean="0"/>
              <a:t>用户</a:t>
            </a:r>
            <a:r>
              <a:rPr lang="zh-CN" altLang="zh-CN" dirty="0"/>
              <a:t>在</a:t>
            </a:r>
            <a:r>
              <a:rPr lang="zh-CN" altLang="zh-CN" dirty="0" smtClean="0"/>
              <a:t>搜索引擎输入</a:t>
            </a:r>
            <a:r>
              <a:rPr lang="zh-CN" altLang="zh-CN" dirty="0"/>
              <a:t>查询</a:t>
            </a:r>
            <a:r>
              <a:rPr lang="zh-CN" altLang="zh-CN" dirty="0" smtClean="0"/>
              <a:t>语句</a:t>
            </a:r>
            <a:r>
              <a:rPr lang="zh-CN" altLang="en-US" dirty="0" smtClean="0"/>
              <a:t>；</a:t>
            </a:r>
            <a:endParaRPr lang="en-US" altLang="zh-CN" dirty="0" smtClean="0"/>
          </a:p>
          <a:p>
            <a:pPr lvl="2"/>
            <a:r>
              <a:rPr lang="zh-CN" altLang="zh-CN" dirty="0" smtClean="0"/>
              <a:t>搜索引擎</a:t>
            </a:r>
            <a:r>
              <a:rPr lang="zh-CN" altLang="en-US" dirty="0" smtClean="0"/>
              <a:t>在</a:t>
            </a:r>
            <a:r>
              <a:rPr lang="zh-CN" altLang="zh-CN" dirty="0" smtClean="0"/>
              <a:t>数据库中</a:t>
            </a:r>
            <a:r>
              <a:rPr lang="zh-CN" altLang="en-US" dirty="0" smtClean="0"/>
              <a:t>查询</a:t>
            </a:r>
            <a:r>
              <a:rPr lang="zh-CN" altLang="zh-CN" dirty="0" smtClean="0"/>
              <a:t>文献</a:t>
            </a:r>
            <a:r>
              <a:rPr lang="zh-CN" altLang="zh-CN" dirty="0"/>
              <a:t>是否</a:t>
            </a:r>
            <a:r>
              <a:rPr lang="zh-CN" altLang="zh-CN" dirty="0" smtClean="0"/>
              <a:t>含有关键词</a:t>
            </a:r>
            <a:r>
              <a:rPr lang="zh-CN" altLang="en-US" dirty="0" smtClean="0"/>
              <a:t>；</a:t>
            </a:r>
            <a:endParaRPr lang="en-US" altLang="zh-CN" dirty="0" smtClean="0"/>
          </a:p>
          <a:p>
            <a:pPr lvl="2"/>
            <a:r>
              <a:rPr lang="zh-CN" altLang="zh-CN" dirty="0" smtClean="0"/>
              <a:t>如果文献含有关键字，</a:t>
            </a:r>
            <a:r>
              <a:rPr lang="zh-CN" altLang="en-US" dirty="0" smtClean="0"/>
              <a:t>则</a:t>
            </a:r>
            <a:r>
              <a:rPr lang="zh-CN" altLang="zh-CN" dirty="0" smtClean="0"/>
              <a:t>文献</a:t>
            </a:r>
            <a:r>
              <a:rPr lang="zh-CN" altLang="zh-CN" dirty="0"/>
              <a:t>赋值为</a:t>
            </a:r>
            <a:r>
              <a:rPr lang="zh-CN" altLang="zh-CN" dirty="0" smtClean="0"/>
              <a:t>逻辑值</a:t>
            </a:r>
            <a:r>
              <a:rPr lang="zh-CN" altLang="en-US" dirty="0" smtClean="0"/>
              <a:t>“</a:t>
            </a:r>
            <a:r>
              <a:rPr lang="zh-CN" altLang="zh-CN" dirty="0" smtClean="0"/>
              <a:t>真</a:t>
            </a:r>
            <a:r>
              <a:rPr lang="zh-CN" altLang="en-US" dirty="0" smtClean="0"/>
              <a:t>”</a:t>
            </a:r>
            <a:r>
              <a:rPr lang="zh-CN" altLang="zh-CN" dirty="0" smtClean="0"/>
              <a:t>；</a:t>
            </a:r>
            <a:endParaRPr lang="en-US" altLang="zh-CN" dirty="0" smtClean="0"/>
          </a:p>
          <a:p>
            <a:pPr lvl="2"/>
            <a:r>
              <a:rPr lang="zh-CN" altLang="zh-CN" dirty="0" smtClean="0"/>
              <a:t>否则</a:t>
            </a:r>
            <a:r>
              <a:rPr lang="zh-CN" altLang="zh-CN" dirty="0"/>
              <a:t>赋值</a:t>
            </a:r>
            <a:r>
              <a:rPr lang="zh-CN" altLang="zh-CN" dirty="0" smtClean="0"/>
              <a:t>逻辑值</a:t>
            </a:r>
            <a:r>
              <a:rPr lang="zh-CN" altLang="en-US" dirty="0" smtClean="0"/>
              <a:t>“</a:t>
            </a:r>
            <a:r>
              <a:rPr lang="zh-CN" altLang="zh-CN" dirty="0" smtClean="0"/>
              <a:t>假</a:t>
            </a:r>
            <a:r>
              <a:rPr lang="zh-CN" altLang="en-US" dirty="0" smtClean="0"/>
              <a:t>”</a:t>
            </a:r>
            <a:r>
              <a:rPr lang="zh-CN" altLang="zh-CN" dirty="0" smtClean="0"/>
              <a:t>。</a:t>
            </a:r>
            <a:endParaRPr lang="zh-CN" altLang="zh-CN" dirty="0"/>
          </a:p>
          <a:p>
            <a:pPr lvl="1"/>
            <a:endParaRPr lang="en-US" altLang="zh-CN" dirty="0" smtClean="0"/>
          </a:p>
          <a:p>
            <a:pPr lvl="1"/>
            <a:r>
              <a:rPr lang="zh-CN" altLang="zh-CN" dirty="0" smtClean="0"/>
              <a:t>【</a:t>
            </a:r>
            <a:r>
              <a:rPr lang="zh-CN" altLang="zh-CN" dirty="0"/>
              <a:t>例</a:t>
            </a:r>
            <a:r>
              <a:rPr lang="en-US" altLang="zh-CN" dirty="0"/>
              <a:t>3-10</a:t>
            </a:r>
            <a:r>
              <a:rPr lang="zh-CN" altLang="zh-CN" dirty="0" smtClean="0"/>
              <a:t>】用户查找有关</a:t>
            </a:r>
            <a:r>
              <a:rPr lang="zh-CN" altLang="en-US" dirty="0" smtClean="0"/>
              <a:t>“</a:t>
            </a:r>
            <a:r>
              <a:rPr lang="zh-CN" altLang="zh-CN" dirty="0" smtClean="0"/>
              <a:t>原子能应用</a:t>
            </a:r>
            <a:r>
              <a:rPr lang="zh-CN" altLang="en-US" dirty="0" smtClean="0"/>
              <a:t>”</a:t>
            </a:r>
            <a:r>
              <a:rPr lang="zh-CN" altLang="zh-CN" dirty="0" smtClean="0"/>
              <a:t>的</a:t>
            </a:r>
            <a:r>
              <a:rPr lang="zh-CN" altLang="zh-CN" dirty="0"/>
              <a:t>文献，但并不想知道如何造</a:t>
            </a:r>
            <a:r>
              <a:rPr lang="zh-CN" altLang="zh-CN" dirty="0" smtClean="0"/>
              <a:t>原子弹</a:t>
            </a:r>
            <a:r>
              <a:rPr lang="zh-CN" altLang="en-US" dirty="0" smtClean="0"/>
              <a:t>时</a:t>
            </a:r>
            <a:r>
              <a:rPr lang="zh-CN" altLang="zh-CN" dirty="0" smtClean="0"/>
              <a:t>。可以输入关键字</a:t>
            </a:r>
            <a:r>
              <a:rPr lang="zh-CN" altLang="en-US" dirty="0" smtClean="0"/>
              <a:t>“</a:t>
            </a:r>
            <a:r>
              <a:rPr lang="zh-CN" altLang="zh-CN" dirty="0" smtClean="0">
                <a:solidFill>
                  <a:srgbClr val="7030A0"/>
                </a:solidFill>
              </a:rPr>
              <a:t>原子能</a:t>
            </a:r>
            <a:r>
              <a:rPr lang="en-US" altLang="zh-CN" dirty="0" smtClean="0">
                <a:solidFill>
                  <a:srgbClr val="7030A0"/>
                </a:solidFill>
              </a:rPr>
              <a:t> </a:t>
            </a:r>
            <a:r>
              <a:rPr lang="en-US" altLang="zh-CN" dirty="0">
                <a:solidFill>
                  <a:srgbClr val="7030A0"/>
                </a:solidFill>
              </a:rPr>
              <a:t>AND </a:t>
            </a:r>
            <a:r>
              <a:rPr lang="zh-CN" altLang="zh-CN" dirty="0">
                <a:solidFill>
                  <a:srgbClr val="7030A0"/>
                </a:solidFill>
              </a:rPr>
              <a:t>应用</a:t>
            </a:r>
            <a:r>
              <a:rPr lang="en-US" altLang="zh-CN" dirty="0">
                <a:solidFill>
                  <a:srgbClr val="7030A0"/>
                </a:solidFill>
              </a:rPr>
              <a:t> AND (NOT </a:t>
            </a:r>
            <a:r>
              <a:rPr lang="zh-CN" altLang="zh-CN" dirty="0">
                <a:solidFill>
                  <a:srgbClr val="7030A0"/>
                </a:solidFill>
              </a:rPr>
              <a:t>原子弹</a:t>
            </a:r>
            <a:r>
              <a:rPr lang="en-US" altLang="zh-CN" dirty="0" smtClean="0">
                <a:solidFill>
                  <a:srgbClr val="7030A0"/>
                </a:solidFill>
              </a:rPr>
              <a:t>)</a:t>
            </a:r>
            <a:r>
              <a:rPr lang="zh-CN" altLang="en-US" dirty="0" smtClean="0"/>
              <a:t>”。</a:t>
            </a:r>
            <a:r>
              <a:rPr lang="zh-CN" altLang="zh-CN" dirty="0" smtClean="0"/>
              <a:t>表示文献必须满足</a:t>
            </a:r>
            <a:r>
              <a:rPr lang="zh-CN" altLang="zh-CN" dirty="0"/>
              <a:t>三个条件：</a:t>
            </a:r>
            <a:r>
              <a:rPr lang="zh-CN" altLang="zh-CN" dirty="0" smtClean="0"/>
              <a:t>一包含</a:t>
            </a:r>
            <a:r>
              <a:rPr lang="zh-CN" altLang="en-US" dirty="0" smtClean="0"/>
              <a:t>“</a:t>
            </a:r>
            <a:r>
              <a:rPr lang="zh-CN" altLang="zh-CN" dirty="0" smtClean="0"/>
              <a:t>原子能</a:t>
            </a:r>
            <a:r>
              <a:rPr lang="zh-CN" altLang="en-US" dirty="0" smtClean="0"/>
              <a:t>”</a:t>
            </a:r>
            <a:r>
              <a:rPr lang="zh-CN" altLang="zh-CN" dirty="0" smtClean="0"/>
              <a:t>，二包含</a:t>
            </a:r>
            <a:r>
              <a:rPr lang="zh-CN" altLang="en-US" dirty="0" smtClean="0"/>
              <a:t>“</a:t>
            </a:r>
            <a:r>
              <a:rPr lang="zh-CN" altLang="zh-CN" dirty="0" smtClean="0"/>
              <a:t>应用</a:t>
            </a:r>
            <a:r>
              <a:rPr lang="zh-CN" altLang="en-US" dirty="0" smtClean="0"/>
              <a:t>”</a:t>
            </a:r>
            <a:r>
              <a:rPr lang="zh-CN" altLang="zh-CN" dirty="0" smtClean="0"/>
              <a:t>，三不包含</a:t>
            </a:r>
            <a:r>
              <a:rPr lang="zh-CN" altLang="en-US" dirty="0" smtClean="0"/>
              <a:t>“</a:t>
            </a:r>
            <a:r>
              <a:rPr lang="zh-CN" altLang="zh-CN" dirty="0" smtClean="0"/>
              <a:t>原子弹</a:t>
            </a:r>
            <a:r>
              <a:rPr lang="zh-CN" altLang="en-US" dirty="0" smtClean="0"/>
              <a:t>”</a:t>
            </a:r>
            <a:r>
              <a:rPr lang="zh-CN" altLang="zh-CN" dirty="0" smtClean="0"/>
              <a:t>。</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8229600" y="714892"/>
            <a:ext cx="3393336" cy="22622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39376237"/>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  </a:t>
            </a:r>
            <a:r>
              <a:rPr lang="zh-CN" altLang="en-US" dirty="0" smtClean="0"/>
              <a:t>网页</a:t>
            </a:r>
            <a:r>
              <a:rPr lang="zh-CN" altLang="en-US" dirty="0"/>
              <a:t>搜索</a:t>
            </a:r>
            <a:r>
              <a:rPr lang="en-US" altLang="zh-CN" dirty="0"/>
              <a:t>——</a:t>
            </a:r>
            <a:r>
              <a:rPr lang="zh-CN" altLang="en-US" dirty="0"/>
              <a:t>布尔检索</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smtClean="0"/>
              <a:t>2</a:t>
            </a:r>
            <a:r>
              <a:rPr lang="zh-CN" altLang="en-US" b="1" smtClean="0"/>
              <a:t>、</a:t>
            </a:r>
            <a:r>
              <a:rPr lang="zh-CN" altLang="zh-CN" b="1" smtClean="0"/>
              <a:t>布尔</a:t>
            </a:r>
            <a:r>
              <a:rPr lang="zh-CN" altLang="zh-CN" b="1"/>
              <a:t>检索的基本工作原理</a:t>
            </a:r>
            <a:endParaRPr lang="zh-CN" altLang="zh-CN"/>
          </a:p>
          <a:p>
            <a:pPr lvl="1"/>
            <a:endParaRPr lang="en-US" altLang="zh-CN" sz="1000" smtClean="0"/>
          </a:p>
          <a:p>
            <a:pPr lvl="1"/>
            <a:r>
              <a:rPr lang="zh-CN" altLang="zh-CN" smtClean="0"/>
              <a:t>搜索引擎建立一个索引文件</a:t>
            </a:r>
            <a:r>
              <a:rPr lang="zh-CN" altLang="en-US" smtClean="0"/>
              <a:t>；</a:t>
            </a:r>
            <a:endParaRPr lang="en-US" altLang="zh-CN" smtClean="0"/>
          </a:p>
          <a:p>
            <a:pPr lvl="1"/>
            <a:r>
              <a:rPr lang="zh-CN" altLang="zh-CN" smtClean="0"/>
              <a:t>索引文件用二进制数表示关键字是否出现在文献中</a:t>
            </a:r>
            <a:r>
              <a:rPr lang="zh-CN" altLang="en-US" smtClean="0"/>
              <a:t>；</a:t>
            </a:r>
            <a:endParaRPr lang="en-US" altLang="zh-CN" smtClean="0"/>
          </a:p>
          <a:p>
            <a:pPr lvl="1"/>
            <a:r>
              <a:rPr lang="zh-CN" altLang="zh-CN" smtClean="0"/>
              <a:t>一位二进制数对应一篇文献，</a:t>
            </a:r>
            <a:r>
              <a:rPr lang="en-US" altLang="zh-CN" smtClean="0"/>
              <a:t>1</a:t>
            </a:r>
            <a:r>
              <a:rPr lang="zh-CN" altLang="zh-CN" smtClean="0"/>
              <a:t>表示文献有这个关键字，</a:t>
            </a:r>
            <a:r>
              <a:rPr lang="en-US" altLang="zh-CN" smtClean="0"/>
              <a:t>0</a:t>
            </a:r>
            <a:r>
              <a:rPr lang="zh-CN" altLang="zh-CN" smtClean="0"/>
              <a:t>表示没有。</a:t>
            </a:r>
          </a:p>
          <a:p>
            <a:pPr lvl="1"/>
            <a:endParaRPr lang="en-US" altLang="zh-CN" smtClean="0"/>
          </a:p>
          <a:p>
            <a:pPr lvl="1"/>
            <a:r>
              <a:rPr lang="en-US" altLang="zh-CN" smtClean="0"/>
              <a:t>【</a:t>
            </a:r>
            <a:r>
              <a:rPr lang="zh-CN" altLang="zh-CN" smtClean="0"/>
              <a:t>例如</a:t>
            </a:r>
            <a:r>
              <a:rPr lang="en-US" altLang="zh-CN" smtClean="0"/>
              <a:t>】</a:t>
            </a:r>
            <a:r>
              <a:rPr lang="zh-CN" altLang="zh-CN" smtClean="0"/>
              <a:t>关键字</a:t>
            </a:r>
            <a:r>
              <a:rPr lang="zh-CN" altLang="en-US" smtClean="0"/>
              <a:t>“</a:t>
            </a:r>
            <a:r>
              <a:rPr lang="zh-CN" altLang="zh-CN" b="1" smtClean="0">
                <a:solidFill>
                  <a:srgbClr val="7030A0"/>
                </a:solidFill>
              </a:rPr>
              <a:t>原子能</a:t>
            </a:r>
            <a:r>
              <a:rPr lang="zh-CN" altLang="en-US" smtClean="0"/>
              <a:t>”</a:t>
            </a:r>
            <a:r>
              <a:rPr lang="zh-CN" altLang="zh-CN" smtClean="0"/>
              <a:t>对应</a:t>
            </a:r>
            <a:r>
              <a:rPr lang="zh-CN" altLang="zh-CN"/>
              <a:t>的二进制数是：</a:t>
            </a:r>
            <a:r>
              <a:rPr lang="en-US" altLang="zh-CN" b="1">
                <a:solidFill>
                  <a:srgbClr val="7030A0"/>
                </a:solidFill>
              </a:rPr>
              <a:t>01001000 01100001</a:t>
            </a:r>
            <a:r>
              <a:rPr lang="zh-CN" altLang="zh-CN"/>
              <a:t>时，表示第</a:t>
            </a:r>
            <a:r>
              <a:rPr lang="en-US" altLang="zh-CN"/>
              <a:t>2</a:t>
            </a:r>
            <a:r>
              <a:rPr lang="zh-CN" altLang="zh-CN"/>
              <a:t>、</a:t>
            </a:r>
            <a:r>
              <a:rPr lang="en-US" altLang="zh-CN"/>
              <a:t>5</a:t>
            </a:r>
            <a:r>
              <a:rPr lang="zh-CN" altLang="zh-CN"/>
              <a:t>、</a:t>
            </a:r>
            <a:r>
              <a:rPr lang="en-US" altLang="zh-CN"/>
              <a:t>9</a:t>
            </a:r>
            <a:r>
              <a:rPr lang="zh-CN" altLang="zh-CN"/>
              <a:t>、</a:t>
            </a:r>
            <a:r>
              <a:rPr lang="en-US" altLang="zh-CN"/>
              <a:t>10</a:t>
            </a:r>
            <a:r>
              <a:rPr lang="zh-CN" altLang="zh-CN"/>
              <a:t>、</a:t>
            </a:r>
            <a:r>
              <a:rPr lang="en-US" altLang="zh-CN"/>
              <a:t>16</a:t>
            </a:r>
            <a:r>
              <a:rPr lang="zh-CN" altLang="zh-CN"/>
              <a:t>篇文献包含了这个关键字</a:t>
            </a:r>
            <a:r>
              <a:rPr lang="zh-CN" altLang="zh-CN" smtClean="0"/>
              <a:t>。假设</a:t>
            </a:r>
            <a:r>
              <a:rPr lang="zh-CN" altLang="en-US" smtClean="0"/>
              <a:t>“</a:t>
            </a:r>
            <a:r>
              <a:rPr lang="zh-CN" altLang="zh-CN" b="1" smtClean="0">
                <a:solidFill>
                  <a:srgbClr val="7030A0"/>
                </a:solidFill>
              </a:rPr>
              <a:t>应用</a:t>
            </a:r>
            <a:r>
              <a:rPr lang="zh-CN" altLang="en-US" smtClean="0"/>
              <a:t>”</a:t>
            </a:r>
            <a:r>
              <a:rPr lang="zh-CN" altLang="zh-CN" smtClean="0"/>
              <a:t>对应</a:t>
            </a:r>
            <a:r>
              <a:rPr lang="zh-CN" altLang="zh-CN"/>
              <a:t>的二进制数是：</a:t>
            </a:r>
            <a:r>
              <a:rPr lang="en-US" altLang="zh-CN" b="1">
                <a:solidFill>
                  <a:srgbClr val="7030A0"/>
                </a:solidFill>
              </a:rPr>
              <a:t>00101001 </a:t>
            </a:r>
            <a:r>
              <a:rPr lang="en-US" altLang="zh-CN" b="1" smtClean="0">
                <a:solidFill>
                  <a:srgbClr val="7030A0"/>
                </a:solidFill>
              </a:rPr>
              <a:t>10000001</a:t>
            </a:r>
            <a:r>
              <a:rPr lang="zh-CN" altLang="zh-CN" smtClean="0"/>
              <a:t>，要找同时包含</a:t>
            </a:r>
            <a:r>
              <a:rPr lang="zh-CN" altLang="en-US" smtClean="0"/>
              <a:t>“</a:t>
            </a:r>
            <a:r>
              <a:rPr lang="zh-CN" altLang="zh-CN" smtClean="0"/>
              <a:t>原子能</a:t>
            </a:r>
            <a:r>
              <a:rPr lang="zh-CN" altLang="en-US" smtClean="0"/>
              <a:t>”</a:t>
            </a:r>
            <a:r>
              <a:rPr lang="zh-CN" altLang="zh-CN" smtClean="0"/>
              <a:t>和</a:t>
            </a:r>
            <a:r>
              <a:rPr lang="zh-CN" altLang="en-US" smtClean="0"/>
              <a:t>“</a:t>
            </a:r>
            <a:r>
              <a:rPr lang="zh-CN" altLang="zh-CN" smtClean="0"/>
              <a:t>应用</a:t>
            </a:r>
            <a:r>
              <a:rPr lang="zh-CN" altLang="en-US" smtClean="0"/>
              <a:t>”</a:t>
            </a:r>
            <a:r>
              <a:rPr lang="zh-CN" altLang="zh-CN" smtClean="0"/>
              <a:t>的</a:t>
            </a:r>
            <a:r>
              <a:rPr lang="zh-CN" altLang="zh-CN"/>
              <a:t>文献时，只要</a:t>
            </a:r>
            <a:r>
              <a:rPr lang="zh-CN" altLang="zh-CN" smtClean="0"/>
              <a:t>将两</a:t>
            </a:r>
            <a:r>
              <a:rPr lang="zh-CN" altLang="zh-CN"/>
              <a:t>个二进制数</a:t>
            </a:r>
            <a:r>
              <a:rPr lang="zh-CN" altLang="zh-CN" smtClean="0"/>
              <a:t>进行与运算</a:t>
            </a:r>
            <a:r>
              <a:rPr lang="zh-CN" altLang="en-US" smtClean="0"/>
              <a:t>，</a:t>
            </a:r>
            <a:r>
              <a:rPr lang="zh-CN" altLang="zh-CN" smtClean="0"/>
              <a:t>即</a:t>
            </a:r>
            <a:r>
              <a:rPr lang="zh-CN" altLang="zh-CN"/>
              <a:t>：</a:t>
            </a:r>
          </a:p>
          <a:p>
            <a:pPr marL="0" lvl="1" indent="0">
              <a:buNone/>
            </a:pPr>
            <a:r>
              <a:rPr lang="en-US" altLang="zh-CN" smtClean="0"/>
              <a:t>                 0100</a:t>
            </a:r>
            <a:r>
              <a:rPr lang="en-US" altLang="zh-CN" smtClean="0">
                <a:solidFill>
                  <a:srgbClr val="C00000"/>
                </a:solidFill>
              </a:rPr>
              <a:t>1</a:t>
            </a:r>
            <a:r>
              <a:rPr lang="en-US" altLang="zh-CN" smtClean="0"/>
              <a:t>000 0110000</a:t>
            </a:r>
            <a:r>
              <a:rPr lang="en-US" altLang="zh-CN" smtClean="0">
                <a:solidFill>
                  <a:srgbClr val="C00000"/>
                </a:solidFill>
              </a:rPr>
              <a:t>1  </a:t>
            </a:r>
            <a:r>
              <a:rPr lang="en-US" altLang="zh-CN" sz="1800" smtClean="0"/>
              <a:t>(</a:t>
            </a:r>
            <a:r>
              <a:rPr lang="zh-CN" altLang="en-US" sz="1800"/>
              <a:t>包含</a:t>
            </a:r>
            <a:r>
              <a:rPr lang="zh-CN" altLang="zh-CN" sz="1800"/>
              <a:t>关键字</a:t>
            </a:r>
            <a:r>
              <a:rPr lang="zh-CN" altLang="en-US" sz="1800"/>
              <a:t>“</a:t>
            </a:r>
            <a:r>
              <a:rPr lang="zh-CN" altLang="zh-CN" sz="1800"/>
              <a:t>原子能</a:t>
            </a:r>
            <a:r>
              <a:rPr lang="zh-CN" altLang="en-US" sz="1800"/>
              <a:t>”的网页</a:t>
            </a:r>
            <a:r>
              <a:rPr lang="en-US" altLang="zh-CN" sz="1800"/>
              <a:t>)</a:t>
            </a:r>
          </a:p>
          <a:p>
            <a:pPr marL="0" lvl="1" indent="0">
              <a:buNone/>
            </a:pPr>
            <a:r>
              <a:rPr lang="en-US" altLang="zh-CN" smtClean="0"/>
              <a:t>     AND    0010</a:t>
            </a:r>
            <a:r>
              <a:rPr lang="en-US" altLang="zh-CN" smtClean="0">
                <a:solidFill>
                  <a:srgbClr val="C00000"/>
                </a:solidFill>
              </a:rPr>
              <a:t>1</a:t>
            </a:r>
            <a:r>
              <a:rPr lang="en-US" altLang="zh-CN" smtClean="0"/>
              <a:t>001 1000000</a:t>
            </a:r>
            <a:r>
              <a:rPr lang="en-US" altLang="zh-CN" smtClean="0">
                <a:solidFill>
                  <a:srgbClr val="C00000"/>
                </a:solidFill>
              </a:rPr>
              <a:t>1 </a:t>
            </a:r>
            <a:r>
              <a:rPr lang="en-US" altLang="zh-CN" sz="1800" smtClean="0"/>
              <a:t>(</a:t>
            </a:r>
            <a:r>
              <a:rPr lang="zh-CN" altLang="en-US" sz="1800"/>
              <a:t>包含</a:t>
            </a:r>
            <a:r>
              <a:rPr lang="zh-CN" altLang="zh-CN" sz="1800"/>
              <a:t>关键字</a:t>
            </a:r>
            <a:r>
              <a:rPr lang="zh-CN" altLang="en-US" sz="1800" smtClean="0"/>
              <a:t>“应用”</a:t>
            </a:r>
            <a:r>
              <a:rPr lang="zh-CN" altLang="en-US" sz="1800"/>
              <a:t>的网页</a:t>
            </a:r>
            <a:r>
              <a:rPr lang="en-US" altLang="zh-CN" sz="1800"/>
              <a:t>)</a:t>
            </a:r>
          </a:p>
          <a:p>
            <a:pPr marL="0" lvl="1" indent="0">
              <a:buNone/>
            </a:pPr>
            <a:r>
              <a:rPr lang="en-US" altLang="zh-CN" smtClean="0"/>
              <a:t>                 0000</a:t>
            </a:r>
            <a:r>
              <a:rPr lang="en-US" altLang="zh-CN" b="1" smtClean="0">
                <a:solidFill>
                  <a:srgbClr val="C00000"/>
                </a:solidFill>
                <a:effectLst>
                  <a:outerShdw blurRad="38100" dist="38100" dir="2700000" algn="tl">
                    <a:srgbClr val="000000">
                      <a:alpha val="43137"/>
                    </a:srgbClr>
                  </a:outerShdw>
                </a:effectLst>
              </a:rPr>
              <a:t>1</a:t>
            </a:r>
            <a:r>
              <a:rPr lang="en-US" altLang="zh-CN" smtClean="0"/>
              <a:t>000 </a:t>
            </a:r>
            <a:r>
              <a:rPr lang="en-US" altLang="zh-CN"/>
              <a:t>0000000</a:t>
            </a:r>
            <a:r>
              <a:rPr lang="en-US" altLang="zh-CN" b="1">
                <a:solidFill>
                  <a:srgbClr val="C00000"/>
                </a:solidFill>
                <a:effectLst>
                  <a:outerShdw blurRad="38100" dist="38100" dir="2700000" algn="tl">
                    <a:srgbClr val="000000">
                      <a:alpha val="43137"/>
                    </a:srgbClr>
                  </a:outerShdw>
                </a:effectLst>
              </a:rPr>
              <a:t>1</a:t>
            </a:r>
            <a:endParaRPr lang="zh-CN" altLang="zh-CN" b="1">
              <a:solidFill>
                <a:srgbClr val="C00000"/>
              </a:solidFill>
              <a:effectLst>
                <a:outerShdw blurRad="38100" dist="38100" dir="2700000" algn="tl">
                  <a:srgbClr val="000000">
                    <a:alpha val="43137"/>
                  </a:srgbClr>
                </a:outerShdw>
              </a:effectLst>
            </a:endParaRPr>
          </a:p>
          <a:p>
            <a:pPr marL="360000" lvl="2" indent="0">
              <a:buNone/>
            </a:pPr>
            <a:r>
              <a:rPr lang="en-US" altLang="zh-CN" smtClean="0"/>
              <a:t> </a:t>
            </a:r>
            <a:r>
              <a:rPr lang="zh-CN" altLang="zh-CN" smtClean="0"/>
              <a:t>根据运算，第</a:t>
            </a:r>
            <a:r>
              <a:rPr lang="en-US" altLang="zh-CN"/>
              <a:t>5</a:t>
            </a:r>
            <a:r>
              <a:rPr lang="zh-CN" altLang="zh-CN"/>
              <a:t>、</a:t>
            </a:r>
            <a:r>
              <a:rPr lang="en-US" altLang="zh-CN"/>
              <a:t>16</a:t>
            </a:r>
            <a:r>
              <a:rPr lang="zh-CN" altLang="zh-CN"/>
              <a:t>篇文献</a:t>
            </a:r>
            <a:r>
              <a:rPr lang="zh-CN" altLang="zh-CN" smtClean="0"/>
              <a:t>满足查询</a:t>
            </a:r>
            <a:r>
              <a:rPr lang="zh-CN" altLang="zh-CN"/>
              <a:t>要求。</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6" name="直接连接符 5"/>
          <p:cNvCxnSpPr/>
          <p:nvPr/>
        </p:nvCxnSpPr>
        <p:spPr>
          <a:xfrm flipV="1">
            <a:off x="691120" y="4922881"/>
            <a:ext cx="3530010" cy="2126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88601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  </a:t>
            </a:r>
            <a:r>
              <a:rPr lang="zh-CN" altLang="en-US" dirty="0" smtClean="0"/>
              <a:t>网页</a:t>
            </a:r>
            <a:r>
              <a:rPr lang="zh-CN" altLang="en-US" dirty="0"/>
              <a:t>搜索</a:t>
            </a:r>
            <a:r>
              <a:rPr lang="en-US" altLang="zh-CN" dirty="0"/>
              <a:t>——</a:t>
            </a:r>
            <a:r>
              <a:rPr lang="zh-CN" altLang="en-US" dirty="0"/>
              <a:t>布尔检索</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smtClean="0"/>
              <a:t>3</a:t>
            </a:r>
            <a:r>
              <a:rPr lang="zh-CN" altLang="en-US" b="1" smtClean="0"/>
              <a:t>、</a:t>
            </a:r>
            <a:r>
              <a:rPr lang="zh-CN" altLang="zh-CN" b="1" smtClean="0"/>
              <a:t>布尔</a:t>
            </a:r>
            <a:r>
              <a:rPr lang="zh-CN" altLang="zh-CN" b="1"/>
              <a:t>查询的数学模型</a:t>
            </a:r>
            <a:endParaRPr lang="zh-CN" altLang="zh-CN"/>
          </a:p>
          <a:p>
            <a:pPr marL="0" lvl="1" indent="0">
              <a:buNone/>
            </a:pPr>
            <a:endParaRPr lang="en-US" altLang="zh-CN" sz="1000" smtClean="0"/>
          </a:p>
          <a:p>
            <a:pPr marL="0" lvl="1" indent="0">
              <a:buNone/>
            </a:pPr>
            <a:r>
              <a:rPr lang="zh-CN" altLang="zh-CN" smtClean="0"/>
              <a:t>（</a:t>
            </a:r>
            <a:r>
              <a:rPr lang="en-US" altLang="zh-CN"/>
              <a:t>1</a:t>
            </a:r>
            <a:r>
              <a:rPr lang="zh-CN" altLang="zh-CN"/>
              <a:t>）建立“词</a:t>
            </a:r>
            <a:r>
              <a:rPr lang="en-US" altLang="zh-CN"/>
              <a:t>—</a:t>
            </a:r>
            <a:r>
              <a:rPr lang="zh-CN" altLang="zh-CN"/>
              <a:t>文档</a:t>
            </a:r>
            <a:r>
              <a:rPr lang="zh-CN" altLang="zh-CN" smtClean="0"/>
              <a:t>”数学模型</a:t>
            </a:r>
            <a:endParaRPr lang="zh-CN" altLang="zh-CN"/>
          </a:p>
          <a:p>
            <a:pPr lvl="1"/>
            <a:r>
              <a:rPr lang="zh-CN" altLang="zh-CN" smtClean="0"/>
              <a:t>表</a:t>
            </a:r>
            <a:r>
              <a:rPr lang="en-US" altLang="zh-CN"/>
              <a:t>3-7</a:t>
            </a:r>
            <a:r>
              <a:rPr lang="zh-CN" altLang="zh-CN" smtClean="0"/>
              <a:t>是简单</a:t>
            </a:r>
            <a:r>
              <a:rPr lang="zh-CN" altLang="zh-CN"/>
              <a:t>的关联矩阵数学模型，其中行表示文档，列中的</a:t>
            </a:r>
            <a:r>
              <a:rPr lang="en-US" altLang="zh-CN"/>
              <a:t>1</a:t>
            </a:r>
            <a:r>
              <a:rPr lang="zh-CN" altLang="zh-CN"/>
              <a:t>表示文档中有这个关键词，</a:t>
            </a:r>
            <a:r>
              <a:rPr lang="en-US" altLang="zh-CN"/>
              <a:t>0</a:t>
            </a:r>
            <a:r>
              <a:rPr lang="zh-CN" altLang="zh-CN"/>
              <a:t>表示没有这个关键词</a:t>
            </a:r>
            <a:r>
              <a:rPr lang="zh-CN" altLang="zh-CN" smtClean="0"/>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xmlns="" val="2153279134"/>
              </p:ext>
            </p:extLst>
          </p:nvPr>
        </p:nvGraphicFramePr>
        <p:xfrm>
          <a:off x="792214" y="2472160"/>
          <a:ext cx="10967394" cy="2918552"/>
        </p:xfrm>
        <a:graphic>
          <a:graphicData uri="http://schemas.openxmlformats.org/drawingml/2006/table">
            <a:tbl>
              <a:tblPr firstRow="1" firstCol="1" bandRow="1">
                <a:tableStyleId>{5C22544A-7EE6-4342-B048-85BDC9FD1C3A}</a:tableStyleId>
              </a:tblPr>
              <a:tblGrid>
                <a:gridCol w="1565730"/>
                <a:gridCol w="1566944"/>
                <a:gridCol w="1566944"/>
                <a:gridCol w="1566944"/>
                <a:gridCol w="1566944"/>
                <a:gridCol w="1566944"/>
                <a:gridCol w="1566944"/>
              </a:tblGrid>
              <a:tr h="364819">
                <a:tc>
                  <a:txBody>
                    <a:bodyPr/>
                    <a:lstStyle/>
                    <a:p>
                      <a:pPr algn="ctr">
                        <a:spcAft>
                          <a:spcPts val="0"/>
                        </a:spcAft>
                      </a:pPr>
                      <a:r>
                        <a:rPr lang="zh-CN"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文档</a:t>
                      </a:r>
                      <a:endParaRPr lang="zh-CN" sz="2200" b="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T1=</a:t>
                      </a:r>
                      <a:r>
                        <a:rPr lang="zh-CN"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病毒</a:t>
                      </a:r>
                      <a:endParaRPr lang="zh-CN" sz="2200" b="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T2=</a:t>
                      </a:r>
                      <a:r>
                        <a:rPr lang="zh-CN"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电脑</a:t>
                      </a:r>
                      <a:endParaRPr lang="zh-CN" sz="2200" b="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T3=</a:t>
                      </a:r>
                      <a:r>
                        <a:rPr lang="zh-CN"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a:t>
                      </a:r>
                      <a:endParaRPr lang="zh-CN" sz="2200" b="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T4=</a:t>
                      </a:r>
                      <a:r>
                        <a:rPr lang="zh-CN"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感冒</a:t>
                      </a:r>
                      <a:endParaRPr lang="zh-CN" sz="2200" b="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T5=</a:t>
                      </a:r>
                      <a:r>
                        <a:rPr lang="zh-CN"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医生</a:t>
                      </a:r>
                      <a:endParaRPr lang="zh-CN" sz="2200" b="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c>
                  <a:txBody>
                    <a:bodyPr/>
                    <a:lstStyle/>
                    <a:p>
                      <a:pPr algn="ctr">
                        <a:spcAft>
                          <a:spcPts val="0"/>
                        </a:spcAft>
                      </a:pPr>
                      <a:r>
                        <a:rPr lang="en-US"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T6=</a:t>
                      </a:r>
                      <a:r>
                        <a:rPr lang="zh-CN" sz="2200" b="0" kern="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生物</a:t>
                      </a:r>
                      <a:endParaRPr lang="zh-CN" sz="2200" b="0" kern="1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solidFill>
                      <a:srgbClr val="003399"/>
                    </a:solidFill>
                  </a:tcPr>
                </a:tc>
              </a:tr>
              <a:tr h="364819">
                <a:tc>
                  <a:txBody>
                    <a:bodyPr/>
                    <a:lstStyle/>
                    <a:p>
                      <a:pPr algn="ctr">
                        <a:spcAft>
                          <a:spcPts val="0"/>
                        </a:spcAft>
                      </a:pPr>
                      <a:r>
                        <a:rPr lang="en-US" sz="2200" b="0"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D1</a:t>
                      </a:r>
                      <a:endParaRPr lang="zh-CN" sz="2200" b="0"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r>
              <a:tr h="364819">
                <a:tc>
                  <a:txBody>
                    <a:bodyPr/>
                    <a:lstStyle/>
                    <a:p>
                      <a:pPr algn="ctr">
                        <a:spcAft>
                          <a:spcPts val="0"/>
                        </a:spcAft>
                      </a:pPr>
                      <a:r>
                        <a:rPr lang="en-US" sz="2200" b="0"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D2</a:t>
                      </a:r>
                      <a:endParaRPr lang="zh-CN" sz="2200" b="0"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r>
              <a:tr h="364819">
                <a:tc>
                  <a:txBody>
                    <a:bodyPr/>
                    <a:lstStyle/>
                    <a:p>
                      <a:pPr algn="ctr">
                        <a:spcAft>
                          <a:spcPts val="0"/>
                        </a:spcAft>
                      </a:pPr>
                      <a:r>
                        <a:rPr lang="en-US" sz="2200" b="0"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D3</a:t>
                      </a:r>
                      <a:endParaRPr lang="zh-CN" sz="2200" b="0"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r>
              <a:tr h="364819">
                <a:tc>
                  <a:txBody>
                    <a:bodyPr/>
                    <a:lstStyle/>
                    <a:p>
                      <a:pPr algn="ctr">
                        <a:spcAft>
                          <a:spcPts val="0"/>
                        </a:spcAft>
                      </a:pPr>
                      <a:r>
                        <a:rPr lang="en-US" sz="2200" b="0"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D4</a:t>
                      </a:r>
                      <a:endParaRPr lang="zh-CN" sz="2200" b="0"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r>
              <a:tr h="364819">
                <a:tc>
                  <a:txBody>
                    <a:bodyPr/>
                    <a:lstStyle/>
                    <a:p>
                      <a:pPr algn="ctr">
                        <a:spcAft>
                          <a:spcPts val="0"/>
                        </a:spcAft>
                      </a:pPr>
                      <a:r>
                        <a:rPr lang="en-US" sz="2200" b="0"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D5</a:t>
                      </a:r>
                      <a:endParaRPr lang="zh-CN" sz="2200" b="0" kern="1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r>
              <a:tr h="364819">
                <a:tc>
                  <a:txBody>
                    <a:bodyPr/>
                    <a:lstStyle/>
                    <a:p>
                      <a:pPr algn="ctr">
                        <a:spcAft>
                          <a:spcPts val="0"/>
                        </a:spcAft>
                      </a:pPr>
                      <a:r>
                        <a:rPr lang="en-US" sz="2200" b="0" kern="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D6</a:t>
                      </a:r>
                      <a:endParaRPr lang="zh-CN" sz="2200" b="0" kern="1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0</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1</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r>
              <a:tr h="364819">
                <a:tc>
                  <a:txBody>
                    <a:bodyPr/>
                    <a:lstStyle/>
                    <a:p>
                      <a:pPr algn="ctr">
                        <a:spcAft>
                          <a:spcPts val="0"/>
                        </a:spcAft>
                      </a:pPr>
                      <a:r>
                        <a:rPr lang="en-US" sz="2200" kern="0" dirty="0">
                          <a:effectLst/>
                          <a:latin typeface="微软雅黑" panose="020B0503020204020204" pitchFamily="34" charset="-122"/>
                          <a:ea typeface="微软雅黑" panose="020B0503020204020204" pitchFamily="34" charset="-122"/>
                        </a:rPr>
                        <a:t>……</a:t>
                      </a:r>
                      <a:endParaRPr lang="zh-CN" sz="22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 </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 </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 </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 </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a:effectLst/>
                          <a:latin typeface="微软雅黑" panose="020B0503020204020204" pitchFamily="34" charset="-122"/>
                          <a:ea typeface="微软雅黑" panose="020B0503020204020204" pitchFamily="34" charset="-122"/>
                        </a:rPr>
                        <a:t> </a:t>
                      </a:r>
                      <a:endParaRPr lang="zh-CN" sz="2200" kern="1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spcAft>
                          <a:spcPts val="0"/>
                        </a:spcAft>
                      </a:pPr>
                      <a:r>
                        <a:rPr lang="en-US" sz="2200" kern="0" dirty="0">
                          <a:effectLst/>
                          <a:latin typeface="微软雅黑" panose="020B0503020204020204" pitchFamily="34" charset="-122"/>
                          <a:ea typeface="微软雅黑" panose="020B0503020204020204" pitchFamily="34" charset="-122"/>
                        </a:rPr>
                        <a:t> </a:t>
                      </a:r>
                      <a:endParaRPr lang="zh-CN" sz="2200" kern="100"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Tree>
    <p:extLst>
      <p:ext uri="{BB962C8B-B14F-4D97-AF65-F5344CB8AC3E}">
        <p14:creationId xmlns:p14="http://schemas.microsoft.com/office/powerpoint/2010/main" xmlns="" val="4288601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3.1.2  </a:t>
            </a:r>
            <a:r>
              <a:rPr lang="zh-CN" altLang="en-US" dirty="0" smtClean="0"/>
              <a:t>计算</a:t>
            </a:r>
            <a:r>
              <a:rPr lang="zh-CN" altLang="en-US" dirty="0"/>
              <a:t>思维的特征</a:t>
            </a:r>
          </a:p>
        </p:txBody>
      </p:sp>
      <p:sp>
        <p:nvSpPr>
          <p:cNvPr id="3" name="内容占位符 2"/>
          <p:cNvSpPr>
            <a:spLocks noGrp="1"/>
          </p:cNvSpPr>
          <p:nvPr>
            <p:ph idx="1"/>
          </p:nvPr>
        </p:nvSpPr>
        <p:spPr/>
        <p:txBody>
          <a:bodyPr>
            <a:normAutofit/>
          </a:bodyPr>
          <a:lstStyle/>
          <a:p>
            <a:pPr marL="0" indent="0">
              <a:buNone/>
            </a:pPr>
            <a:r>
              <a:rPr lang="en-US" altLang="zh-CN" b="1" dirty="0" smtClean="0"/>
              <a:t>2</a:t>
            </a:r>
            <a:r>
              <a:rPr lang="zh-CN" altLang="en-US" b="1" dirty="0" smtClean="0"/>
              <a:t>、</a:t>
            </a:r>
            <a:r>
              <a:rPr lang="zh-CN" altLang="zh-CN" b="1" dirty="0" smtClean="0"/>
              <a:t>计算</a:t>
            </a:r>
            <a:r>
              <a:rPr lang="zh-CN" altLang="zh-CN" b="1" dirty="0"/>
              <a:t>思维的</a:t>
            </a:r>
            <a:r>
              <a:rPr lang="zh-CN" altLang="zh-CN" b="1" dirty="0" smtClean="0"/>
              <a:t>定义</a:t>
            </a:r>
            <a:endParaRPr lang="zh-CN" altLang="zh-CN" dirty="0"/>
          </a:p>
          <a:p>
            <a:pPr lvl="1"/>
            <a:endParaRPr lang="en-US" altLang="zh-CN" sz="1000" smtClean="0"/>
          </a:p>
          <a:p>
            <a:pPr lvl="1"/>
            <a:r>
              <a:rPr lang="zh-CN" altLang="en-US" smtClean="0"/>
              <a:t>“</a:t>
            </a:r>
            <a:r>
              <a:rPr lang="zh-CN" altLang="zh-CN" smtClean="0"/>
              <a:t>计算思维</a:t>
            </a:r>
            <a:r>
              <a:rPr lang="zh-CN" altLang="en-US" smtClean="0"/>
              <a:t>”</a:t>
            </a:r>
            <a:r>
              <a:rPr lang="zh-CN" altLang="zh-CN" dirty="0" smtClean="0"/>
              <a:t>是</a:t>
            </a:r>
            <a:r>
              <a:rPr lang="zh-CN" altLang="zh-CN" dirty="0"/>
              <a:t>美国</a:t>
            </a:r>
            <a:r>
              <a:rPr lang="zh-CN" altLang="zh-CN" dirty="0" smtClean="0"/>
              <a:t>卡内基梅隆大学周以真教授</a:t>
            </a:r>
            <a:r>
              <a:rPr lang="zh-CN" altLang="zh-CN" dirty="0"/>
              <a:t>提出的一种理论</a:t>
            </a:r>
            <a:r>
              <a:rPr lang="zh-CN" altLang="zh-CN" dirty="0" smtClean="0"/>
              <a:t>。</a:t>
            </a:r>
            <a:endParaRPr lang="en-US" altLang="zh-CN" dirty="0" smtClean="0"/>
          </a:p>
          <a:p>
            <a:pPr lvl="1"/>
            <a:endParaRPr lang="en-US" altLang="zh-CN" dirty="0"/>
          </a:p>
          <a:p>
            <a:pPr lvl="1"/>
            <a:r>
              <a:rPr lang="zh-CN" altLang="zh-CN" dirty="0" smtClean="0"/>
              <a:t>周以真</a:t>
            </a:r>
            <a:r>
              <a:rPr lang="zh-CN" altLang="zh-CN" dirty="0"/>
              <a:t>认为：</a:t>
            </a:r>
            <a:r>
              <a:rPr lang="zh-CN" altLang="zh-CN" b="1" dirty="0">
                <a:solidFill>
                  <a:srgbClr val="C00000"/>
                </a:solidFill>
              </a:rPr>
              <a:t>计算思维是运用计算机科学的基础概念去求解问题、设计系统和理解人类行为，它涵盖了计算机科学的一系列思维活动</a:t>
            </a:r>
            <a:r>
              <a:rPr lang="zh-CN" altLang="zh-CN" dirty="0" smtClean="0"/>
              <a:t>。</a:t>
            </a:r>
            <a:endParaRPr lang="en-US" altLang="zh-CN" dirty="0" smtClean="0"/>
          </a:p>
          <a:p>
            <a:pPr lvl="1"/>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4479540" y="2892056"/>
            <a:ext cx="5355175" cy="3558510"/>
          </a:xfrm>
          <a:prstGeom prst="rect">
            <a:avLst/>
          </a:prstGeom>
        </p:spPr>
      </p:pic>
    </p:spTree>
    <p:extLst>
      <p:ext uri="{BB962C8B-B14F-4D97-AF65-F5344CB8AC3E}">
        <p14:creationId xmlns:p14="http://schemas.microsoft.com/office/powerpoint/2010/main" xmlns="" val="370886938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  </a:t>
            </a:r>
            <a:r>
              <a:rPr lang="zh-CN" altLang="en-US" dirty="0" smtClean="0"/>
              <a:t>网页</a:t>
            </a:r>
            <a:r>
              <a:rPr lang="zh-CN" altLang="en-US" dirty="0"/>
              <a:t>搜索</a:t>
            </a:r>
            <a:r>
              <a:rPr lang="en-US" altLang="zh-CN" dirty="0"/>
              <a:t>——</a:t>
            </a:r>
            <a:r>
              <a:rPr lang="zh-CN" altLang="en-US" dirty="0"/>
              <a:t>布尔检索</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a:t>（</a:t>
            </a:r>
            <a:r>
              <a:rPr lang="en-US" altLang="zh-CN"/>
              <a:t>2</a:t>
            </a:r>
            <a:r>
              <a:rPr lang="zh-CN" altLang="zh-CN"/>
              <a:t>）假设表中文档内容如下：</a:t>
            </a:r>
          </a:p>
          <a:p>
            <a:pPr lvl="2"/>
            <a:r>
              <a:rPr lang="en-US" altLang="zh-CN"/>
              <a:t>D1=</a:t>
            </a:r>
            <a:r>
              <a:rPr lang="zh-CN" altLang="zh-CN"/>
              <a:t>据报道，感冒病毒近日猖獗</a:t>
            </a:r>
            <a:r>
              <a:rPr lang="en-US" altLang="zh-CN"/>
              <a:t>…</a:t>
            </a:r>
            <a:endParaRPr lang="zh-CN" altLang="zh-CN"/>
          </a:p>
          <a:p>
            <a:pPr lvl="2"/>
            <a:r>
              <a:rPr lang="en-US" altLang="zh-CN"/>
              <a:t>D2=</a:t>
            </a:r>
            <a:r>
              <a:rPr lang="zh-CN" altLang="zh-CN"/>
              <a:t>小王虽然是医生，但对研究电脑病毒也很感兴趣，最近发现了一种</a:t>
            </a:r>
            <a:r>
              <a:rPr lang="en-US" altLang="zh-CN"/>
              <a:t>…</a:t>
            </a:r>
            <a:endParaRPr lang="zh-CN" altLang="zh-CN"/>
          </a:p>
          <a:p>
            <a:pPr lvl="2"/>
            <a:r>
              <a:rPr lang="en-US" altLang="zh-CN"/>
              <a:t>D3=</a:t>
            </a:r>
            <a:r>
              <a:rPr lang="zh-CN" altLang="zh-CN"/>
              <a:t>计算机程序发现了爱滋病病毒的传播途径</a:t>
            </a:r>
            <a:r>
              <a:rPr lang="en-US" altLang="zh-CN"/>
              <a:t>…</a:t>
            </a:r>
            <a:endParaRPr lang="zh-CN" altLang="zh-CN"/>
          </a:p>
          <a:p>
            <a:pPr lvl="2"/>
            <a:r>
              <a:rPr lang="en-US" altLang="zh-CN"/>
              <a:t>D4=</a:t>
            </a:r>
            <a:r>
              <a:rPr lang="zh-CN" altLang="zh-CN"/>
              <a:t>最近我的电脑中病毒了</a:t>
            </a:r>
            <a:r>
              <a:rPr lang="en-US" altLang="zh-CN"/>
              <a:t>…</a:t>
            </a:r>
            <a:endParaRPr lang="zh-CN" altLang="zh-CN"/>
          </a:p>
          <a:p>
            <a:pPr lvl="2"/>
            <a:r>
              <a:rPr lang="en-US" altLang="zh-CN"/>
              <a:t>D5=</a:t>
            </a:r>
            <a:r>
              <a:rPr lang="zh-CN" altLang="zh-CN"/>
              <a:t>病毒是处于生命与非生命物体交叉区域的存在物</a:t>
            </a:r>
            <a:r>
              <a:rPr lang="en-US" altLang="zh-CN"/>
              <a:t>…</a:t>
            </a:r>
            <a:endParaRPr lang="zh-CN" altLang="zh-CN"/>
          </a:p>
          <a:p>
            <a:pPr lvl="2"/>
            <a:r>
              <a:rPr lang="en-US" altLang="zh-CN"/>
              <a:t>D6=</a:t>
            </a:r>
            <a:r>
              <a:rPr lang="zh-CN" altLang="zh-CN"/>
              <a:t>生物学家尝试利用计算机病毒来研究生物病毒</a:t>
            </a:r>
            <a:r>
              <a:rPr lang="en-US" altLang="zh-CN"/>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8397787" y="2011348"/>
            <a:ext cx="2883357" cy="403857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288601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  </a:t>
            </a:r>
            <a:r>
              <a:rPr lang="zh-CN" altLang="en-US" dirty="0" smtClean="0"/>
              <a:t>网页</a:t>
            </a:r>
            <a:r>
              <a:rPr lang="zh-CN" altLang="en-US" dirty="0"/>
              <a:t>搜索</a:t>
            </a:r>
            <a:r>
              <a:rPr lang="en-US" altLang="zh-CN" dirty="0"/>
              <a:t>——</a:t>
            </a:r>
            <a:r>
              <a:rPr lang="zh-CN" altLang="en-US" dirty="0"/>
              <a:t>布尔检索</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b="1" smtClean="0"/>
              <a:t>4</a:t>
            </a:r>
            <a:r>
              <a:rPr lang="zh-CN" altLang="en-US" b="1" smtClean="0"/>
              <a:t>、</a:t>
            </a:r>
            <a:r>
              <a:rPr lang="zh-CN" altLang="zh-CN" b="1" smtClean="0"/>
              <a:t>网页</a:t>
            </a:r>
            <a:r>
              <a:rPr lang="zh-CN" altLang="zh-CN" b="1"/>
              <a:t>搜素过程</a:t>
            </a:r>
            <a:endParaRPr lang="zh-CN" altLang="zh-CN"/>
          </a:p>
          <a:p>
            <a:pPr marL="0" lvl="1" indent="0">
              <a:buNone/>
            </a:pPr>
            <a:endParaRPr lang="en-US" altLang="zh-CN" sz="1000" smtClean="0"/>
          </a:p>
          <a:p>
            <a:pPr marL="0" lvl="1" indent="0">
              <a:buNone/>
            </a:pPr>
            <a:r>
              <a:rPr lang="zh-CN" altLang="zh-CN" smtClean="0"/>
              <a:t>（</a:t>
            </a:r>
            <a:r>
              <a:rPr lang="en-US" altLang="zh-CN"/>
              <a:t>1</a:t>
            </a:r>
            <a:r>
              <a:rPr lang="zh-CN" altLang="zh-CN"/>
              <a:t>）建立布尔查询表达式</a:t>
            </a:r>
          </a:p>
          <a:p>
            <a:pPr lvl="2"/>
            <a:r>
              <a:rPr lang="zh-CN" altLang="zh-CN" smtClean="0"/>
              <a:t>搜索引擎把用户查询</a:t>
            </a:r>
            <a:r>
              <a:rPr lang="zh-CN" altLang="zh-CN"/>
              <a:t>语句转换成</a:t>
            </a:r>
            <a:r>
              <a:rPr lang="zh-CN" altLang="zh-CN" smtClean="0"/>
              <a:t>布尔运算关系</a:t>
            </a:r>
            <a:r>
              <a:rPr lang="zh-CN" altLang="zh-CN"/>
              <a:t>表达式。</a:t>
            </a:r>
          </a:p>
          <a:p>
            <a:pPr lvl="2"/>
            <a:endParaRPr lang="en-US" altLang="zh-CN" smtClean="0"/>
          </a:p>
          <a:p>
            <a:pPr lvl="2"/>
            <a:r>
              <a:rPr lang="zh-CN" altLang="zh-CN" smtClean="0"/>
              <a:t>【</a:t>
            </a:r>
            <a:r>
              <a:rPr lang="zh-CN" altLang="zh-CN"/>
              <a:t>例</a:t>
            </a:r>
            <a:r>
              <a:rPr lang="en-US" altLang="zh-CN"/>
              <a:t>3-11</a:t>
            </a:r>
            <a:r>
              <a:rPr lang="zh-CN" altLang="zh-CN" smtClean="0"/>
              <a:t>】假设用户查询</a:t>
            </a:r>
            <a:r>
              <a:rPr lang="zh-CN" altLang="zh-CN"/>
              <a:t>语句为“</a:t>
            </a:r>
            <a:r>
              <a:rPr lang="zh-CN" altLang="zh-CN">
                <a:solidFill>
                  <a:srgbClr val="7030A0"/>
                </a:solidFill>
              </a:rPr>
              <a:t>请帮</a:t>
            </a:r>
            <a:r>
              <a:rPr lang="zh-CN" altLang="zh-CN" smtClean="0">
                <a:solidFill>
                  <a:srgbClr val="7030A0"/>
                </a:solidFill>
              </a:rPr>
              <a:t>我</a:t>
            </a:r>
            <a:r>
              <a:rPr lang="zh-CN" altLang="en-US" smtClean="0">
                <a:solidFill>
                  <a:srgbClr val="7030A0"/>
                </a:solidFill>
              </a:rPr>
              <a:t>查</a:t>
            </a:r>
            <a:r>
              <a:rPr lang="zh-CN" altLang="zh-CN" smtClean="0">
                <a:solidFill>
                  <a:srgbClr val="7030A0"/>
                </a:solidFill>
              </a:rPr>
              <a:t>找</a:t>
            </a:r>
            <a:r>
              <a:rPr lang="zh-CN" altLang="zh-CN">
                <a:solidFill>
                  <a:srgbClr val="7030A0"/>
                </a:solidFill>
              </a:rPr>
              <a:t>关于计算机病毒的资料</a:t>
            </a:r>
            <a:r>
              <a:rPr lang="zh-CN" altLang="zh-CN"/>
              <a:t>”</a:t>
            </a:r>
            <a:r>
              <a:rPr lang="zh-CN" altLang="zh-CN" smtClean="0"/>
              <a:t>。</a:t>
            </a:r>
            <a:endParaRPr lang="en-US" altLang="zh-CN" smtClean="0"/>
          </a:p>
          <a:p>
            <a:pPr lvl="2"/>
            <a:endParaRPr lang="en-US" altLang="zh-CN" smtClean="0"/>
          </a:p>
          <a:p>
            <a:pPr lvl="2"/>
            <a:r>
              <a:rPr lang="zh-CN" altLang="zh-CN" smtClean="0"/>
              <a:t>对关键词</a:t>
            </a:r>
            <a:r>
              <a:rPr lang="zh-CN" altLang="en-US" smtClean="0"/>
              <a:t>做</a:t>
            </a:r>
            <a:r>
              <a:rPr lang="zh-CN" altLang="zh-CN" smtClean="0"/>
              <a:t>预处理</a:t>
            </a:r>
            <a:r>
              <a:rPr lang="zh-CN" altLang="en-US" smtClean="0"/>
              <a:t>；</a:t>
            </a:r>
            <a:endParaRPr lang="en-US" altLang="zh-CN" smtClean="0"/>
          </a:p>
          <a:p>
            <a:pPr lvl="3"/>
            <a:r>
              <a:rPr lang="zh-CN" altLang="zh-CN" smtClean="0"/>
              <a:t>如：中文</a:t>
            </a:r>
            <a:r>
              <a:rPr lang="zh-CN" altLang="zh-CN"/>
              <a:t>分词</a:t>
            </a:r>
            <a:r>
              <a:rPr lang="zh-CN" altLang="zh-CN" smtClean="0"/>
              <a:t>（语句</a:t>
            </a:r>
            <a:r>
              <a:rPr lang="zh-CN" altLang="zh-CN"/>
              <a:t>切分为</a:t>
            </a:r>
            <a:r>
              <a:rPr lang="zh-CN" altLang="zh-CN" smtClean="0"/>
              <a:t>“计算机</a:t>
            </a:r>
            <a:r>
              <a:rPr lang="zh-CN" altLang="en-US" smtClean="0"/>
              <a:t>”</a:t>
            </a:r>
            <a:r>
              <a:rPr lang="zh-CN" altLang="zh-CN" smtClean="0"/>
              <a:t>、</a:t>
            </a:r>
            <a:r>
              <a:rPr lang="zh-CN" altLang="zh-CN"/>
              <a:t>“病毒”）；过滤停止词</a:t>
            </a:r>
            <a:r>
              <a:rPr lang="zh-CN" altLang="zh-CN" smtClean="0"/>
              <a:t>（清除</a:t>
            </a:r>
            <a:r>
              <a:rPr lang="zh-CN" altLang="en-US" smtClean="0"/>
              <a:t>“</a:t>
            </a:r>
            <a:r>
              <a:rPr lang="zh-CN" altLang="zh-CN" smtClean="0"/>
              <a:t>请</a:t>
            </a:r>
            <a:r>
              <a:rPr lang="zh-CN" altLang="zh-CN"/>
              <a:t>帮</a:t>
            </a:r>
            <a:r>
              <a:rPr lang="zh-CN" altLang="zh-CN" smtClean="0"/>
              <a:t>我</a:t>
            </a:r>
            <a:r>
              <a:rPr lang="zh-CN" altLang="en-US" smtClean="0"/>
              <a:t>查</a:t>
            </a:r>
            <a:r>
              <a:rPr lang="zh-CN" altLang="zh-CN" smtClean="0"/>
              <a:t>找关于</a:t>
            </a:r>
            <a:r>
              <a:rPr lang="zh-CN" altLang="en-US" smtClean="0"/>
              <a:t>”</a:t>
            </a:r>
            <a:r>
              <a:rPr lang="zh-CN" altLang="zh-CN" smtClean="0"/>
              <a:t>、</a:t>
            </a:r>
            <a:r>
              <a:rPr lang="zh-CN" altLang="zh-CN"/>
              <a:t>“的”、</a:t>
            </a:r>
            <a:r>
              <a:rPr lang="zh-CN" altLang="zh-CN" smtClean="0"/>
              <a:t>“资料”</a:t>
            </a:r>
            <a:r>
              <a:rPr lang="zh-CN" altLang="en-US" smtClean="0"/>
              <a:t>等</a:t>
            </a:r>
            <a:r>
              <a:rPr lang="zh-CN" altLang="zh-CN" smtClean="0"/>
              <a:t>）</a:t>
            </a:r>
            <a:r>
              <a:rPr lang="zh-CN" altLang="zh-CN"/>
              <a:t>；纠正</a:t>
            </a:r>
            <a:r>
              <a:rPr lang="zh-CN" altLang="zh-CN" smtClean="0"/>
              <a:t>用户</a:t>
            </a:r>
            <a:r>
              <a:rPr lang="zh-CN" altLang="zh-CN"/>
              <a:t>拼写错误</a:t>
            </a:r>
            <a:r>
              <a:rPr lang="zh-CN" altLang="zh-CN" smtClean="0"/>
              <a:t>等。</a:t>
            </a:r>
            <a:endParaRPr lang="zh-CN" altLang="zh-CN"/>
          </a:p>
          <a:p>
            <a:pPr lvl="2"/>
            <a:endParaRPr lang="en-US" altLang="zh-CN" smtClean="0"/>
          </a:p>
          <a:p>
            <a:pPr lvl="2"/>
            <a:r>
              <a:rPr lang="zh-CN" altLang="zh-CN" smtClean="0"/>
              <a:t>转换</a:t>
            </a:r>
            <a:r>
              <a:rPr lang="zh-CN" altLang="zh-CN"/>
              <a:t>为布尔表达式</a:t>
            </a:r>
            <a:r>
              <a:rPr lang="zh-CN" altLang="zh-CN" smtClean="0"/>
              <a:t>：</a:t>
            </a:r>
            <a:endParaRPr lang="en-US" altLang="zh-CN" smtClean="0"/>
          </a:p>
          <a:p>
            <a:pPr lvl="3"/>
            <a:r>
              <a:rPr lang="en-US" altLang="zh-CN" smtClean="0"/>
              <a:t>Q</a:t>
            </a:r>
            <a:r>
              <a:rPr lang="en-US" altLang="zh-CN"/>
              <a:t>=</a:t>
            </a:r>
            <a:r>
              <a:rPr lang="zh-CN" altLang="zh-CN"/>
              <a:t>病毒 </a:t>
            </a:r>
            <a:r>
              <a:rPr lang="en-US" altLang="zh-CN"/>
              <a:t>AND</a:t>
            </a:r>
            <a:r>
              <a:rPr lang="zh-CN" altLang="zh-CN"/>
              <a:t>（计算机 </a:t>
            </a:r>
            <a:r>
              <a:rPr lang="en-US" altLang="zh-CN"/>
              <a:t>OR </a:t>
            </a:r>
            <a:r>
              <a:rPr lang="zh-CN" altLang="zh-CN"/>
              <a:t>电脑）</a:t>
            </a:r>
            <a:r>
              <a:rPr lang="en-US" altLang="zh-CN"/>
              <a:t>AND</a:t>
            </a:r>
            <a:r>
              <a:rPr lang="zh-CN" altLang="zh-CN"/>
              <a:t>（（</a:t>
            </a:r>
            <a:r>
              <a:rPr lang="en-US" altLang="zh-CN"/>
              <a:t>NOT</a:t>
            </a:r>
            <a:r>
              <a:rPr lang="zh-CN" altLang="zh-CN"/>
              <a:t>感冒）</a:t>
            </a:r>
            <a:r>
              <a:rPr lang="en-US" altLang="zh-CN"/>
              <a:t>OR</a:t>
            </a:r>
            <a:r>
              <a:rPr lang="zh-CN" altLang="zh-CN"/>
              <a:t>（</a:t>
            </a:r>
            <a:r>
              <a:rPr lang="en-US" altLang="zh-CN"/>
              <a:t>NOT</a:t>
            </a:r>
            <a:r>
              <a:rPr lang="zh-CN" altLang="zh-CN"/>
              <a:t>医生）</a:t>
            </a:r>
            <a:r>
              <a:rPr lang="en-US" altLang="zh-CN"/>
              <a:t>OR</a:t>
            </a:r>
            <a:r>
              <a:rPr lang="zh-CN" altLang="zh-CN"/>
              <a:t>（</a:t>
            </a:r>
            <a:r>
              <a:rPr lang="en-US" altLang="zh-CN"/>
              <a:t>NOT</a:t>
            </a:r>
            <a:r>
              <a:rPr lang="zh-CN" altLang="zh-CN"/>
              <a:t>生物））</a:t>
            </a:r>
            <a:r>
              <a:rPr lang="zh-CN" altLang="zh-CN" smtClean="0"/>
              <a:t>。</a:t>
            </a:r>
            <a:endParaRPr lang="en-US" altLang="zh-CN" smtClean="0"/>
          </a:p>
          <a:p>
            <a:pPr lvl="3"/>
            <a:r>
              <a:rPr lang="zh-CN" altLang="zh-CN" smtClean="0"/>
              <a:t>搜索包含</a:t>
            </a:r>
            <a:r>
              <a:rPr lang="zh-CN" altLang="en-US" smtClean="0"/>
              <a:t>：</a:t>
            </a:r>
            <a:r>
              <a:rPr lang="zh-CN" altLang="zh-CN" smtClean="0"/>
              <a:t>计算机、病毒，</a:t>
            </a:r>
            <a:r>
              <a:rPr lang="zh-CN" altLang="zh-CN"/>
              <a:t>不</a:t>
            </a:r>
            <a:r>
              <a:rPr lang="zh-CN" altLang="zh-CN" smtClean="0"/>
              <a:t>包含</a:t>
            </a:r>
            <a:r>
              <a:rPr lang="zh-CN" altLang="en-US" smtClean="0"/>
              <a:t>：</a:t>
            </a:r>
            <a:r>
              <a:rPr lang="zh-CN" altLang="zh-CN" smtClean="0"/>
              <a:t>感冒、医生、生物</a:t>
            </a:r>
            <a:r>
              <a:rPr lang="zh-CN" altLang="en-US" smtClean="0"/>
              <a:t>等</a:t>
            </a:r>
            <a:r>
              <a:rPr lang="zh-CN" altLang="zh-CN" smtClean="0"/>
              <a:t>词语。</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4288601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  </a:t>
            </a:r>
            <a:r>
              <a:rPr lang="zh-CN" altLang="en-US" dirty="0" smtClean="0"/>
              <a:t>网页</a:t>
            </a:r>
            <a:r>
              <a:rPr lang="zh-CN" altLang="en-US" dirty="0"/>
              <a:t>搜索</a:t>
            </a:r>
            <a:r>
              <a:rPr lang="en-US" altLang="zh-CN" dirty="0"/>
              <a:t>——</a:t>
            </a:r>
            <a:r>
              <a:rPr lang="zh-CN" altLang="en-US" dirty="0"/>
              <a:t>布尔检索</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a:t>（</a:t>
            </a:r>
            <a:r>
              <a:rPr lang="en-US" altLang="zh-CN"/>
              <a:t>2</a:t>
            </a:r>
            <a:r>
              <a:rPr lang="zh-CN" altLang="zh-CN"/>
              <a:t>）进行布尔位运算</a:t>
            </a:r>
          </a:p>
          <a:p>
            <a:pPr lvl="2"/>
            <a:r>
              <a:rPr lang="zh-CN" altLang="en-US" smtClean="0"/>
              <a:t>对</a:t>
            </a:r>
            <a:r>
              <a:rPr lang="zh-CN" altLang="zh-CN" smtClean="0"/>
              <a:t>表</a:t>
            </a:r>
            <a:r>
              <a:rPr lang="en-US" altLang="zh-CN"/>
              <a:t>3-7</a:t>
            </a:r>
            <a:r>
              <a:rPr lang="zh-CN" altLang="zh-CN"/>
              <a:t>进行布尔位</a:t>
            </a:r>
            <a:r>
              <a:rPr lang="zh-CN" altLang="zh-CN" smtClean="0"/>
              <a:t>运算</a:t>
            </a:r>
            <a:r>
              <a:rPr lang="zh-CN" altLang="en-US" smtClean="0"/>
              <a:t>；</a:t>
            </a:r>
            <a:endParaRPr lang="en-US" altLang="zh-CN" smtClean="0"/>
          </a:p>
          <a:p>
            <a:pPr lvl="2"/>
            <a:r>
              <a:rPr lang="zh-CN" altLang="zh-CN" smtClean="0"/>
              <a:t>符合</a:t>
            </a:r>
            <a:r>
              <a:rPr lang="zh-CN" altLang="zh-CN"/>
              <a:t>查询要求的网页为：</a:t>
            </a:r>
            <a:r>
              <a:rPr lang="en-US" altLang="zh-CN"/>
              <a:t>D2</a:t>
            </a:r>
            <a:r>
              <a:rPr lang="zh-CN" altLang="zh-CN"/>
              <a:t>、</a:t>
            </a:r>
            <a:r>
              <a:rPr lang="en-US" altLang="zh-CN"/>
              <a:t>D3</a:t>
            </a:r>
            <a:r>
              <a:rPr lang="zh-CN" altLang="zh-CN"/>
              <a:t>、</a:t>
            </a:r>
            <a:r>
              <a:rPr lang="en-US" altLang="zh-CN"/>
              <a:t>D4</a:t>
            </a:r>
            <a:r>
              <a:rPr lang="zh-CN" altLang="zh-CN"/>
              <a:t>、</a:t>
            </a:r>
            <a:r>
              <a:rPr lang="en-US" altLang="zh-CN" smtClean="0"/>
              <a:t>D6</a:t>
            </a:r>
            <a:r>
              <a:rPr lang="zh-CN" altLang="en-US" smtClean="0"/>
              <a:t>；</a:t>
            </a:r>
            <a:endParaRPr lang="en-US" altLang="zh-CN" smtClean="0"/>
          </a:p>
          <a:p>
            <a:pPr lvl="2"/>
            <a:r>
              <a:rPr lang="zh-CN" altLang="en-US" smtClean="0"/>
              <a:t>对</a:t>
            </a:r>
            <a:r>
              <a:rPr lang="zh-CN" altLang="zh-CN" smtClean="0"/>
              <a:t>网页</a:t>
            </a:r>
            <a:r>
              <a:rPr lang="zh-CN" altLang="en-US" smtClean="0"/>
              <a:t>进行</a:t>
            </a:r>
            <a:r>
              <a:rPr lang="zh-CN" altLang="zh-CN" smtClean="0"/>
              <a:t>相关性计算，</a:t>
            </a:r>
            <a:r>
              <a:rPr lang="zh-CN" altLang="zh-CN"/>
              <a:t>再排名</a:t>
            </a:r>
            <a:r>
              <a:rPr lang="zh-CN" altLang="zh-CN" smtClean="0"/>
              <a:t>显示</a:t>
            </a:r>
            <a:r>
              <a:rPr lang="zh-CN" altLang="en-US" smtClean="0"/>
              <a:t>网页</a:t>
            </a:r>
            <a:r>
              <a:rPr lang="zh-CN" altLang="zh-CN" smtClean="0"/>
              <a:t>。</a:t>
            </a:r>
            <a:endParaRPr lang="en-US" altLang="zh-CN" smtClean="0"/>
          </a:p>
          <a:p>
            <a:pPr lvl="2"/>
            <a:endParaRPr lang="en-US" altLang="zh-CN"/>
          </a:p>
          <a:p>
            <a:pPr marL="0" lvl="1" indent="0">
              <a:buNone/>
            </a:pPr>
            <a:r>
              <a:rPr lang="zh-CN" altLang="zh-CN"/>
              <a:t>（</a:t>
            </a:r>
            <a:r>
              <a:rPr lang="en-US" altLang="zh-CN"/>
              <a:t>3</a:t>
            </a:r>
            <a:r>
              <a:rPr lang="zh-CN" altLang="zh-CN"/>
              <a:t>）网页排名显示</a:t>
            </a:r>
          </a:p>
          <a:p>
            <a:pPr lvl="2"/>
            <a:r>
              <a:rPr lang="zh-CN" altLang="zh-CN" smtClean="0"/>
              <a:t>网页相关性计算</a:t>
            </a:r>
            <a:r>
              <a:rPr lang="zh-CN" altLang="zh-CN"/>
              <a:t>包括：关键词的常用</a:t>
            </a:r>
            <a:r>
              <a:rPr lang="zh-CN" altLang="zh-CN" smtClean="0"/>
              <a:t>程度</a:t>
            </a:r>
            <a:r>
              <a:rPr lang="zh-CN" altLang="en-US" smtClean="0"/>
              <a:t>，</a:t>
            </a:r>
            <a:r>
              <a:rPr lang="zh-CN" altLang="zh-CN" smtClean="0"/>
              <a:t>词</a:t>
            </a:r>
            <a:r>
              <a:rPr lang="zh-CN" altLang="zh-CN"/>
              <a:t>的频度及</a:t>
            </a:r>
            <a:r>
              <a:rPr lang="zh-CN" altLang="zh-CN" smtClean="0"/>
              <a:t>密度</a:t>
            </a:r>
            <a:r>
              <a:rPr lang="zh-CN" altLang="en-US" smtClean="0"/>
              <a:t>，</a:t>
            </a:r>
            <a:r>
              <a:rPr lang="zh-CN" altLang="zh-CN" smtClean="0"/>
              <a:t>关键词</a:t>
            </a:r>
            <a:r>
              <a:rPr lang="zh-CN" altLang="zh-CN"/>
              <a:t>的</a:t>
            </a:r>
            <a:r>
              <a:rPr lang="zh-CN" altLang="zh-CN" smtClean="0"/>
              <a:t>位置</a:t>
            </a:r>
            <a:r>
              <a:rPr lang="zh-CN" altLang="en-US" smtClean="0"/>
              <a:t>，</a:t>
            </a:r>
            <a:r>
              <a:rPr lang="zh-CN" altLang="zh-CN" smtClean="0"/>
              <a:t>关键词</a:t>
            </a:r>
            <a:r>
              <a:rPr lang="zh-CN" altLang="zh-CN"/>
              <a:t>的链接</a:t>
            </a:r>
            <a:r>
              <a:rPr lang="zh-CN" altLang="zh-CN" smtClean="0"/>
              <a:t>分析</a:t>
            </a:r>
            <a:r>
              <a:rPr lang="zh-CN" altLang="en-US" smtClean="0"/>
              <a:t>，</a:t>
            </a:r>
            <a:r>
              <a:rPr lang="zh-CN" altLang="zh-CN" smtClean="0"/>
              <a:t>页面</a:t>
            </a:r>
            <a:r>
              <a:rPr lang="zh-CN" altLang="zh-CN"/>
              <a:t>权重</a:t>
            </a:r>
            <a:r>
              <a:rPr lang="zh-CN" altLang="zh-CN" smtClean="0"/>
              <a:t>等</a:t>
            </a:r>
            <a:r>
              <a:rPr lang="zh-CN" altLang="en-US" smtClean="0"/>
              <a:t>；</a:t>
            </a:r>
            <a:endParaRPr lang="en-US" altLang="zh-CN" smtClean="0"/>
          </a:p>
          <a:p>
            <a:pPr lvl="2"/>
            <a:r>
              <a:rPr lang="zh-CN" altLang="zh-CN" smtClean="0"/>
              <a:t>网页过滤</a:t>
            </a:r>
            <a:r>
              <a:rPr lang="zh-CN" altLang="zh-CN"/>
              <a:t>和调整</a:t>
            </a:r>
            <a:r>
              <a:rPr lang="zh-CN" altLang="zh-CN" smtClean="0"/>
              <a:t>，</a:t>
            </a:r>
            <a:r>
              <a:rPr lang="zh-CN" altLang="en-US" smtClean="0"/>
              <a:t>清除</a:t>
            </a:r>
            <a:r>
              <a:rPr lang="zh-CN" altLang="zh-CN" smtClean="0"/>
              <a:t>作弊嫌疑页面</a:t>
            </a:r>
            <a:r>
              <a:rPr lang="zh-CN" altLang="en-US" smtClean="0"/>
              <a:t>；</a:t>
            </a:r>
            <a:endParaRPr lang="en-US" altLang="zh-CN" smtClean="0"/>
          </a:p>
          <a:p>
            <a:pPr lvl="2"/>
            <a:r>
              <a:rPr lang="zh-CN" altLang="zh-CN" smtClean="0"/>
              <a:t>将</a:t>
            </a:r>
            <a:r>
              <a:rPr lang="zh-CN" altLang="zh-CN"/>
              <a:t>原始页面的标题、</a:t>
            </a:r>
            <a:r>
              <a:rPr lang="zh-CN" altLang="zh-CN" smtClean="0"/>
              <a:t>说明等</a:t>
            </a:r>
            <a:r>
              <a:rPr lang="zh-CN" altLang="zh-CN"/>
              <a:t>数据显示在页面上。</a:t>
            </a:r>
          </a:p>
          <a:p>
            <a:pPr lvl="2"/>
            <a:endParaRPr lang="en-US" altLang="zh-CN" smtClean="0"/>
          </a:p>
          <a:p>
            <a:pPr lvl="2"/>
            <a:r>
              <a:rPr lang="zh-CN" altLang="en-US" smtClean="0"/>
              <a:t>优点：</a:t>
            </a:r>
            <a:r>
              <a:rPr lang="zh-CN" altLang="zh-CN" smtClean="0"/>
              <a:t>容易</a:t>
            </a:r>
            <a:r>
              <a:rPr lang="zh-CN" altLang="zh-CN"/>
              <a:t>实现，速度快，这</a:t>
            </a:r>
            <a:r>
              <a:rPr lang="zh-CN" altLang="zh-CN" smtClean="0"/>
              <a:t>对海量信息查找</a:t>
            </a:r>
            <a:r>
              <a:rPr lang="zh-CN" altLang="en-US" smtClean="0"/>
              <a:t>非常</a:t>
            </a:r>
            <a:r>
              <a:rPr lang="zh-CN" altLang="zh-CN" smtClean="0"/>
              <a:t>重要。</a:t>
            </a:r>
            <a:endParaRPr lang="en-US" altLang="zh-CN" smtClean="0"/>
          </a:p>
          <a:p>
            <a:pPr lvl="2"/>
            <a:r>
              <a:rPr lang="zh-CN" altLang="en-US" smtClean="0"/>
              <a:t>缺点：</a:t>
            </a:r>
            <a:r>
              <a:rPr lang="zh-CN" altLang="zh-CN" smtClean="0"/>
              <a:t>只能</a:t>
            </a:r>
            <a:r>
              <a:rPr lang="zh-CN" altLang="zh-CN"/>
              <a:t>给出是与否的判断</a:t>
            </a:r>
            <a:r>
              <a:rPr lang="zh-CN" altLang="zh-CN" smtClean="0"/>
              <a:t>，因此检索后要</a:t>
            </a:r>
            <a:r>
              <a:rPr lang="zh-CN" altLang="en-US" smtClean="0"/>
              <a:t>进行相关性计算</a:t>
            </a:r>
            <a:r>
              <a:rPr lang="zh-CN" altLang="zh-CN" smtClean="0"/>
              <a:t>。</a:t>
            </a:r>
            <a:endParaRPr lang="zh-CN" altLang="zh-CN"/>
          </a:p>
          <a:p>
            <a:pPr lvl="2"/>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4288601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  </a:t>
            </a:r>
            <a:r>
              <a:rPr lang="zh-CN" altLang="en-US" dirty="0" smtClean="0"/>
              <a:t>网页</a:t>
            </a:r>
            <a:r>
              <a:rPr lang="zh-CN" altLang="en-US" dirty="0"/>
              <a:t>搜索</a:t>
            </a:r>
            <a:r>
              <a:rPr lang="en-US" altLang="zh-CN" dirty="0"/>
              <a:t>——</a:t>
            </a:r>
            <a:r>
              <a:rPr lang="zh-CN" altLang="en-US" dirty="0"/>
              <a:t>布尔检索</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smtClean="0"/>
              <a:t>【</a:t>
            </a:r>
            <a:r>
              <a:rPr lang="zh-CN" altLang="en-US" smtClean="0"/>
              <a:t>扩展</a:t>
            </a:r>
            <a:r>
              <a:rPr lang="zh-CN" altLang="zh-CN" smtClean="0"/>
              <a:t>】</a:t>
            </a:r>
            <a:r>
              <a:rPr lang="zh-CN" altLang="en-US" smtClean="0"/>
              <a:t>网页搜索过程。</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662223" y="1147652"/>
            <a:ext cx="9561513" cy="5710348"/>
          </a:xfrm>
          <a:prstGeom prst="rect">
            <a:avLst/>
          </a:prstGeom>
        </p:spPr>
      </p:pic>
    </p:spTree>
    <p:extLst>
      <p:ext uri="{BB962C8B-B14F-4D97-AF65-F5344CB8AC3E}">
        <p14:creationId xmlns:p14="http://schemas.microsoft.com/office/powerpoint/2010/main" xmlns="" val="33449209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  </a:t>
            </a:r>
            <a:r>
              <a:rPr lang="zh-CN" altLang="en-US" dirty="0" smtClean="0"/>
              <a:t>网页</a:t>
            </a:r>
            <a:r>
              <a:rPr lang="zh-CN" altLang="en-US" dirty="0"/>
              <a:t>搜索</a:t>
            </a:r>
            <a:r>
              <a:rPr lang="en-US" altLang="zh-CN" dirty="0"/>
              <a:t>——</a:t>
            </a:r>
            <a:r>
              <a:rPr lang="zh-CN" altLang="en-US" dirty="0"/>
              <a:t>布尔检索</a:t>
            </a:r>
            <a:r>
              <a:rPr lang="zh-CN" altLang="en-US" dirty="0" smtClean="0"/>
              <a:t>建模</a:t>
            </a:r>
            <a:endParaRPr lang="zh-CN" altLang="en-US" dirty="0"/>
          </a:p>
        </p:txBody>
      </p:sp>
      <p:sp>
        <p:nvSpPr>
          <p:cNvPr id="3" name="内容占位符 2"/>
          <p:cNvSpPr>
            <a:spLocks noGrp="1"/>
          </p:cNvSpPr>
          <p:nvPr>
            <p:ph idx="1"/>
          </p:nvPr>
        </p:nvSpPr>
        <p:spPr/>
        <p:txBody>
          <a:bodyPr>
            <a:normAutofit/>
          </a:bodyPr>
          <a:lstStyle/>
          <a:p>
            <a:pPr marL="0" lvl="1" indent="0">
              <a:buNone/>
            </a:pPr>
            <a:r>
              <a:rPr lang="zh-CN" altLang="zh-CN" smtClean="0"/>
              <a:t>【</a:t>
            </a:r>
            <a:r>
              <a:rPr lang="zh-CN" altLang="en-US" smtClean="0"/>
              <a:t>扩展</a:t>
            </a:r>
            <a:r>
              <a:rPr lang="zh-CN" altLang="zh-CN" smtClean="0"/>
              <a:t>】</a:t>
            </a:r>
            <a:r>
              <a:rPr lang="zh-CN" altLang="en-US" smtClean="0"/>
              <a:t>网页关键词索引方法。</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2556096" y="1133992"/>
            <a:ext cx="7651160" cy="5742556"/>
          </a:xfrm>
          <a:prstGeom prst="rect">
            <a:avLst/>
          </a:prstGeom>
        </p:spPr>
      </p:pic>
    </p:spTree>
    <p:extLst>
      <p:ext uri="{BB962C8B-B14F-4D97-AF65-F5344CB8AC3E}">
        <p14:creationId xmlns:p14="http://schemas.microsoft.com/office/powerpoint/2010/main" xmlns="" val="4288601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lnSpc>
                <a:spcPct val="150000"/>
              </a:lnSpc>
              <a:buNone/>
            </a:pPr>
            <a:r>
              <a:rPr lang="en-US" altLang="zh-CN" smtClean="0"/>
              <a:t>1.1.1  </a:t>
            </a:r>
            <a:r>
              <a:rPr lang="zh-CN" altLang="en-US" smtClean="0"/>
              <a:t>计算机的发展</a:t>
            </a:r>
            <a:endParaRPr lang="zh-CN" altLang="en-US"/>
          </a:p>
        </p:txBody>
      </p:sp>
      <p:graphicFrame>
        <p:nvGraphicFramePr>
          <p:cNvPr id="4" name="图示 3"/>
          <p:cNvGraphicFramePr/>
          <p:nvPr>
            <p:extLst>
              <p:ext uri="{D42A27DB-BD31-4B8C-83A1-F6EECF244321}">
                <p14:modId xmlns:p14="http://schemas.microsoft.com/office/powerpoint/2010/main" xmlns="" val="1527759447"/>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xmlns="" val="88298537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marL="0" indent="0">
              <a:buNone/>
            </a:pPr>
            <a:r>
              <a:rPr lang="en-US" altLang="zh-CN" b="1"/>
              <a:t>1</a:t>
            </a:r>
            <a:r>
              <a:rPr lang="zh-CN" altLang="en-US" b="1"/>
              <a:t>、</a:t>
            </a:r>
            <a:r>
              <a:rPr lang="zh-CN" altLang="zh-CN" b="1"/>
              <a:t>细胞自动机的研究</a:t>
            </a:r>
            <a:endParaRPr lang="zh-CN" altLang="zh-CN"/>
          </a:p>
          <a:p>
            <a:pPr lvl="1"/>
            <a:endParaRPr lang="en-US" altLang="zh-CN" sz="1000" smtClean="0"/>
          </a:p>
          <a:p>
            <a:pPr lvl="1"/>
            <a:r>
              <a:rPr lang="zh-CN" altLang="zh-CN" smtClean="0"/>
              <a:t>科学家</a:t>
            </a:r>
            <a:r>
              <a:rPr lang="zh-CN" altLang="zh-CN"/>
              <a:t>认识到，</a:t>
            </a:r>
            <a:r>
              <a:rPr lang="zh-CN" altLang="zh-CN">
                <a:solidFill>
                  <a:srgbClr val="C00000"/>
                </a:solidFill>
              </a:rPr>
              <a:t>生命起源与自我复制机制有关</a:t>
            </a:r>
            <a:r>
              <a:rPr lang="zh-CN" altLang="zh-CN"/>
              <a:t>。</a:t>
            </a:r>
            <a:endParaRPr lang="en-US" altLang="zh-CN"/>
          </a:p>
          <a:p>
            <a:pPr lvl="1"/>
            <a:endParaRPr lang="en-US" altLang="zh-CN"/>
          </a:p>
          <a:p>
            <a:pPr lvl="1"/>
            <a:r>
              <a:rPr lang="en-US" altLang="zh-CN" smtClean="0"/>
              <a:t>1948</a:t>
            </a:r>
            <a:r>
              <a:rPr lang="zh-CN" altLang="zh-CN"/>
              <a:t>年，</a:t>
            </a:r>
            <a:r>
              <a:rPr lang="zh-CN" altLang="zh-CN" smtClean="0"/>
              <a:t>冯·诺依曼</a:t>
            </a:r>
            <a:r>
              <a:rPr lang="zh-CN" altLang="en-US" smtClean="0"/>
              <a:t>在</a:t>
            </a:r>
            <a:r>
              <a:rPr lang="zh-CN" altLang="zh-CN" smtClean="0"/>
              <a:t>《</a:t>
            </a:r>
            <a:r>
              <a:rPr lang="en-US" altLang="zh-CN"/>
              <a:t>Theory of Self-reproducing Automata</a:t>
            </a:r>
            <a:r>
              <a:rPr lang="zh-CN" altLang="zh-CN" smtClean="0"/>
              <a:t>》著作</a:t>
            </a:r>
            <a:r>
              <a:rPr lang="zh-CN" altLang="en-US" smtClean="0"/>
              <a:t>中</a:t>
            </a:r>
            <a:r>
              <a:rPr lang="zh-CN" altLang="en-US"/>
              <a:t>猜想：</a:t>
            </a:r>
            <a:endParaRPr lang="en-US" altLang="zh-CN" smtClean="0"/>
          </a:p>
          <a:p>
            <a:pPr lvl="2"/>
            <a:r>
              <a:rPr lang="zh-CN" altLang="zh-CN" smtClean="0"/>
              <a:t>一</a:t>
            </a:r>
            <a:r>
              <a:rPr lang="zh-CN" altLang="zh-CN"/>
              <a:t>台机器在一个充满了各种机器部件的池塘里面游来游去，它可以拾起一些部件，并将不同的部件组装到一起</a:t>
            </a:r>
            <a:r>
              <a:rPr lang="en-US" altLang="zh-CN" smtClean="0"/>
              <a:t>……</a:t>
            </a:r>
            <a:r>
              <a:rPr lang="zh-CN" altLang="en-US" smtClean="0"/>
              <a:t>。</a:t>
            </a:r>
            <a:r>
              <a:rPr lang="zh-CN" altLang="zh-CN" smtClean="0"/>
              <a:t>那么</a:t>
            </a:r>
            <a:r>
              <a:rPr lang="zh-CN" altLang="zh-CN"/>
              <a:t>，有没有可能一台机器将不同</a:t>
            </a:r>
            <a:r>
              <a:rPr lang="zh-CN" altLang="zh-CN" smtClean="0"/>
              <a:t>的</a:t>
            </a:r>
            <a:r>
              <a:rPr lang="zh-CN" altLang="en-US" smtClean="0"/>
              <a:t>部件</a:t>
            </a:r>
            <a:r>
              <a:rPr lang="zh-CN" altLang="zh-CN" smtClean="0"/>
              <a:t>组装</a:t>
            </a:r>
            <a:r>
              <a:rPr lang="zh-CN" altLang="zh-CN"/>
              <a:t>到一起形成一个新机器，而这台新机器和它自己是一模一样的呢</a:t>
            </a:r>
            <a:r>
              <a:rPr lang="zh-CN" altLang="zh-CN" smtClean="0"/>
              <a:t>？</a:t>
            </a:r>
            <a:endParaRPr lang="en-US" altLang="zh-CN" smtClean="0"/>
          </a:p>
          <a:p>
            <a:pPr lvl="2"/>
            <a:endParaRPr lang="en-US" altLang="zh-CN"/>
          </a:p>
          <a:p>
            <a:pPr lvl="2"/>
            <a:r>
              <a:rPr lang="zh-CN" altLang="en-US" smtClean="0"/>
              <a:t>这需要研制一台能够</a:t>
            </a:r>
            <a:r>
              <a:rPr lang="zh-CN" altLang="zh-CN" smtClean="0"/>
              <a:t>自我</a:t>
            </a:r>
            <a:r>
              <a:rPr lang="zh-CN" altLang="zh-CN"/>
              <a:t>繁殖的</a:t>
            </a:r>
            <a:r>
              <a:rPr lang="zh-CN" altLang="zh-CN" smtClean="0"/>
              <a:t>机器</a:t>
            </a:r>
            <a:r>
              <a:rPr lang="zh-CN" altLang="en-US" smtClean="0"/>
              <a:t>。</a:t>
            </a:r>
            <a:endParaRPr lang="en-US" altLang="zh-CN" smtClean="0"/>
          </a:p>
          <a:p>
            <a:pPr lvl="2"/>
            <a:endParaRPr lang="en-US" altLang="zh-CN"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 name="组合 3"/>
          <p:cNvGrpSpPr/>
          <p:nvPr/>
        </p:nvGrpSpPr>
        <p:grpSpPr>
          <a:xfrm>
            <a:off x="307975" y="4374199"/>
            <a:ext cx="9245835" cy="1340171"/>
            <a:chOff x="307975" y="4374199"/>
            <a:chExt cx="9245835" cy="1340171"/>
          </a:xfrm>
        </p:grpSpPr>
        <p:pic>
          <p:nvPicPr>
            <p:cNvPr id="1027" name="Picture 3"/>
            <p:cNvPicPr>
              <a:picLocks noChangeAspect="1" noChangeArrowheads="1"/>
            </p:cNvPicPr>
            <p:nvPr/>
          </p:nvPicPr>
          <p:blipFill rotWithShape="1">
            <a:blip r:embed="rId2" cstate="email">
              <a:extLst>
                <a:ext uri="{28A0092B-C50C-407E-A947-70E740481C1C}">
                  <a14:useLocalDpi xmlns:a14="http://schemas.microsoft.com/office/drawing/2010/main" xmlns=""/>
                </a:ext>
              </a:extLst>
            </a:blip>
            <a:srcRect/>
            <a:stretch/>
          </p:blipFill>
          <p:spPr bwMode="auto">
            <a:xfrm>
              <a:off x="4972863" y="4374199"/>
              <a:ext cx="4580947" cy="13401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3"/>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a:stretch/>
          </p:blipFill>
          <p:spPr bwMode="auto">
            <a:xfrm>
              <a:off x="307975" y="4426984"/>
              <a:ext cx="4580948" cy="12412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9" name="圆角矩形 8"/>
          <p:cNvSpPr/>
          <p:nvPr/>
        </p:nvSpPr>
        <p:spPr>
          <a:xfrm>
            <a:off x="4031287" y="5846276"/>
            <a:ext cx="2124964"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细胞的自我复制</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9553810" y="3158643"/>
            <a:ext cx="2123854" cy="3026388"/>
          </a:xfrm>
          <a:prstGeom prst="rect">
            <a:avLst/>
          </a:prstGeom>
        </p:spPr>
      </p:pic>
    </p:spTree>
    <p:extLst>
      <p:ext uri="{BB962C8B-B14F-4D97-AF65-F5344CB8AC3E}">
        <p14:creationId xmlns:p14="http://schemas.microsoft.com/office/powerpoint/2010/main" xmlns="" val="2718847566"/>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lvl="1"/>
            <a:r>
              <a:rPr lang="zh-CN" altLang="zh-CN"/>
              <a:t>细胞自动机</a:t>
            </a:r>
            <a:r>
              <a:rPr lang="zh-CN" altLang="en-US"/>
              <a:t>的研究：</a:t>
            </a:r>
            <a:endParaRPr lang="en-US" altLang="zh-CN"/>
          </a:p>
          <a:p>
            <a:pPr lvl="2"/>
            <a:r>
              <a:rPr lang="zh-CN" altLang="zh-CN" smtClean="0"/>
              <a:t>当时</a:t>
            </a:r>
            <a:r>
              <a:rPr lang="zh-CN" altLang="zh-CN"/>
              <a:t>要开发一台能够自我繁殖的机器非常昂贵</a:t>
            </a:r>
            <a:r>
              <a:rPr lang="zh-CN" altLang="zh-CN" smtClean="0"/>
              <a:t>。冯的</a:t>
            </a:r>
            <a:r>
              <a:rPr lang="zh-CN" altLang="zh-CN"/>
              <a:t>数学家朋友乌拉姆（</a:t>
            </a:r>
            <a:r>
              <a:rPr lang="en-US" altLang="zh-CN"/>
              <a:t>Ulam</a:t>
            </a:r>
            <a:r>
              <a:rPr lang="zh-CN" altLang="zh-CN"/>
              <a:t>）提供了一条宝贵的建议：为什么不在一个虚拟的世界中创造你的自繁殖机器呢</a:t>
            </a:r>
            <a:r>
              <a:rPr lang="zh-CN" altLang="zh-CN" smtClean="0"/>
              <a:t>？</a:t>
            </a:r>
            <a:endParaRPr lang="en-US" altLang="zh-CN" smtClean="0"/>
          </a:p>
          <a:p>
            <a:pPr lvl="2"/>
            <a:endParaRPr lang="zh-CN" altLang="zh-CN"/>
          </a:p>
          <a:p>
            <a:pPr lvl="2"/>
            <a:r>
              <a:rPr lang="zh-CN" altLang="zh-CN"/>
              <a:t>虚拟</a:t>
            </a:r>
            <a:r>
              <a:rPr lang="zh-CN" altLang="zh-CN" smtClean="0"/>
              <a:t>世界可以</a:t>
            </a:r>
            <a:r>
              <a:rPr lang="zh-CN" altLang="en-US" smtClean="0"/>
              <a:t>节省</a:t>
            </a:r>
            <a:r>
              <a:rPr lang="zh-CN" altLang="zh-CN" smtClean="0"/>
              <a:t>大笔</a:t>
            </a:r>
            <a:r>
              <a:rPr lang="zh-CN" altLang="zh-CN"/>
              <a:t>经费</a:t>
            </a:r>
            <a:r>
              <a:rPr lang="zh-CN" altLang="zh-CN" smtClean="0"/>
              <a:t>。冯·诺依曼</a:t>
            </a:r>
            <a:r>
              <a:rPr lang="zh-CN" altLang="zh-CN"/>
              <a:t>采纳了乌拉姆的建议，在一个二维的虚拟世界中</a:t>
            </a:r>
            <a:r>
              <a:rPr lang="zh-CN" altLang="en-US"/>
              <a:t>，</a:t>
            </a:r>
            <a:r>
              <a:rPr lang="zh-CN" altLang="zh-CN"/>
              <a:t>设计了一台能够自我繁殖的机器</a:t>
            </a:r>
            <a:r>
              <a:rPr lang="zh-CN" altLang="en-US"/>
              <a:t>，</a:t>
            </a:r>
            <a:r>
              <a:rPr lang="zh-CN" altLang="zh-CN"/>
              <a:t>人们将</a:t>
            </a:r>
            <a:r>
              <a:rPr lang="zh-CN" altLang="zh-CN" smtClean="0"/>
              <a:t>这个模型</a:t>
            </a:r>
            <a:r>
              <a:rPr lang="zh-CN" altLang="en-US" smtClean="0"/>
              <a:t>称为“</a:t>
            </a:r>
            <a:r>
              <a:rPr lang="zh-CN" altLang="zh-CN" smtClean="0"/>
              <a:t>细胞自动机</a:t>
            </a:r>
            <a:r>
              <a:rPr lang="zh-CN" altLang="en-US" smtClean="0"/>
              <a:t>”</a:t>
            </a:r>
            <a:r>
              <a:rPr lang="zh-CN" altLang="zh-CN"/>
              <a:t>。</a:t>
            </a:r>
          </a:p>
          <a:p>
            <a:pPr lvl="2"/>
            <a:endParaRPr lang="en-US" altLang="zh-CN" smtClean="0"/>
          </a:p>
          <a:p>
            <a:pPr lvl="2"/>
            <a:r>
              <a:rPr lang="zh-CN" altLang="zh-CN" smtClean="0"/>
              <a:t>这是</a:t>
            </a:r>
            <a:r>
              <a:rPr lang="zh-CN" altLang="zh-CN"/>
              <a:t>一台能够进行自我繁殖的</a:t>
            </a:r>
            <a:r>
              <a:rPr lang="zh-CN" altLang="zh-CN" smtClean="0"/>
              <a:t>机器</a:t>
            </a:r>
            <a:r>
              <a:rPr lang="zh-CN" altLang="en-US" smtClean="0"/>
              <a:t>；</a:t>
            </a:r>
            <a:endParaRPr lang="en-US" altLang="zh-CN" smtClean="0"/>
          </a:p>
          <a:p>
            <a:pPr lvl="2"/>
            <a:r>
              <a:rPr lang="zh-CN" altLang="zh-CN" smtClean="0"/>
              <a:t>冯对</a:t>
            </a:r>
            <a:r>
              <a:rPr lang="zh-CN" altLang="zh-CN"/>
              <a:t>人造自动机和天然自动机进行</a:t>
            </a:r>
            <a:r>
              <a:rPr lang="zh-CN" altLang="en-US"/>
              <a:t>了</a:t>
            </a:r>
            <a:r>
              <a:rPr lang="zh-CN" altLang="zh-CN"/>
              <a:t>比较</a:t>
            </a:r>
            <a:r>
              <a:rPr lang="zh-CN" altLang="zh-CN" smtClean="0"/>
              <a:t>，</a:t>
            </a:r>
            <a:endParaRPr lang="en-US" altLang="zh-CN" smtClean="0"/>
          </a:p>
          <a:p>
            <a:pPr lvl="2"/>
            <a:r>
              <a:rPr lang="zh-CN" altLang="zh-CN" smtClean="0"/>
              <a:t>提出</a:t>
            </a:r>
            <a:r>
              <a:rPr lang="zh-CN" altLang="en-US" smtClean="0"/>
              <a:t>了“ 细胞</a:t>
            </a:r>
            <a:r>
              <a:rPr lang="zh-CN" altLang="zh-CN" smtClean="0"/>
              <a:t>自动机</a:t>
            </a:r>
            <a:r>
              <a:rPr lang="zh-CN" altLang="en-US" smtClean="0"/>
              <a:t>”</a:t>
            </a:r>
            <a:r>
              <a:rPr lang="zh-CN" altLang="zh-CN" smtClean="0"/>
              <a:t>理论</a:t>
            </a:r>
            <a:r>
              <a:rPr lang="zh-CN" altLang="en-US" smtClean="0"/>
              <a:t>；</a:t>
            </a:r>
            <a:endParaRPr lang="en-US" altLang="zh-CN" smtClean="0"/>
          </a:p>
          <a:p>
            <a:pPr lvl="2"/>
            <a:r>
              <a:rPr lang="zh-CN" altLang="zh-CN" smtClean="0"/>
              <a:t>并</a:t>
            </a:r>
            <a:r>
              <a:rPr lang="zh-CN" altLang="zh-CN"/>
              <a:t>提出</a:t>
            </a:r>
            <a:r>
              <a:rPr lang="zh-CN" altLang="zh-CN" smtClean="0"/>
              <a:t>了</a:t>
            </a:r>
            <a:r>
              <a:rPr lang="zh-CN" altLang="en-US" smtClean="0"/>
              <a:t>细胞</a:t>
            </a:r>
            <a:r>
              <a:rPr lang="zh-CN" altLang="zh-CN" smtClean="0"/>
              <a:t>自</a:t>
            </a:r>
            <a:r>
              <a:rPr lang="zh-CN" altLang="zh-CN"/>
              <a:t>繁殖和</a:t>
            </a:r>
            <a:r>
              <a:rPr lang="zh-CN" altLang="zh-CN" smtClean="0"/>
              <a:t>自修复理论。</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3099759" y="4654549"/>
            <a:ext cx="6618557" cy="1937636"/>
          </a:xfrm>
          <a:prstGeom prst="rect">
            <a:avLst/>
          </a:prstGeom>
        </p:spPr>
      </p:pic>
    </p:spTree>
    <p:extLst>
      <p:ext uri="{BB962C8B-B14F-4D97-AF65-F5344CB8AC3E}">
        <p14:creationId xmlns:p14="http://schemas.microsoft.com/office/powerpoint/2010/main" xmlns="" val="2432269709"/>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lvl="1"/>
            <a:r>
              <a:rPr lang="zh-CN" altLang="zh-CN"/>
              <a:t>细胞自动机</a:t>
            </a:r>
            <a:r>
              <a:rPr lang="zh-CN" altLang="en-US" smtClean="0"/>
              <a:t>定义：</a:t>
            </a:r>
            <a:endParaRPr lang="en-US" altLang="zh-CN" smtClean="0"/>
          </a:p>
          <a:p>
            <a:pPr lvl="2"/>
            <a:r>
              <a:rPr lang="zh-CN" altLang="zh-CN" smtClean="0"/>
              <a:t>细胞自动机</a:t>
            </a:r>
            <a:r>
              <a:rPr lang="zh-CN" altLang="zh-CN"/>
              <a:t>是在离散、有限状态的细胞组成空间上，按照一定局部规则，在离散时间上演化的动力学系统。</a:t>
            </a:r>
          </a:p>
          <a:p>
            <a:pPr lvl="1"/>
            <a:endParaRPr lang="en-US" altLang="zh-CN" smtClean="0"/>
          </a:p>
          <a:p>
            <a:pPr lvl="1"/>
            <a:r>
              <a:rPr lang="zh-CN" altLang="zh-CN"/>
              <a:t>细胞自动机</a:t>
            </a:r>
            <a:r>
              <a:rPr lang="zh-CN" altLang="en-US" smtClean="0"/>
              <a:t>特征：</a:t>
            </a:r>
            <a:endParaRPr lang="en-US" altLang="zh-CN" smtClean="0"/>
          </a:p>
          <a:p>
            <a:pPr lvl="2"/>
            <a:r>
              <a:rPr lang="zh-CN" altLang="en-US"/>
              <a:t>一</a:t>
            </a:r>
            <a:r>
              <a:rPr lang="zh-CN" altLang="en-US" smtClean="0"/>
              <a:t>个细胞在某个时刻</a:t>
            </a:r>
            <a:r>
              <a:rPr lang="zh-CN" altLang="en-US"/>
              <a:t>的</a:t>
            </a:r>
            <a:r>
              <a:rPr lang="zh-CN" altLang="en-US" smtClean="0"/>
              <a:t>状态，取决于</a:t>
            </a:r>
            <a:r>
              <a:rPr lang="zh-CN" altLang="en-US"/>
              <a:t>、而且</a:t>
            </a:r>
            <a:r>
              <a:rPr lang="zh-CN" altLang="en-US" smtClean="0"/>
              <a:t>仅仅取决于</a:t>
            </a:r>
            <a:r>
              <a:rPr lang="zh-CN" altLang="en-US"/>
              <a:t>上一</a:t>
            </a:r>
            <a:r>
              <a:rPr lang="zh-CN" altLang="en-US" smtClean="0"/>
              <a:t>时刻该细胞的状态，以及该细胞所有邻居细胞的状态；空间</a:t>
            </a:r>
            <a:r>
              <a:rPr lang="zh-CN" altLang="en-US"/>
              <a:t>内</a:t>
            </a:r>
            <a:r>
              <a:rPr lang="zh-CN" altLang="en-US" smtClean="0"/>
              <a:t>的细胞依照局部</a:t>
            </a:r>
            <a:r>
              <a:rPr lang="zh-CN" altLang="en-US"/>
              <a:t>规则</a:t>
            </a:r>
            <a:r>
              <a:rPr lang="zh-CN" altLang="en-US" smtClean="0"/>
              <a:t>进行状态</a:t>
            </a:r>
            <a:r>
              <a:rPr lang="zh-CN" altLang="en-US"/>
              <a:t>更新，</a:t>
            </a:r>
            <a:r>
              <a:rPr lang="zh-CN" altLang="en-US" smtClean="0"/>
              <a:t>整个细胞空间在</a:t>
            </a:r>
            <a:r>
              <a:rPr lang="zh-CN" altLang="en-US"/>
              <a:t>离散的</a:t>
            </a:r>
            <a:r>
              <a:rPr lang="zh-CN" altLang="en-US" smtClean="0"/>
              <a:t>时间上不断变化。</a:t>
            </a:r>
            <a:endParaRPr lang="en-US" altLang="zh-CN" smtClean="0"/>
          </a:p>
          <a:p>
            <a:pPr lvl="1"/>
            <a:endParaRPr lang="en-US" altLang="zh-CN"/>
          </a:p>
          <a:p>
            <a:pPr lvl="1"/>
            <a:r>
              <a:rPr lang="en-US" altLang="zh-CN" smtClean="0"/>
              <a:t>1970</a:t>
            </a:r>
            <a:r>
              <a:rPr lang="zh-CN" altLang="zh-CN"/>
              <a:t>年，剑桥</a:t>
            </a:r>
            <a:r>
              <a:rPr lang="zh-CN" altLang="zh-CN" smtClean="0"/>
              <a:t>大学</a:t>
            </a:r>
            <a:r>
              <a:rPr lang="zh-CN" altLang="en-US" smtClean="0"/>
              <a:t>的</a:t>
            </a:r>
            <a:r>
              <a:rPr lang="zh-CN" altLang="zh-CN" smtClean="0"/>
              <a:t>何顿·康威教授</a:t>
            </a:r>
            <a:r>
              <a:rPr lang="zh-CN" altLang="zh-CN"/>
              <a:t>设计</a:t>
            </a:r>
            <a:r>
              <a:rPr lang="zh-CN" altLang="zh-CN" smtClean="0"/>
              <a:t>了“</a:t>
            </a:r>
            <a:r>
              <a:rPr lang="zh-CN" altLang="zh-CN" b="1" smtClean="0">
                <a:solidFill>
                  <a:srgbClr val="C00000"/>
                </a:solidFill>
              </a:rPr>
              <a:t>生命游戏</a:t>
            </a:r>
            <a:r>
              <a:rPr lang="zh-CN" altLang="zh-CN" smtClean="0"/>
              <a:t>”</a:t>
            </a:r>
            <a:r>
              <a:rPr lang="zh-CN" altLang="zh-CN"/>
              <a:t>的</a:t>
            </a:r>
            <a:r>
              <a:rPr lang="zh-CN" altLang="zh-CN" smtClean="0"/>
              <a:t>计算机程序</a:t>
            </a:r>
            <a:r>
              <a:rPr lang="zh-CN" altLang="en-US" smtClean="0"/>
              <a:t>；</a:t>
            </a:r>
            <a:endParaRPr lang="en-US" altLang="zh-CN" smtClean="0"/>
          </a:p>
          <a:p>
            <a:pPr lvl="1"/>
            <a:r>
              <a:rPr lang="zh-CN" altLang="en-US" smtClean="0"/>
              <a:t>当</a:t>
            </a:r>
            <a:r>
              <a:rPr lang="zh-CN" altLang="zh-CN" smtClean="0"/>
              <a:t>时</a:t>
            </a:r>
            <a:r>
              <a:rPr lang="zh-CN" altLang="zh-CN"/>
              <a:t>吸引</a:t>
            </a:r>
            <a:r>
              <a:rPr lang="zh-CN" altLang="zh-CN" smtClean="0"/>
              <a:t>了一大批</a:t>
            </a:r>
            <a:r>
              <a:rPr lang="zh-CN" altLang="zh-CN"/>
              <a:t>人的兴趣</a:t>
            </a:r>
            <a:r>
              <a:rPr lang="zh-CN" altLang="zh-CN" smtClean="0"/>
              <a:t>，细胞自动机吸引</a:t>
            </a:r>
            <a:r>
              <a:rPr lang="zh-CN" altLang="zh-CN"/>
              <a:t>了科学家的注意</a:t>
            </a:r>
            <a:r>
              <a:rPr lang="zh-CN" altLang="zh-CN" smtClean="0"/>
              <a:t>。</a:t>
            </a:r>
            <a:endParaRPr lang="en-US" altLang="zh-CN"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42886014"/>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3.2.5  </a:t>
            </a:r>
            <a:r>
              <a:rPr lang="zh-CN" altLang="en-US" dirty="0" smtClean="0"/>
              <a:t>生命</a:t>
            </a:r>
            <a:r>
              <a:rPr lang="zh-CN" altLang="en-US" dirty="0"/>
              <a:t>游戏</a:t>
            </a:r>
            <a:r>
              <a:rPr lang="en-US" altLang="zh-CN" dirty="0"/>
              <a:t>——</a:t>
            </a:r>
            <a:r>
              <a:rPr lang="zh-CN" altLang="en-US" dirty="0"/>
              <a:t>细胞自动机建模</a:t>
            </a:r>
          </a:p>
        </p:txBody>
      </p:sp>
      <p:sp>
        <p:nvSpPr>
          <p:cNvPr id="3" name="内容占位符 2"/>
          <p:cNvSpPr>
            <a:spLocks noGrp="1"/>
          </p:cNvSpPr>
          <p:nvPr>
            <p:ph idx="1"/>
          </p:nvPr>
        </p:nvSpPr>
        <p:spPr/>
        <p:txBody>
          <a:bodyPr>
            <a:normAutofit/>
          </a:bodyPr>
          <a:lstStyle/>
          <a:p>
            <a:pPr lvl="1"/>
            <a:r>
              <a:rPr lang="en-US" altLang="zh-CN" smtClean="0"/>
              <a:t>【</a:t>
            </a:r>
            <a:r>
              <a:rPr lang="zh-CN" altLang="en-US" smtClean="0"/>
              <a:t>案例</a:t>
            </a:r>
            <a:r>
              <a:rPr lang="en-US" altLang="zh-CN" smtClean="0"/>
              <a:t>】</a:t>
            </a:r>
            <a:r>
              <a:rPr lang="zh-CN" altLang="zh-CN" smtClean="0"/>
              <a:t>细胞自动机</a:t>
            </a:r>
            <a:r>
              <a:rPr lang="zh-CN" altLang="en-US" smtClean="0"/>
              <a:t>原理。</a:t>
            </a:r>
            <a:endParaRPr lang="en-US" altLang="zh-CN" smtClean="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0" y="1344797"/>
            <a:ext cx="12218450" cy="5513203"/>
          </a:xfrm>
          <a:prstGeom prst="rect">
            <a:avLst/>
          </a:prstGeom>
        </p:spPr>
      </p:pic>
    </p:spTree>
    <p:extLst>
      <p:ext uri="{BB962C8B-B14F-4D97-AF65-F5344CB8AC3E}">
        <p14:creationId xmlns:p14="http://schemas.microsoft.com/office/powerpoint/2010/main" xmlns="" val="2927667180"/>
      </p:ext>
    </p:extLst>
  </p:cSld>
  <p:clrMapOvr>
    <a:masterClrMapping/>
  </p:clrMapOvr>
  <mc:AlternateContent xmlns:mc="http://schemas.openxmlformats.org/markup-compatibility/2006">
    <mc:Choice xmlns:p14="http://schemas.microsoft.com/office/powerpoint/2010/main" xmlns="" Requires="p14">
      <p:transition spd="slow" p14:dur="2000">
        <p:split orient="vert"/>
      </p:transition>
    </mc:Choice>
    <mc:Fallback>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17013</TotalTime>
  <Pages>0</Pages>
  <Words>9293</Words>
  <Characters>0</Characters>
  <Application>Microsoft Office PowerPoint</Application>
  <DocSecurity>0</DocSecurity>
  <PresentationFormat>自定义</PresentationFormat>
  <Lines>0</Lines>
  <Paragraphs>1127</Paragraphs>
  <Slides>113</Slides>
  <Notes>0</Notes>
  <HiddenSlides>0</HiddenSlides>
  <MMClips>0</MMClips>
  <ScaleCrop>false</ScaleCrop>
  <HeadingPairs>
    <vt:vector size="4" baseType="variant">
      <vt:variant>
        <vt:lpstr>主题</vt:lpstr>
      </vt:variant>
      <vt:variant>
        <vt:i4>1</vt:i4>
      </vt:variant>
      <vt:variant>
        <vt:lpstr>幻灯片标题</vt:lpstr>
      </vt:variant>
      <vt:variant>
        <vt:i4>113</vt:i4>
      </vt:variant>
    </vt:vector>
  </HeadingPairs>
  <TitlesOfParts>
    <vt:vector size="114" baseType="lpstr">
      <vt:lpstr>自定义设计方案</vt:lpstr>
      <vt:lpstr>Lecture 3  计算思维（I）</vt:lpstr>
      <vt:lpstr>3.1.1  科学思维的形式</vt:lpstr>
      <vt:lpstr>3.1.1  科学思维的形式</vt:lpstr>
      <vt:lpstr>3.1.1  科学思维的形式</vt:lpstr>
      <vt:lpstr>3.1.1  科学思维的形式</vt:lpstr>
      <vt:lpstr>3.1.1  科学思维的形式</vt:lpstr>
      <vt:lpstr>幻灯片 7</vt:lpstr>
      <vt:lpstr>3.1.2  计算思维的特征</vt:lpstr>
      <vt:lpstr>3.1.2  计算思维的特征</vt:lpstr>
      <vt:lpstr>3.1.2  计算思维的特征</vt:lpstr>
      <vt:lpstr>3.1.2  计算思维的特征</vt:lpstr>
      <vt:lpstr>3.1.2  计算思维的特征</vt:lpstr>
      <vt:lpstr>3.1.2  计算思维的特征</vt:lpstr>
      <vt:lpstr>幻灯片 14</vt:lpstr>
      <vt:lpstr>3.1.3  问题抽象与分解</vt:lpstr>
      <vt:lpstr>3.1.3  问题抽象与分解</vt:lpstr>
      <vt:lpstr>3.1.3  问题抽象与分解</vt:lpstr>
      <vt:lpstr>3.1.3  问题抽象与分解</vt:lpstr>
      <vt:lpstr>3.1.3  问题抽象与分解</vt:lpstr>
      <vt:lpstr>3.1.3  问题抽象与分解</vt:lpstr>
      <vt:lpstr>3.1.3  问题抽象与分解</vt:lpstr>
      <vt:lpstr>幻灯片 22</vt:lpstr>
      <vt:lpstr>3.1.4  计算机解题方法</vt:lpstr>
      <vt:lpstr>3.1.4  计算机解题方法</vt:lpstr>
      <vt:lpstr>3.1.4  计算机解题方法</vt:lpstr>
      <vt:lpstr>3.1.4  计算机解题方法</vt:lpstr>
      <vt:lpstr>3.1.4  计算机解题方法</vt:lpstr>
      <vt:lpstr>3.1.4  计算机解题方法</vt:lpstr>
      <vt:lpstr>3.1.4  计算机解题方法</vt:lpstr>
      <vt:lpstr>3.1.4  计算机解题方法</vt:lpstr>
      <vt:lpstr>3.1.4  计算机解题方法</vt:lpstr>
      <vt:lpstr>幻灯片 32</vt:lpstr>
      <vt:lpstr>3.1.5  解题模型的构建</vt:lpstr>
      <vt:lpstr>3.1.5  解题模型的构建</vt:lpstr>
      <vt:lpstr>3.2.1  囚徒困境——博弈策略建模</vt:lpstr>
      <vt:lpstr>3.1.5  解题模型的构建</vt:lpstr>
      <vt:lpstr>3.1.5  解题模型的构建</vt:lpstr>
      <vt:lpstr>3.1.5  解题模型的构建</vt:lpstr>
      <vt:lpstr>3.1.5  解题模型的构建</vt:lpstr>
      <vt:lpstr>3.1.5  解题模型的构建</vt:lpstr>
      <vt:lpstr>3.1.5  解题模型的构建</vt:lpstr>
      <vt:lpstr>3.1.5  解题模型的构建</vt:lpstr>
      <vt:lpstr>3.1.5  解题模型的构建</vt:lpstr>
      <vt:lpstr>3.1.5  解题模型的构建</vt:lpstr>
      <vt:lpstr>3.1.5  解题模型的构建</vt:lpstr>
      <vt:lpstr>3.1.5  解题模型的构建</vt:lpstr>
      <vt:lpstr>3.1.5  解题模型的构建</vt:lpstr>
      <vt:lpstr>幻灯片 48</vt:lpstr>
      <vt:lpstr>3.2.1  囚徒困境——博弈策略建模</vt:lpstr>
      <vt:lpstr>3.2.1  囚徒困境——博弈策略建模</vt:lpstr>
      <vt:lpstr>3.2.1  囚徒困境——博弈策略建模</vt:lpstr>
      <vt:lpstr>3.2.1  囚徒困境——博弈策略建模</vt:lpstr>
      <vt:lpstr>3.2.1  囚徒困境——博弈策略建模</vt:lpstr>
      <vt:lpstr>3.2.1  囚徒困境——博弈策略建模</vt:lpstr>
      <vt:lpstr>3.2.1  囚徒困境——博弈策略建模</vt:lpstr>
      <vt:lpstr>3.2.1  囚徒困境——博弈策略建模</vt:lpstr>
      <vt:lpstr>3.2.1  囚徒困境——博弈策略建模</vt:lpstr>
      <vt:lpstr>3.2.1  囚徒困境——博弈策略建模</vt:lpstr>
      <vt:lpstr>3.2.1  囚徒困境——博弈策略建模</vt:lpstr>
      <vt:lpstr>3.2.1  囚徒困境——博弈策略建模</vt:lpstr>
      <vt:lpstr>3.2.1  囚徒困境——博弈策略建模</vt:lpstr>
      <vt:lpstr>幻灯片 62</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3.2.2  机器翻译——统计语言建模</vt:lpstr>
      <vt:lpstr>幻灯片 78</vt:lpstr>
      <vt:lpstr>3.2.3  平均收入——安全计算建模</vt:lpstr>
      <vt:lpstr>3.2.3  平均收入——安全计算建模</vt:lpstr>
      <vt:lpstr>3.2.3  平均收入——安全计算建模</vt:lpstr>
      <vt:lpstr>3.2.3  平均收入——安全计算建模</vt:lpstr>
      <vt:lpstr>3.2.3  平均收入——安全计算建模</vt:lpstr>
      <vt:lpstr>3.2.3  平均收入——安全计算建模</vt:lpstr>
      <vt:lpstr>3.2.3  平均收入——安全计算建模</vt:lpstr>
      <vt:lpstr>幻灯片 86</vt:lpstr>
      <vt:lpstr>3.2.4  网页搜索——布尔检索建模</vt:lpstr>
      <vt:lpstr>3.2.4  网页搜索——布尔检索建模</vt:lpstr>
      <vt:lpstr>3.2.4  网页搜索——布尔检索建模</vt:lpstr>
      <vt:lpstr>3.2.4  网页搜索——布尔检索建模</vt:lpstr>
      <vt:lpstr>3.2.4  网页搜索——布尔检索建模</vt:lpstr>
      <vt:lpstr>3.2.4  网页搜索——布尔检索建模</vt:lpstr>
      <vt:lpstr>3.2.4  网页搜索——布尔检索建模</vt:lpstr>
      <vt:lpstr>3.2.4  网页搜索——布尔检索建模</vt:lpstr>
      <vt:lpstr>幻灯片 95</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3.2.5  生命游戏——细胞自动机建模</vt:lpstr>
      <vt:lpstr>问题与讨论</vt:lpstr>
      <vt:lpstr>幻灯片 113</vt:lpstr>
    </vt:vector>
  </TitlesOfParts>
  <Company>长沙理工大学</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张春财</dc:creator>
  <cp:lastModifiedBy>qyzc</cp:lastModifiedBy>
  <cp:revision>627</cp:revision>
  <dcterms:created xsi:type="dcterms:W3CDTF">2014-09-01T11:36:14Z</dcterms:created>
  <dcterms:modified xsi:type="dcterms:W3CDTF">2018-03-02T05:05:43Z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2052-9.1.0.4843</vt:lpwstr>
  </property>
</Properties>
</file>